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26" r:id="rId2"/>
    <p:sldId id="555" r:id="rId3"/>
    <p:sldId id="556" r:id="rId4"/>
    <p:sldId id="557" r:id="rId5"/>
    <p:sldId id="558" r:id="rId6"/>
    <p:sldId id="448" r:id="rId7"/>
    <p:sldId id="433" r:id="rId8"/>
    <p:sldId id="450" r:id="rId9"/>
    <p:sldId id="451" r:id="rId10"/>
    <p:sldId id="452" r:id="rId11"/>
    <p:sldId id="453" r:id="rId12"/>
    <p:sldId id="505" r:id="rId13"/>
    <p:sldId id="454" r:id="rId14"/>
    <p:sldId id="455" r:id="rId15"/>
    <p:sldId id="456" r:id="rId16"/>
    <p:sldId id="457" r:id="rId17"/>
    <p:sldId id="459" r:id="rId18"/>
    <p:sldId id="484" r:id="rId19"/>
    <p:sldId id="521" r:id="rId20"/>
    <p:sldId id="464" r:id="rId21"/>
    <p:sldId id="485" r:id="rId22"/>
    <p:sldId id="486" r:id="rId23"/>
    <p:sldId id="467" r:id="rId24"/>
    <p:sldId id="487" r:id="rId25"/>
    <p:sldId id="488" r:id="rId26"/>
    <p:sldId id="489" r:id="rId27"/>
    <p:sldId id="490" r:id="rId28"/>
    <p:sldId id="522" r:id="rId29"/>
    <p:sldId id="523" r:id="rId30"/>
    <p:sldId id="524" r:id="rId31"/>
    <p:sldId id="526" r:id="rId32"/>
    <p:sldId id="525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02" r:id="rId45"/>
    <p:sldId id="545" r:id="rId46"/>
    <p:sldId id="546" r:id="rId47"/>
    <p:sldId id="547" r:id="rId48"/>
    <p:sldId id="496" r:id="rId49"/>
    <p:sldId id="497" r:id="rId50"/>
    <p:sldId id="548" r:id="rId51"/>
    <p:sldId id="549" r:id="rId52"/>
    <p:sldId id="539" r:id="rId53"/>
    <p:sldId id="540" r:id="rId54"/>
    <p:sldId id="541" r:id="rId55"/>
    <p:sldId id="544" r:id="rId56"/>
    <p:sldId id="550" r:id="rId57"/>
    <p:sldId id="551" r:id="rId58"/>
    <p:sldId id="552" r:id="rId59"/>
    <p:sldId id="474" r:id="rId60"/>
    <p:sldId id="499" r:id="rId61"/>
    <p:sldId id="553" r:id="rId62"/>
    <p:sldId id="478" r:id="rId63"/>
    <p:sldId id="495" r:id="rId64"/>
    <p:sldId id="494" r:id="rId65"/>
    <p:sldId id="491" r:id="rId66"/>
    <p:sldId id="492" r:id="rId67"/>
    <p:sldId id="560" r:id="rId68"/>
  </p:sldIdLst>
  <p:sldSz cx="10080625" cy="5761038"/>
  <p:notesSz cx="6858000" cy="9144000"/>
  <p:defaultTextStyle>
    <a:defPPr>
      <a:defRPr lang="pt-PT"/>
    </a:defPPr>
    <a:lvl1pPr marL="0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89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795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69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59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48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386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28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18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E5B"/>
    <a:srgbClr val="096998"/>
    <a:srgbClr val="00A0E3"/>
    <a:srgbClr val="A42F2C"/>
    <a:srgbClr val="581A18"/>
    <a:srgbClr val="C53835"/>
    <a:srgbClr val="76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59" autoAdjust="0"/>
  </p:normalViewPr>
  <p:slideViewPr>
    <p:cSldViewPr>
      <p:cViewPr varScale="1">
        <p:scale>
          <a:sx n="130" d="100"/>
          <a:sy n="130" d="100"/>
        </p:scale>
        <p:origin x="1264" y="192"/>
      </p:cViewPr>
      <p:guideLst>
        <p:guide orient="horz" pos="1815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orge Freitas Oliveira Novais" userId="e060a021-9f9e-456b-a8c1-315d8486a96b" providerId="ADAL" clId="{1FC8C8DA-0983-4FB2-B0B2-13DBE0A8BB79}"/>
    <pc:docChg chg="addSld delSld modSld">
      <pc:chgData name="Paulo Jorge Freitas Oliveira Novais" userId="e060a021-9f9e-456b-a8c1-315d8486a96b" providerId="ADAL" clId="{1FC8C8DA-0983-4FB2-B0B2-13DBE0A8BB79}" dt="2023-02-27T18:47:56.733" v="69" actId="20577"/>
      <pc:docMkLst>
        <pc:docMk/>
      </pc:docMkLst>
      <pc:sldChg chg="modSp">
        <pc:chgData name="Paulo Jorge Freitas Oliveira Novais" userId="e060a021-9f9e-456b-a8c1-315d8486a96b" providerId="ADAL" clId="{1FC8C8DA-0983-4FB2-B0B2-13DBE0A8BB79}" dt="2023-02-27T18:47:46.949" v="67" actId="6549"/>
        <pc:sldMkLst>
          <pc:docMk/>
          <pc:sldMk cId="4163106329" sldId="426"/>
        </pc:sldMkLst>
        <pc:spChg chg="mod">
          <ac:chgData name="Paulo Jorge Freitas Oliveira Novais" userId="e060a021-9f9e-456b-a8c1-315d8486a96b" providerId="ADAL" clId="{1FC8C8DA-0983-4FB2-B0B2-13DBE0A8BB79}" dt="2023-02-27T18:41:40.303" v="54" actId="1035"/>
          <ac:spMkLst>
            <pc:docMk/>
            <pc:sldMk cId="4163106329" sldId="426"/>
            <ac:spMk id="2" creationId="{00000000-0000-0000-0000-000000000000}"/>
          </ac:spMkLst>
        </pc:spChg>
        <pc:spChg chg="mod">
          <ac:chgData name="Paulo Jorge Freitas Oliveira Novais" userId="e060a021-9f9e-456b-a8c1-315d8486a96b" providerId="ADAL" clId="{1FC8C8DA-0983-4FB2-B0B2-13DBE0A8BB79}" dt="2023-02-27T18:47:46.949" v="67" actId="6549"/>
          <ac:spMkLst>
            <pc:docMk/>
            <pc:sldMk cId="4163106329" sldId="426"/>
            <ac:spMk id="6" creationId="{00000000-0000-0000-0000-000000000000}"/>
          </ac:spMkLst>
        </pc:spChg>
      </pc:sldChg>
      <pc:sldChg chg="del">
        <pc:chgData name="Paulo Jorge Freitas Oliveira Novais" userId="e060a021-9f9e-456b-a8c1-315d8486a96b" providerId="ADAL" clId="{1FC8C8DA-0983-4FB2-B0B2-13DBE0A8BB79}" dt="2023-02-27T18:34:42.558" v="23" actId="2696"/>
        <pc:sldMkLst>
          <pc:docMk/>
          <pc:sldMk cId="3293517881" sldId="554"/>
        </pc:sldMkLst>
      </pc:sldChg>
      <pc:sldChg chg="add del">
        <pc:chgData name="Paulo Jorge Freitas Oliveira Novais" userId="e060a021-9f9e-456b-a8c1-315d8486a96b" providerId="ADAL" clId="{1FC8C8DA-0983-4FB2-B0B2-13DBE0A8BB79}" dt="2023-02-27T18:41:57.267" v="62" actId="2696"/>
        <pc:sldMkLst>
          <pc:docMk/>
          <pc:sldMk cId="1054797040" sldId="559"/>
        </pc:sldMkLst>
      </pc:sldChg>
      <pc:sldChg chg="modSp add">
        <pc:chgData name="Paulo Jorge Freitas Oliveira Novais" userId="e060a021-9f9e-456b-a8c1-315d8486a96b" providerId="ADAL" clId="{1FC8C8DA-0983-4FB2-B0B2-13DBE0A8BB79}" dt="2023-02-27T18:47:56.733" v="69" actId="20577"/>
        <pc:sldMkLst>
          <pc:docMk/>
          <pc:sldMk cId="4268504272" sldId="560"/>
        </pc:sldMkLst>
        <pc:spChg chg="mod">
          <ac:chgData name="Paulo Jorge Freitas Oliveira Novais" userId="e060a021-9f9e-456b-a8c1-315d8486a96b" providerId="ADAL" clId="{1FC8C8DA-0983-4FB2-B0B2-13DBE0A8BB79}" dt="2023-02-27T18:47:56.733" v="69" actId="20577"/>
          <ac:spMkLst>
            <pc:docMk/>
            <pc:sldMk cId="4268504272" sldId="56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C49E-B2E5-4234-AAE3-642EF70E3F91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85800"/>
            <a:ext cx="5997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7FE6-66D1-4FB1-A78F-844ADE2517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6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A082CE1D-B759-4DFB-AE52-02FF9A5EA8E2}" type="slidenum">
              <a:rPr lang="pt-PT" altLang="pt-PT" sz="1300" smtClean="0"/>
              <a:pPr/>
              <a:t>13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405604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16C19D17-9E29-41F7-BE99-96483BAECC50}" type="slidenum">
              <a:rPr lang="pt-PT" altLang="pt-PT" sz="1300" smtClean="0"/>
              <a:pPr/>
              <a:t>14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92086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E8C2A43B-98DE-4A95-89C8-AB8FA8FC379F}" type="slidenum">
              <a:rPr lang="pt-PT" altLang="pt-PT" sz="1300" smtClean="0"/>
              <a:pPr/>
              <a:t>15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4167198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B2F4CF5F-D37A-45B5-B370-7EECD5BF9F98}" type="slidenum">
              <a:rPr lang="pt-PT" altLang="pt-PT" sz="1300" smtClean="0"/>
              <a:pPr/>
              <a:t>16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56632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6A4490B5-6AD4-4734-A2FD-34D384527CA8}" type="slidenum">
              <a:rPr lang="pt-PT" altLang="pt-PT" sz="1300" smtClean="0"/>
              <a:pPr/>
              <a:t>17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93143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6A4490B5-6AD4-4734-A2FD-34D384527CA8}" type="slidenum">
              <a:rPr lang="pt-PT" altLang="pt-PT" sz="1300" smtClean="0"/>
              <a:pPr/>
              <a:t>18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426726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795933F7-4D48-48C7-8D77-1252406DF331}" type="slidenum">
              <a:rPr lang="pt-PT" altLang="pt-PT" sz="1300" smtClean="0"/>
              <a:pPr/>
              <a:t>20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64781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795933F7-4D48-48C7-8D77-1252406DF331}" type="slidenum">
              <a:rPr lang="pt-PT" altLang="pt-PT" sz="1300" smtClean="0"/>
              <a:pPr/>
              <a:t>21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74639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795933F7-4D48-48C7-8D77-1252406DF331}" type="slidenum">
              <a:rPr lang="pt-PT" altLang="pt-PT" sz="1300" smtClean="0"/>
              <a:pPr/>
              <a:t>22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640280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1B27CDD6-9EF1-4202-829C-0FF83F7FBCDF}" type="slidenum">
              <a:rPr lang="pt-PT" altLang="pt-PT" sz="1300" smtClean="0"/>
              <a:pPr/>
              <a:t>23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53241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2232-34EB-4F99-8463-FEB38FA4BBF0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107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795933F7-4D48-48C7-8D77-1252406DF331}" type="slidenum">
              <a:rPr lang="pt-PT" altLang="pt-PT" sz="1300" smtClean="0"/>
              <a:pPr/>
              <a:t>24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220300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795933F7-4D48-48C7-8D77-1252406DF331}" type="slidenum">
              <a:rPr lang="pt-PT" altLang="pt-PT" sz="1300" smtClean="0"/>
              <a:pPr/>
              <a:t>44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347092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945E15D7-0231-4CE2-81BD-C192AB425E13}" type="slidenum">
              <a:rPr lang="pt-PT" altLang="pt-PT" sz="1300" smtClean="0"/>
              <a:pPr/>
              <a:t>45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004934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945E15D7-0231-4CE2-81BD-C192AB425E13}" type="slidenum">
              <a:rPr lang="pt-PT" altLang="pt-PT" sz="1300" smtClean="0"/>
              <a:pPr/>
              <a:t>46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968680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1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B2B2F7BA-86D4-47D6-9610-52707922B24B}" type="slidenum">
              <a:rPr lang="pt-PT" altLang="pt-PT" sz="1300" smtClean="0"/>
              <a:pPr/>
              <a:t>52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835577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B2B2F7BA-86D4-47D6-9610-52707922B24B}" type="slidenum">
              <a:rPr lang="pt-PT" altLang="pt-PT" sz="1300" smtClean="0"/>
              <a:pPr/>
              <a:t>55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073230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0384DD24-7DE9-42BF-8ACF-134BCB5F282B}" type="slidenum">
              <a:rPr lang="pt-PT" altLang="pt-PT" sz="1300" smtClean="0"/>
              <a:pPr/>
              <a:t>59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909504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0384DD24-7DE9-42BF-8ACF-134BCB5F282B}" type="slidenum">
              <a:rPr lang="pt-PT" altLang="pt-PT" sz="1300" smtClean="0"/>
              <a:pPr/>
              <a:t>60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4278959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2232-34EB-4F99-8463-FEB38FA4BBF0}" type="slidenum">
              <a:rPr lang="pt-PT" smtClean="0"/>
              <a:pPr/>
              <a:t>61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782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687C-92DC-43CB-9474-A60A9D8112A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0535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AB324008-AEAD-484F-A3B7-08F0795A213A}" type="slidenum">
              <a:rPr lang="pt-PT" altLang="pt-PT" sz="1300" smtClean="0"/>
              <a:pPr/>
              <a:t>62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315006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AB324008-AEAD-484F-A3B7-08F0795A213A}" type="slidenum">
              <a:rPr lang="pt-PT" altLang="pt-PT" sz="1300" smtClean="0"/>
              <a:pPr/>
              <a:t>63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513637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4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263" y="768350"/>
            <a:ext cx="6710362" cy="38354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275256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IA entra na conversa como?</a:t>
            </a:r>
          </a:p>
          <a:p>
            <a:r>
              <a:rPr lang="pt-PT" dirty="0"/>
              <a:t>Através da INFORMÁTICA!!!</a:t>
            </a:r>
          </a:p>
          <a:p>
            <a:r>
              <a:rPr lang="pt-PT" dirty="0"/>
              <a:t>Para quê?</a:t>
            </a:r>
          </a:p>
          <a:p>
            <a:r>
              <a:rPr lang="pt-PT" dirty="0"/>
              <a:t>Para a resolução de problemas tal como fazem os humanos!</a:t>
            </a:r>
            <a:r>
              <a:rPr lang="pt-PT" baseline="0" dirty="0"/>
              <a:t> (?)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E3E205D6-F22A-43D5-97BB-450077F97900}" type="slidenum">
              <a:rPr lang="pt-PT" altLang="pt-PT" sz="1300" smtClean="0"/>
              <a:pPr/>
              <a:t>8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58512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BE2F9588-3D0A-4C72-951E-A78B67ECE0B6}" type="slidenum">
              <a:rPr lang="pt-PT" altLang="pt-PT" sz="1300" smtClean="0"/>
              <a:pPr/>
              <a:t>9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09974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32742F92-6633-4676-AB88-EF04D9417AB1}" type="slidenum">
              <a:rPr lang="pt-PT" altLang="pt-PT" sz="1300" smtClean="0"/>
              <a:pPr/>
              <a:t>10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08258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25FF8D42-BEEA-4A19-A0AD-29F426C257DA}" type="slidenum">
              <a:rPr lang="pt-PT" altLang="pt-PT" sz="1300" smtClean="0"/>
              <a:pPr/>
              <a:t>11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69440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500000"/>
            <a:ext cx="8100000" cy="1080000"/>
          </a:xfrm>
        </p:spPr>
        <p:txBody>
          <a:bodyPr lIns="0" tIns="0" rIns="0" bIns="0" anchor="t">
            <a:noAutofit/>
          </a:bodyPr>
          <a:lstStyle>
            <a:lvl1pPr algn="r">
              <a:defRPr sz="2400" b="1" cap="none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2700000"/>
            <a:ext cx="8100000" cy="14400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50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  <p:sp>
        <p:nvSpPr>
          <p:cNvPr id="30" name="TextBox 9"/>
          <p:cNvSpPr txBox="1"/>
          <p:nvPr userDrawn="1"/>
        </p:nvSpPr>
        <p:spPr>
          <a:xfrm>
            <a:off x="900000" y="1152327"/>
            <a:ext cx="29881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Universidade do Minho</a:t>
            </a:r>
          </a:p>
          <a:p>
            <a:r>
              <a:rPr lang="pt-PT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Escola de Engenharia</a:t>
            </a:r>
          </a:p>
          <a:p>
            <a:r>
              <a:rPr lang="pt-PT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Departamento de Informática</a:t>
            </a:r>
          </a:p>
        </p:txBody>
      </p:sp>
    </p:spTree>
    <p:extLst>
      <p:ext uri="{BB962C8B-B14F-4D97-AF65-F5344CB8AC3E}">
        <p14:creationId xmlns:p14="http://schemas.microsoft.com/office/powerpoint/2010/main" val="42113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30709"/>
            <a:ext cx="2268141" cy="4915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30709"/>
            <a:ext cx="6636411" cy="4915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7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74682" y="2593461"/>
            <a:ext cx="4790196" cy="84083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70" y="874824"/>
            <a:ext cx="8579032" cy="435278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926" y="5487481"/>
            <a:ext cx="1084812" cy="273557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47822" y="5458525"/>
            <a:ext cx="3987605" cy="306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lang="en-US" sz="1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88" baseline="0" dirty="0" err="1"/>
              <a:t>ISLab</a:t>
            </a:r>
            <a:r>
              <a:rPr lang="pt-PT" sz="1488" baseline="0" dirty="0"/>
              <a:t>, Universidade do Minho</a:t>
            </a:r>
            <a:endParaRPr lang="pt-PT" sz="1488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913557" y="5462734"/>
            <a:ext cx="2047627" cy="306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lang="en-US" sz="1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488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/>
        </p:nvGraphicFramePr>
        <p:xfrm>
          <a:off x="8214713" y="163958"/>
          <a:ext cx="629268" cy="3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1282993" imgH="639702" progId="CorelPHOTOPAINT.Image.13">
                  <p:embed/>
                </p:oleObj>
              </mc:Choice>
              <mc:Fallback>
                <p:oleObj name="PHOTO-PAINT" r:id="rId2" imgW="1282993" imgH="639702" progId="CorelPHOTOPAINT.Image.1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713" y="163958"/>
                        <a:ext cx="629268" cy="317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80" y="162822"/>
            <a:ext cx="869122" cy="319041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339458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560" y="1278663"/>
            <a:ext cx="4528225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581" y="1278663"/>
            <a:ext cx="4530077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662F-1348-4A6B-AFFC-9FDF447EE195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4D1B-5917-4C67-B52C-035E3A7E9B7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136007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8561" y="1278663"/>
            <a:ext cx="9236097" cy="383881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95F1-22A5-4B73-B3D9-86BB2038D6FD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87F1-8A69-4B53-A775-CDB05C63CEE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011190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30709"/>
            <a:ext cx="9072563" cy="9601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44242"/>
            <a:ext cx="9072563" cy="1836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1" y="3308597"/>
            <a:ext cx="9072563" cy="1837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031" y="5339629"/>
            <a:ext cx="2352146" cy="306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3DCEFE-CF9C-4BE1-A371-D99C1B6805C1}" type="datetime1">
              <a:rPr lang="pt-BR"/>
              <a:pPr/>
              <a:t>30/05/2023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4214" y="5339629"/>
            <a:ext cx="3192198" cy="306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Aula 1 - 05/03/2008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4448" y="5339629"/>
            <a:ext cx="2352146" cy="306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D93B9-6C6B-43CF-957D-76C63D417D8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12" y="810000"/>
            <a:ext cx="8280000" cy="720000"/>
          </a:xfrm>
        </p:spPr>
        <p:txBody>
          <a:bodyPr lIns="0" tIns="0" rIns="0" bIns="0" anchor="t">
            <a:normAutofit/>
          </a:bodyPr>
          <a:lstStyle>
            <a:lvl1pPr algn="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39912" y="5339629"/>
            <a:ext cx="2352146" cy="306722"/>
          </a:xfrm>
        </p:spPr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6176" y="5339629"/>
            <a:ext cx="3551590" cy="306722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8686" y="5339629"/>
            <a:ext cx="2352146" cy="306722"/>
          </a:xfrm>
        </p:spPr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9912" y="1620000"/>
            <a:ext cx="8280000" cy="3780000"/>
          </a:xfrm>
        </p:spPr>
        <p:txBody>
          <a:bodyPr lIns="0" tIns="0" rIns="0" bIns="0"/>
          <a:lstStyle>
            <a:lvl1pPr marL="176213" indent="-1762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627063" indent="-184150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2pPr>
            <a:lvl3pPr marL="1076325" indent="-176213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3pPr>
            <a:lvl4pPr marL="180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4pPr>
            <a:lvl5pPr marL="216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65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9000000" cy="3600000"/>
          </a:xfrm>
        </p:spPr>
        <p:txBody>
          <a:bodyPr lIns="0" tIns="0" rIns="0" bIns="0"/>
          <a:lstStyle>
            <a:lvl1pPr marL="216000" indent="-216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720000" indent="-180000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2pPr>
            <a:lvl3pPr marL="1440000" indent="-180000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3pPr>
            <a:lvl4pPr marL="180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4pPr>
            <a:lvl5pPr marL="216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1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44243"/>
            <a:ext cx="4452276" cy="38020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44243"/>
            <a:ext cx="4452276" cy="38020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7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89567"/>
            <a:ext cx="4454027" cy="53743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826996"/>
            <a:ext cx="4454027" cy="33192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9" y="1289567"/>
            <a:ext cx="4455776" cy="53743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1826996"/>
            <a:ext cx="4455776" cy="33192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04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85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229374"/>
            <a:ext cx="3316456" cy="9761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9376"/>
            <a:ext cx="5635349" cy="491688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205552"/>
            <a:ext cx="3316456" cy="3940710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931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032726"/>
            <a:ext cx="6048375" cy="47608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14759"/>
            <a:ext cx="6048375" cy="3456623"/>
          </a:xfrm>
        </p:spPr>
        <p:txBody>
          <a:bodyPr/>
          <a:lstStyle>
            <a:lvl1pPr marL="0" indent="0">
              <a:buNone/>
              <a:defRPr sz="3500"/>
            </a:lvl1pPr>
            <a:lvl2pPr marL="506898" indent="0">
              <a:buNone/>
              <a:defRPr sz="3100"/>
            </a:lvl2pPr>
            <a:lvl3pPr marL="1013795" indent="0">
              <a:buNone/>
              <a:defRPr sz="2700"/>
            </a:lvl3pPr>
            <a:lvl4pPr marL="1520693" indent="0">
              <a:buNone/>
              <a:defRPr sz="2200"/>
            </a:lvl4pPr>
            <a:lvl5pPr marL="2027591" indent="0">
              <a:buNone/>
              <a:defRPr sz="2200"/>
            </a:lvl5pPr>
            <a:lvl6pPr marL="2534488" indent="0">
              <a:buNone/>
              <a:defRPr sz="2200"/>
            </a:lvl6pPr>
            <a:lvl7pPr marL="3041386" indent="0">
              <a:buNone/>
              <a:defRPr sz="2200"/>
            </a:lvl7pPr>
            <a:lvl8pPr marL="3548283" indent="0">
              <a:buNone/>
              <a:defRPr sz="2200"/>
            </a:lvl8pPr>
            <a:lvl9pPr marL="4055181" indent="0">
              <a:buNone/>
              <a:defRPr sz="22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508813"/>
            <a:ext cx="6048375" cy="676122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655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2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30709"/>
            <a:ext cx="9072563" cy="960173"/>
          </a:xfrm>
          <a:prstGeom prst="rect">
            <a:avLst/>
          </a:prstGeom>
        </p:spPr>
        <p:txBody>
          <a:bodyPr vert="horz" lIns="101380" tIns="50690" rIns="101380" bIns="50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4243"/>
            <a:ext cx="9072563" cy="3802019"/>
          </a:xfrm>
          <a:prstGeom prst="rect">
            <a:avLst/>
          </a:prstGeom>
        </p:spPr>
        <p:txBody>
          <a:bodyPr vert="horz" lIns="101380" tIns="50690" rIns="101380" bIns="50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5339629"/>
            <a:ext cx="2352146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5339629"/>
            <a:ext cx="3192198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5339629"/>
            <a:ext cx="2352146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6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ctr" defTabSz="10137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3" indent="-380173" algn="l" defTabSz="101379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09" indent="-316811" algn="l" defTabSz="101379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44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42" indent="-253449" algn="l" defTabSz="101379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39" indent="-253449" algn="l" defTabSz="101379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37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35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32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30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9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95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69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59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48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386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28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18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beram.pt/DLPO/intelig%C3%AAnci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0000" y="3744615"/>
            <a:ext cx="8100000" cy="1440000"/>
          </a:xfrm>
        </p:spPr>
        <p:txBody>
          <a:bodyPr>
            <a:noAutofit/>
          </a:bodyPr>
          <a:lstStyle/>
          <a:p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Integrado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Bioinformática</a:t>
            </a:r>
            <a:br>
              <a:rPr lang="pt-PT" dirty="0">
                <a:solidFill>
                  <a:srgbClr val="096998"/>
                </a:solidFill>
              </a:rPr>
            </a:br>
            <a:endParaRPr lang="pt-PT" sz="1800" dirty="0">
              <a:solidFill>
                <a:srgbClr val="096998"/>
              </a:solidFill>
            </a:endParaRPr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900000" y="2448471"/>
            <a:ext cx="8100000" cy="1440000"/>
          </a:xfrm>
        </p:spPr>
        <p:txBody>
          <a:bodyPr anchor="ctr">
            <a:normAutofit/>
          </a:bodyPr>
          <a:lstStyle/>
          <a:p>
            <a:pPr algn="r"/>
            <a:r>
              <a:rPr lang="pt-PT" sz="6600" b="0" dirty="0">
                <a:solidFill>
                  <a:srgbClr val="096998"/>
                </a:solidFill>
              </a:rPr>
              <a:t>Agentes</a:t>
            </a:r>
            <a:endParaRPr lang="pt-PT" sz="6600" dirty="0">
              <a:solidFill>
                <a:srgbClr val="096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Contexto</a:t>
            </a:r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7F97C-EB15-4AA8-BE10-44C128BFB104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PT" altLang="pt-PT" sz="1067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“As plataformas de computação e os sistemas de informação atuais são heterogéneos, abertos e distribuídos”.</a:t>
            </a:r>
          </a:p>
          <a:p>
            <a:r>
              <a:rPr lang="pt-PT" altLang="pt-PT" dirty="0"/>
              <a:t>Os agentes e os SMA surgem como uma nova Metodologia Computacional da Engenharia de </a:t>
            </a:r>
            <a:r>
              <a:rPr lang="pt-PT" altLang="pt-PT" i="1" dirty="0"/>
              <a:t>Software</a:t>
            </a:r>
            <a:r>
              <a:rPr lang="pt-PT" altLang="pt-PT" dirty="0"/>
              <a:t>;</a:t>
            </a:r>
          </a:p>
          <a:p>
            <a:r>
              <a:rPr lang="pt-PT" altLang="pt-PT" dirty="0"/>
              <a:t>A ideia chave passa a ser “O agente inteligente que interage”.</a:t>
            </a:r>
          </a:p>
          <a:p>
            <a:pPr marL="304838" indent="-304838" defTabSz="812902">
              <a:lnSpc>
                <a:spcPct val="90000"/>
              </a:lnSpc>
              <a:tabLst>
                <a:tab pos="4064508" algn="l"/>
              </a:tabLst>
            </a:pPr>
            <a:endParaRPr lang="pt-PT" altLang="pt-PT" dirty="0"/>
          </a:p>
          <a:p>
            <a:pPr marL="304838" indent="-304838" defTabSz="812902">
              <a:lnSpc>
                <a:spcPct val="90000"/>
              </a:lnSpc>
              <a:tabLst>
                <a:tab pos="4064508" algn="l"/>
              </a:tabLst>
            </a:pPr>
            <a:endParaRPr lang="pt-PT" altLang="pt-PT" dirty="0"/>
          </a:p>
        </p:txBody>
      </p:sp>
      <p:pic>
        <p:nvPicPr>
          <p:cNvPr id="97282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19023" b="18199"/>
          <a:stretch/>
        </p:blipFill>
        <p:spPr bwMode="auto">
          <a:xfrm>
            <a:off x="3101091" y="2952527"/>
            <a:ext cx="6979781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Agente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D57F1F-F60D-49B4-ADDD-163EB9734C62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PT" altLang="pt-PT" sz="1067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“Algo que age; capaz de produzir um efeito”.</a:t>
            </a:r>
          </a:p>
          <a:p>
            <a:endParaRPr lang="pt-PT" altLang="pt-PT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744913" y="2641601"/>
            <a:ext cx="3975100" cy="2740025"/>
            <a:chOff x="2359" y="1664"/>
            <a:chExt cx="2504" cy="1726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094" y="2479"/>
              <a:ext cx="7" cy="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42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1687"/>
              <a:ext cx="1754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762" y="1776"/>
              <a:ext cx="1517" cy="1474"/>
            </a:xfrm>
            <a:custGeom>
              <a:avLst/>
              <a:gdLst>
                <a:gd name="T0" fmla="*/ 164 w 192"/>
                <a:gd name="T1" fmla="*/ 134 h 199"/>
                <a:gd name="T2" fmla="*/ 165 w 192"/>
                <a:gd name="T3" fmla="*/ 133 h 199"/>
                <a:gd name="T4" fmla="*/ 166 w 192"/>
                <a:gd name="T5" fmla="*/ 133 h 199"/>
                <a:gd name="T6" fmla="*/ 168 w 192"/>
                <a:gd name="T7" fmla="*/ 132 h 199"/>
                <a:gd name="T8" fmla="*/ 169 w 192"/>
                <a:gd name="T9" fmla="*/ 132 h 199"/>
                <a:gd name="T10" fmla="*/ 170 w 192"/>
                <a:gd name="T11" fmla="*/ 131 h 199"/>
                <a:gd name="T12" fmla="*/ 171 w 192"/>
                <a:gd name="T13" fmla="*/ 130 h 199"/>
                <a:gd name="T14" fmla="*/ 180 w 192"/>
                <a:gd name="T15" fmla="*/ 76 h 199"/>
                <a:gd name="T16" fmla="*/ 192 w 192"/>
                <a:gd name="T17" fmla="*/ 7 h 199"/>
                <a:gd name="T18" fmla="*/ 191 w 192"/>
                <a:gd name="T19" fmla="*/ 5 h 199"/>
                <a:gd name="T20" fmla="*/ 190 w 192"/>
                <a:gd name="T21" fmla="*/ 4 h 199"/>
                <a:gd name="T22" fmla="*/ 189 w 192"/>
                <a:gd name="T23" fmla="*/ 2 h 199"/>
                <a:gd name="T24" fmla="*/ 188 w 192"/>
                <a:gd name="T25" fmla="*/ 1 h 199"/>
                <a:gd name="T26" fmla="*/ 187 w 192"/>
                <a:gd name="T27" fmla="*/ 0 h 199"/>
                <a:gd name="T28" fmla="*/ 185 w 192"/>
                <a:gd name="T29" fmla="*/ 0 h 199"/>
                <a:gd name="T30" fmla="*/ 183 w 192"/>
                <a:gd name="T31" fmla="*/ 0 h 199"/>
                <a:gd name="T32" fmla="*/ 182 w 192"/>
                <a:gd name="T33" fmla="*/ 0 h 199"/>
                <a:gd name="T34" fmla="*/ 89 w 192"/>
                <a:gd name="T35" fmla="*/ 8 h 199"/>
                <a:gd name="T36" fmla="*/ 7 w 192"/>
                <a:gd name="T37" fmla="*/ 16 h 199"/>
                <a:gd name="T38" fmla="*/ 5 w 192"/>
                <a:gd name="T39" fmla="*/ 16 h 199"/>
                <a:gd name="T40" fmla="*/ 4 w 192"/>
                <a:gd name="T41" fmla="*/ 17 h 199"/>
                <a:gd name="T42" fmla="*/ 3 w 192"/>
                <a:gd name="T43" fmla="*/ 17 h 199"/>
                <a:gd name="T44" fmla="*/ 2 w 192"/>
                <a:gd name="T45" fmla="*/ 18 h 199"/>
                <a:gd name="T46" fmla="*/ 1 w 192"/>
                <a:gd name="T47" fmla="*/ 19 h 199"/>
                <a:gd name="T48" fmla="*/ 1 w 192"/>
                <a:gd name="T49" fmla="*/ 21 h 199"/>
                <a:gd name="T50" fmla="*/ 0 w 192"/>
                <a:gd name="T51" fmla="*/ 22 h 199"/>
                <a:gd name="T52" fmla="*/ 1 w 192"/>
                <a:gd name="T53" fmla="*/ 23 h 199"/>
                <a:gd name="T54" fmla="*/ 11 w 192"/>
                <a:gd name="T55" fmla="*/ 82 h 199"/>
                <a:gd name="T56" fmla="*/ 19 w 192"/>
                <a:gd name="T57" fmla="*/ 130 h 199"/>
                <a:gd name="T58" fmla="*/ 20 w 192"/>
                <a:gd name="T59" fmla="*/ 131 h 199"/>
                <a:gd name="T60" fmla="*/ 20 w 192"/>
                <a:gd name="T61" fmla="*/ 132 h 199"/>
                <a:gd name="T62" fmla="*/ 21 w 192"/>
                <a:gd name="T63" fmla="*/ 132 h 199"/>
                <a:gd name="T64" fmla="*/ 22 w 192"/>
                <a:gd name="T65" fmla="*/ 133 h 199"/>
                <a:gd name="T66" fmla="*/ 22 w 192"/>
                <a:gd name="T67" fmla="*/ 133 h 199"/>
                <a:gd name="T68" fmla="*/ 23 w 192"/>
                <a:gd name="T69" fmla="*/ 134 h 199"/>
                <a:gd name="T70" fmla="*/ 25 w 192"/>
                <a:gd name="T71" fmla="*/ 134 h 199"/>
                <a:gd name="T72" fmla="*/ 26 w 192"/>
                <a:gd name="T73" fmla="*/ 134 h 199"/>
                <a:gd name="T74" fmla="*/ 92 w 192"/>
                <a:gd name="T75" fmla="*/ 134 h 199"/>
                <a:gd name="T76" fmla="*/ 164 w 192"/>
                <a:gd name="T77" fmla="*/ 134 h 199"/>
                <a:gd name="T78" fmla="*/ 96 w 192"/>
                <a:gd name="T79" fmla="*/ 103 h 199"/>
                <a:gd name="T80" fmla="*/ 144 w 192"/>
                <a:gd name="T81" fmla="*/ 151 h 199"/>
                <a:gd name="T82" fmla="*/ 96 w 192"/>
                <a:gd name="T83" fmla="*/ 199 h 199"/>
                <a:gd name="T84" fmla="*/ 48 w 192"/>
                <a:gd name="T85" fmla="*/ 151 h 199"/>
                <a:gd name="T86" fmla="*/ 96 w 192"/>
                <a:gd name="T87" fmla="*/ 10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" h="199">
                  <a:moveTo>
                    <a:pt x="164" y="134"/>
                  </a:moveTo>
                  <a:cubicBezTo>
                    <a:pt x="164" y="134"/>
                    <a:pt x="165" y="134"/>
                    <a:pt x="16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7" y="133"/>
                    <a:pt x="168" y="132"/>
                  </a:cubicBezTo>
                  <a:cubicBezTo>
                    <a:pt x="168" y="132"/>
                    <a:pt x="168" y="132"/>
                    <a:pt x="169" y="132"/>
                  </a:cubicBezTo>
                  <a:cubicBezTo>
                    <a:pt x="169" y="131"/>
                    <a:pt x="170" y="131"/>
                    <a:pt x="170" y="131"/>
                  </a:cubicBezTo>
                  <a:cubicBezTo>
                    <a:pt x="170" y="131"/>
                    <a:pt x="171" y="130"/>
                    <a:pt x="171" y="130"/>
                  </a:cubicBezTo>
                  <a:cubicBezTo>
                    <a:pt x="174" y="113"/>
                    <a:pt x="177" y="95"/>
                    <a:pt x="180" y="76"/>
                  </a:cubicBezTo>
                  <a:cubicBezTo>
                    <a:pt x="184" y="55"/>
                    <a:pt x="188" y="32"/>
                    <a:pt x="192" y="7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4"/>
                    <a:pt x="190" y="4"/>
                  </a:cubicBezTo>
                  <a:cubicBezTo>
                    <a:pt x="190" y="3"/>
                    <a:pt x="190" y="3"/>
                    <a:pt x="189" y="2"/>
                  </a:cubicBezTo>
                  <a:cubicBezTo>
                    <a:pt x="189" y="2"/>
                    <a:pt x="188" y="2"/>
                    <a:pt x="188" y="1"/>
                  </a:cubicBezTo>
                  <a:cubicBezTo>
                    <a:pt x="187" y="1"/>
                    <a:pt x="187" y="1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4" y="0"/>
                    <a:pt x="184" y="0"/>
                    <a:pt x="183" y="0"/>
                  </a:cubicBezTo>
                  <a:cubicBezTo>
                    <a:pt x="183" y="0"/>
                    <a:pt x="182" y="0"/>
                    <a:pt x="182" y="0"/>
                  </a:cubicBezTo>
                  <a:cubicBezTo>
                    <a:pt x="150" y="3"/>
                    <a:pt x="119" y="6"/>
                    <a:pt x="89" y="8"/>
                  </a:cubicBezTo>
                  <a:cubicBezTo>
                    <a:pt x="61" y="11"/>
                    <a:pt x="33" y="13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4" y="44"/>
                    <a:pt x="8" y="64"/>
                    <a:pt x="11" y="82"/>
                  </a:cubicBezTo>
                  <a:cubicBezTo>
                    <a:pt x="14" y="99"/>
                    <a:pt x="17" y="115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3"/>
                    <a:pt x="21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47" y="134"/>
                    <a:pt x="70" y="134"/>
                    <a:pt x="92" y="134"/>
                  </a:cubicBezTo>
                  <a:cubicBezTo>
                    <a:pt x="115" y="134"/>
                    <a:pt x="139" y="134"/>
                    <a:pt x="164" y="134"/>
                  </a:cubicBezTo>
                  <a:close/>
                  <a:moveTo>
                    <a:pt x="96" y="103"/>
                  </a:moveTo>
                  <a:cubicBezTo>
                    <a:pt x="123" y="103"/>
                    <a:pt x="144" y="125"/>
                    <a:pt x="144" y="151"/>
                  </a:cubicBezTo>
                  <a:cubicBezTo>
                    <a:pt x="144" y="178"/>
                    <a:pt x="123" y="199"/>
                    <a:pt x="96" y="199"/>
                  </a:cubicBezTo>
                  <a:cubicBezTo>
                    <a:pt x="70" y="199"/>
                    <a:pt x="48" y="178"/>
                    <a:pt x="48" y="151"/>
                  </a:cubicBezTo>
                  <a:cubicBezTo>
                    <a:pt x="48" y="125"/>
                    <a:pt x="70" y="103"/>
                    <a:pt x="96" y="103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699" y="2798"/>
              <a:ext cx="537" cy="348"/>
            </a:xfrm>
            <a:custGeom>
              <a:avLst/>
              <a:gdLst>
                <a:gd name="T0" fmla="*/ 0 w 68"/>
                <a:gd name="T1" fmla="*/ 3 h 47"/>
                <a:gd name="T2" fmla="*/ 4 w 68"/>
                <a:gd name="T3" fmla="*/ 0 h 47"/>
                <a:gd name="T4" fmla="*/ 68 w 68"/>
                <a:gd name="T5" fmla="*/ 42 h 47"/>
                <a:gd name="T6" fmla="*/ 68 w 68"/>
                <a:gd name="T7" fmla="*/ 47 h 47"/>
                <a:gd name="T8" fmla="*/ 0 w 68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7">
                  <a:moveTo>
                    <a:pt x="0" y="3"/>
                  </a:moveTo>
                  <a:lnTo>
                    <a:pt x="4" y="0"/>
                  </a:lnTo>
                  <a:cubicBezTo>
                    <a:pt x="20" y="28"/>
                    <a:pt x="30" y="41"/>
                    <a:pt x="68" y="42"/>
                  </a:cubicBezTo>
                  <a:lnTo>
                    <a:pt x="68" y="47"/>
                  </a:lnTo>
                  <a:cubicBezTo>
                    <a:pt x="28" y="47"/>
                    <a:pt x="17" y="31"/>
                    <a:pt x="0" y="3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907" y="2746"/>
              <a:ext cx="593" cy="393"/>
            </a:xfrm>
            <a:custGeom>
              <a:avLst/>
              <a:gdLst>
                <a:gd name="T0" fmla="*/ 0 w 75"/>
                <a:gd name="T1" fmla="*/ 53 h 53"/>
                <a:gd name="T2" fmla="*/ 0 w 75"/>
                <a:gd name="T3" fmla="*/ 48 h 53"/>
                <a:gd name="T4" fmla="*/ 69 w 75"/>
                <a:gd name="T5" fmla="*/ 4 h 53"/>
                <a:gd name="T6" fmla="*/ 75 w 75"/>
                <a:gd name="T7" fmla="*/ 0 h 53"/>
                <a:gd name="T8" fmla="*/ 0 w 7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3">
                  <a:moveTo>
                    <a:pt x="0" y="53"/>
                  </a:moveTo>
                  <a:lnTo>
                    <a:pt x="0" y="48"/>
                  </a:lnTo>
                  <a:cubicBezTo>
                    <a:pt x="32" y="47"/>
                    <a:pt x="63" y="38"/>
                    <a:pt x="69" y="4"/>
                  </a:cubicBezTo>
                  <a:lnTo>
                    <a:pt x="75" y="0"/>
                  </a:lnTo>
                  <a:cubicBezTo>
                    <a:pt x="68" y="42"/>
                    <a:pt x="33" y="51"/>
                    <a:pt x="0" y="53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049" y="2383"/>
              <a:ext cx="546" cy="378"/>
            </a:xfrm>
            <a:custGeom>
              <a:avLst/>
              <a:gdLst>
                <a:gd name="T0" fmla="*/ 16 w 69"/>
                <a:gd name="T1" fmla="*/ 0 h 51"/>
                <a:gd name="T2" fmla="*/ 30 w 69"/>
                <a:gd name="T3" fmla="*/ 12 h 51"/>
                <a:gd name="T4" fmla="*/ 36 w 69"/>
                <a:gd name="T5" fmla="*/ 15 h 51"/>
                <a:gd name="T6" fmla="*/ 44 w 69"/>
                <a:gd name="T7" fmla="*/ 14 h 51"/>
                <a:gd name="T8" fmla="*/ 56 w 69"/>
                <a:gd name="T9" fmla="*/ 15 h 51"/>
                <a:gd name="T10" fmla="*/ 62 w 69"/>
                <a:gd name="T11" fmla="*/ 18 h 51"/>
                <a:gd name="T12" fmla="*/ 66 w 69"/>
                <a:gd name="T13" fmla="*/ 26 h 51"/>
                <a:gd name="T14" fmla="*/ 66 w 69"/>
                <a:gd name="T15" fmla="*/ 26 h 51"/>
                <a:gd name="T16" fmla="*/ 66 w 69"/>
                <a:gd name="T17" fmla="*/ 26 h 51"/>
                <a:gd name="T18" fmla="*/ 66 w 69"/>
                <a:gd name="T19" fmla="*/ 26 h 51"/>
                <a:gd name="T20" fmla="*/ 69 w 69"/>
                <a:gd name="T21" fmla="*/ 35 h 51"/>
                <a:gd name="T22" fmla="*/ 68 w 69"/>
                <a:gd name="T23" fmla="*/ 39 h 51"/>
                <a:gd name="T24" fmla="*/ 65 w 69"/>
                <a:gd name="T25" fmla="*/ 40 h 51"/>
                <a:gd name="T26" fmla="*/ 63 w 69"/>
                <a:gd name="T27" fmla="*/ 42 h 51"/>
                <a:gd name="T28" fmla="*/ 61 w 69"/>
                <a:gd name="T29" fmla="*/ 45 h 51"/>
                <a:gd name="T30" fmla="*/ 61 w 69"/>
                <a:gd name="T31" fmla="*/ 45 h 51"/>
                <a:gd name="T32" fmla="*/ 56 w 69"/>
                <a:gd name="T33" fmla="*/ 47 h 51"/>
                <a:gd name="T34" fmla="*/ 52 w 69"/>
                <a:gd name="T35" fmla="*/ 49 h 51"/>
                <a:gd name="T36" fmla="*/ 49 w 69"/>
                <a:gd name="T37" fmla="*/ 50 h 51"/>
                <a:gd name="T38" fmla="*/ 42 w 69"/>
                <a:gd name="T39" fmla="*/ 50 h 51"/>
                <a:gd name="T40" fmla="*/ 30 w 69"/>
                <a:gd name="T41" fmla="*/ 39 h 51"/>
                <a:gd name="T42" fmla="*/ 25 w 69"/>
                <a:gd name="T43" fmla="*/ 32 h 51"/>
                <a:gd name="T44" fmla="*/ 25 w 69"/>
                <a:gd name="T45" fmla="*/ 32 h 51"/>
                <a:gd name="T46" fmla="*/ 14 w 69"/>
                <a:gd name="T47" fmla="*/ 26 h 51"/>
                <a:gd name="T48" fmla="*/ 13 w 69"/>
                <a:gd name="T49" fmla="*/ 28 h 51"/>
                <a:gd name="T50" fmla="*/ 0 w 69"/>
                <a:gd name="T51" fmla="*/ 21 h 51"/>
                <a:gd name="T52" fmla="*/ 16 w 69"/>
                <a:gd name="T5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1">
                  <a:moveTo>
                    <a:pt x="16" y="0"/>
                  </a:moveTo>
                  <a:cubicBezTo>
                    <a:pt x="21" y="4"/>
                    <a:pt x="25" y="8"/>
                    <a:pt x="30" y="12"/>
                  </a:cubicBezTo>
                  <a:cubicBezTo>
                    <a:pt x="32" y="13"/>
                    <a:pt x="34" y="14"/>
                    <a:pt x="36" y="15"/>
                  </a:cubicBezTo>
                  <a:cubicBezTo>
                    <a:pt x="39" y="14"/>
                    <a:pt x="41" y="14"/>
                    <a:pt x="44" y="14"/>
                  </a:cubicBezTo>
                  <a:cubicBezTo>
                    <a:pt x="47" y="14"/>
                    <a:pt x="52" y="14"/>
                    <a:pt x="56" y="15"/>
                  </a:cubicBezTo>
                  <a:cubicBezTo>
                    <a:pt x="58" y="15"/>
                    <a:pt x="60" y="17"/>
                    <a:pt x="62" y="18"/>
                  </a:cubicBezTo>
                  <a:cubicBezTo>
                    <a:pt x="64" y="20"/>
                    <a:pt x="68" y="23"/>
                    <a:pt x="66" y="26"/>
                  </a:cubicBez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cubicBezTo>
                    <a:pt x="66" y="29"/>
                    <a:pt x="67" y="33"/>
                    <a:pt x="69" y="35"/>
                  </a:cubicBezTo>
                  <a:cubicBezTo>
                    <a:pt x="69" y="37"/>
                    <a:pt x="69" y="38"/>
                    <a:pt x="68" y="39"/>
                  </a:cubicBezTo>
                  <a:cubicBezTo>
                    <a:pt x="66" y="40"/>
                    <a:pt x="66" y="40"/>
                    <a:pt x="65" y="40"/>
                  </a:cubicBezTo>
                  <a:cubicBezTo>
                    <a:pt x="64" y="41"/>
                    <a:pt x="63" y="41"/>
                    <a:pt x="63" y="42"/>
                  </a:cubicBezTo>
                  <a:cubicBezTo>
                    <a:pt x="62" y="43"/>
                    <a:pt x="62" y="44"/>
                    <a:pt x="61" y="45"/>
                  </a:cubicBezTo>
                  <a:lnTo>
                    <a:pt x="61" y="45"/>
                  </a:lnTo>
                  <a:cubicBezTo>
                    <a:pt x="59" y="46"/>
                    <a:pt x="57" y="46"/>
                    <a:pt x="56" y="47"/>
                  </a:cubicBezTo>
                  <a:cubicBezTo>
                    <a:pt x="55" y="48"/>
                    <a:pt x="54" y="49"/>
                    <a:pt x="52" y="49"/>
                  </a:cubicBezTo>
                  <a:cubicBezTo>
                    <a:pt x="51" y="48"/>
                    <a:pt x="50" y="49"/>
                    <a:pt x="49" y="50"/>
                  </a:cubicBezTo>
                  <a:cubicBezTo>
                    <a:pt x="46" y="51"/>
                    <a:pt x="44" y="51"/>
                    <a:pt x="42" y="50"/>
                  </a:cubicBezTo>
                  <a:cubicBezTo>
                    <a:pt x="37" y="47"/>
                    <a:pt x="33" y="43"/>
                    <a:pt x="30" y="39"/>
                  </a:cubicBezTo>
                  <a:cubicBezTo>
                    <a:pt x="29" y="36"/>
                    <a:pt x="28" y="34"/>
                    <a:pt x="25" y="32"/>
                  </a:cubicBezTo>
                  <a:lnTo>
                    <a:pt x="25" y="32"/>
                  </a:lnTo>
                  <a:cubicBezTo>
                    <a:pt x="22" y="29"/>
                    <a:pt x="18" y="27"/>
                    <a:pt x="14" y="26"/>
                  </a:cubicBezTo>
                  <a:lnTo>
                    <a:pt x="13" y="28"/>
                  </a:lnTo>
                  <a:lnTo>
                    <a:pt x="0" y="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160" y="2294"/>
              <a:ext cx="703" cy="519"/>
            </a:xfrm>
            <a:custGeom>
              <a:avLst/>
              <a:gdLst>
                <a:gd name="T0" fmla="*/ 71 w 89"/>
                <a:gd name="T1" fmla="*/ 2 h 70"/>
                <a:gd name="T2" fmla="*/ 71 w 89"/>
                <a:gd name="T3" fmla="*/ 6 h 70"/>
                <a:gd name="T4" fmla="*/ 74 w 89"/>
                <a:gd name="T5" fmla="*/ 9 h 70"/>
                <a:gd name="T6" fmla="*/ 81 w 89"/>
                <a:gd name="T7" fmla="*/ 19 h 70"/>
                <a:gd name="T8" fmla="*/ 82 w 89"/>
                <a:gd name="T9" fmla="*/ 25 h 70"/>
                <a:gd name="T10" fmla="*/ 85 w 89"/>
                <a:gd name="T11" fmla="*/ 25 h 70"/>
                <a:gd name="T12" fmla="*/ 86 w 89"/>
                <a:gd name="T13" fmla="*/ 34 h 70"/>
                <a:gd name="T14" fmla="*/ 79 w 89"/>
                <a:gd name="T15" fmla="*/ 39 h 70"/>
                <a:gd name="T16" fmla="*/ 71 w 89"/>
                <a:gd name="T17" fmla="*/ 36 h 70"/>
                <a:gd name="T18" fmla="*/ 71 w 89"/>
                <a:gd name="T19" fmla="*/ 32 h 70"/>
                <a:gd name="T20" fmla="*/ 72 w 89"/>
                <a:gd name="T21" fmla="*/ 32 h 70"/>
                <a:gd name="T22" fmla="*/ 72 w 89"/>
                <a:gd name="T23" fmla="*/ 32 h 70"/>
                <a:gd name="T24" fmla="*/ 69 w 89"/>
                <a:gd name="T25" fmla="*/ 30 h 70"/>
                <a:gd name="T26" fmla="*/ 66 w 89"/>
                <a:gd name="T27" fmla="*/ 27 h 70"/>
                <a:gd name="T28" fmla="*/ 39 w 89"/>
                <a:gd name="T29" fmla="*/ 46 h 70"/>
                <a:gd name="T30" fmla="*/ 34 w 89"/>
                <a:gd name="T31" fmla="*/ 50 h 70"/>
                <a:gd name="T32" fmla="*/ 10 w 89"/>
                <a:gd name="T33" fmla="*/ 67 h 70"/>
                <a:gd name="T34" fmla="*/ 2 w 89"/>
                <a:gd name="T35" fmla="*/ 66 h 70"/>
                <a:gd name="T36" fmla="*/ 2 w 89"/>
                <a:gd name="T37" fmla="*/ 60 h 70"/>
                <a:gd name="T38" fmla="*/ 18 w 89"/>
                <a:gd name="T39" fmla="*/ 49 h 70"/>
                <a:gd name="T40" fmla="*/ 23 w 89"/>
                <a:gd name="T41" fmla="*/ 46 h 70"/>
                <a:gd name="T42" fmla="*/ 28 w 89"/>
                <a:gd name="T43" fmla="*/ 42 h 70"/>
                <a:gd name="T44" fmla="*/ 61 w 89"/>
                <a:gd name="T45" fmla="*/ 20 h 70"/>
                <a:gd name="T46" fmla="*/ 58 w 89"/>
                <a:gd name="T47" fmla="*/ 15 h 70"/>
                <a:gd name="T48" fmla="*/ 54 w 89"/>
                <a:gd name="T49" fmla="*/ 14 h 70"/>
                <a:gd name="T50" fmla="*/ 54 w 89"/>
                <a:gd name="T51" fmla="*/ 13 h 70"/>
                <a:gd name="T52" fmla="*/ 59 w 89"/>
                <a:gd name="T53" fmla="*/ 3 h 70"/>
                <a:gd name="T54" fmla="*/ 71 w 89"/>
                <a:gd name="T5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70">
                  <a:moveTo>
                    <a:pt x="71" y="2"/>
                  </a:moveTo>
                  <a:cubicBezTo>
                    <a:pt x="71" y="4"/>
                    <a:pt x="71" y="5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lnTo>
                    <a:pt x="81" y="19"/>
                  </a:lnTo>
                  <a:cubicBezTo>
                    <a:pt x="82" y="21"/>
                    <a:pt x="82" y="22"/>
                    <a:pt x="82" y="25"/>
                  </a:cubicBezTo>
                  <a:cubicBezTo>
                    <a:pt x="83" y="24"/>
                    <a:pt x="84" y="24"/>
                    <a:pt x="85" y="25"/>
                  </a:cubicBezTo>
                  <a:cubicBezTo>
                    <a:pt x="89" y="26"/>
                    <a:pt x="88" y="31"/>
                    <a:pt x="86" y="34"/>
                  </a:cubicBezTo>
                  <a:cubicBezTo>
                    <a:pt x="84" y="38"/>
                    <a:pt x="82" y="38"/>
                    <a:pt x="79" y="39"/>
                  </a:cubicBezTo>
                  <a:cubicBezTo>
                    <a:pt x="76" y="39"/>
                    <a:pt x="72" y="39"/>
                    <a:pt x="71" y="36"/>
                  </a:cubicBezTo>
                  <a:cubicBezTo>
                    <a:pt x="70" y="35"/>
                    <a:pt x="70" y="34"/>
                    <a:pt x="71" y="32"/>
                  </a:cubicBezTo>
                  <a:lnTo>
                    <a:pt x="72" y="32"/>
                  </a:lnTo>
                  <a:lnTo>
                    <a:pt x="72" y="32"/>
                  </a:lnTo>
                  <a:cubicBezTo>
                    <a:pt x="71" y="31"/>
                    <a:pt x="70" y="31"/>
                    <a:pt x="69" y="30"/>
                  </a:cubicBezTo>
                  <a:cubicBezTo>
                    <a:pt x="67" y="29"/>
                    <a:pt x="67" y="28"/>
                    <a:pt x="66" y="27"/>
                  </a:cubicBezTo>
                  <a:cubicBezTo>
                    <a:pt x="57" y="33"/>
                    <a:pt x="48" y="40"/>
                    <a:pt x="39" y="46"/>
                  </a:cubicBezTo>
                  <a:lnTo>
                    <a:pt x="34" y="50"/>
                  </a:lnTo>
                  <a:cubicBezTo>
                    <a:pt x="26" y="56"/>
                    <a:pt x="18" y="62"/>
                    <a:pt x="10" y="67"/>
                  </a:cubicBezTo>
                  <a:cubicBezTo>
                    <a:pt x="7" y="70"/>
                    <a:pt x="5" y="69"/>
                    <a:pt x="2" y="66"/>
                  </a:cubicBezTo>
                  <a:cubicBezTo>
                    <a:pt x="1" y="64"/>
                    <a:pt x="0" y="62"/>
                    <a:pt x="2" y="60"/>
                  </a:cubicBezTo>
                  <a:cubicBezTo>
                    <a:pt x="8" y="56"/>
                    <a:pt x="13" y="52"/>
                    <a:pt x="18" y="49"/>
                  </a:cubicBezTo>
                  <a:lnTo>
                    <a:pt x="23" y="46"/>
                  </a:lnTo>
                  <a:lnTo>
                    <a:pt x="28" y="42"/>
                  </a:lnTo>
                  <a:cubicBezTo>
                    <a:pt x="39" y="35"/>
                    <a:pt x="50" y="28"/>
                    <a:pt x="61" y="20"/>
                  </a:cubicBezTo>
                  <a:cubicBezTo>
                    <a:pt x="60" y="19"/>
                    <a:pt x="59" y="17"/>
                    <a:pt x="58" y="15"/>
                  </a:cubicBezTo>
                  <a:cubicBezTo>
                    <a:pt x="57" y="16"/>
                    <a:pt x="55" y="15"/>
                    <a:pt x="54" y="14"/>
                  </a:cubicBezTo>
                  <a:lnTo>
                    <a:pt x="54" y="13"/>
                  </a:lnTo>
                  <a:cubicBezTo>
                    <a:pt x="53" y="9"/>
                    <a:pt x="56" y="5"/>
                    <a:pt x="59" y="3"/>
                  </a:cubicBezTo>
                  <a:cubicBezTo>
                    <a:pt x="62" y="1"/>
                    <a:pt x="67" y="0"/>
                    <a:pt x="71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666" y="2368"/>
              <a:ext cx="126" cy="141"/>
            </a:xfrm>
            <a:custGeom>
              <a:avLst/>
              <a:gdLst>
                <a:gd name="T0" fmla="*/ 15 w 16"/>
                <a:gd name="T1" fmla="*/ 15 h 19"/>
                <a:gd name="T2" fmla="*/ 15 w 16"/>
                <a:gd name="T3" fmla="*/ 15 h 19"/>
                <a:gd name="T4" fmla="*/ 15 w 16"/>
                <a:gd name="T5" fmla="*/ 14 h 19"/>
                <a:gd name="T6" fmla="*/ 7 w 16"/>
                <a:gd name="T7" fmla="*/ 0 h 19"/>
                <a:gd name="T8" fmla="*/ 6 w 16"/>
                <a:gd name="T9" fmla="*/ 0 h 19"/>
                <a:gd name="T10" fmla="*/ 1 w 16"/>
                <a:gd name="T11" fmla="*/ 3 h 19"/>
                <a:gd name="T12" fmla="*/ 1 w 16"/>
                <a:gd name="T13" fmla="*/ 3 h 19"/>
                <a:gd name="T14" fmla="*/ 0 w 16"/>
                <a:gd name="T15" fmla="*/ 3 h 19"/>
                <a:gd name="T16" fmla="*/ 1 w 16"/>
                <a:gd name="T17" fmla="*/ 3 h 19"/>
                <a:gd name="T18" fmla="*/ 6 w 16"/>
                <a:gd name="T19" fmla="*/ 1 h 19"/>
                <a:gd name="T20" fmla="*/ 14 w 16"/>
                <a:gd name="T21" fmla="*/ 14 h 19"/>
                <a:gd name="T22" fmla="*/ 14 w 16"/>
                <a:gd name="T23" fmla="*/ 14 h 19"/>
                <a:gd name="T24" fmla="*/ 11 w 16"/>
                <a:gd name="T25" fmla="*/ 17 h 19"/>
                <a:gd name="T26" fmla="*/ 15 w 16"/>
                <a:gd name="T2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9"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cubicBezTo>
                    <a:pt x="16" y="9"/>
                    <a:pt x="10" y="3"/>
                    <a:pt x="7" y="0"/>
                  </a:cubicBezTo>
                  <a:lnTo>
                    <a:pt x="6" y="0"/>
                  </a:lnTo>
                  <a:cubicBezTo>
                    <a:pt x="4" y="0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5" y="1"/>
                    <a:pt x="6" y="1"/>
                  </a:cubicBezTo>
                  <a:cubicBezTo>
                    <a:pt x="9" y="3"/>
                    <a:pt x="14" y="10"/>
                    <a:pt x="14" y="14"/>
                  </a:cubicBezTo>
                  <a:lnTo>
                    <a:pt x="14" y="14"/>
                  </a:lnTo>
                  <a:cubicBezTo>
                    <a:pt x="13" y="15"/>
                    <a:pt x="12" y="16"/>
                    <a:pt x="11" y="17"/>
                  </a:cubicBezTo>
                  <a:cubicBezTo>
                    <a:pt x="10" y="19"/>
                    <a:pt x="14" y="15"/>
                    <a:pt x="1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18" y="2316"/>
              <a:ext cx="87" cy="45"/>
            </a:xfrm>
            <a:custGeom>
              <a:avLst/>
              <a:gdLst>
                <a:gd name="T0" fmla="*/ 6 w 11"/>
                <a:gd name="T1" fmla="*/ 6 h 6"/>
                <a:gd name="T2" fmla="*/ 10 w 11"/>
                <a:gd name="T3" fmla="*/ 4 h 6"/>
                <a:gd name="T4" fmla="*/ 8 w 11"/>
                <a:gd name="T5" fmla="*/ 0 h 6"/>
                <a:gd name="T6" fmla="*/ 8 w 11"/>
                <a:gd name="T7" fmla="*/ 0 h 6"/>
                <a:gd name="T8" fmla="*/ 0 w 11"/>
                <a:gd name="T9" fmla="*/ 2 h 6"/>
                <a:gd name="T10" fmla="*/ 0 w 11"/>
                <a:gd name="T11" fmla="*/ 2 h 6"/>
                <a:gd name="T12" fmla="*/ 8 w 11"/>
                <a:gd name="T13" fmla="*/ 3 h 6"/>
                <a:gd name="T14" fmla="*/ 6 w 1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8" y="6"/>
                    <a:pt x="9" y="5"/>
                    <a:pt x="10" y="4"/>
                  </a:cubicBezTo>
                  <a:cubicBezTo>
                    <a:pt x="11" y="2"/>
                    <a:pt x="9" y="0"/>
                    <a:pt x="8" y="0"/>
                  </a:cubicBezTo>
                  <a:lnTo>
                    <a:pt x="8" y="0"/>
                  </a:lnTo>
                  <a:cubicBezTo>
                    <a:pt x="5" y="0"/>
                    <a:pt x="2" y="1"/>
                    <a:pt x="0" y="2"/>
                  </a:cubicBezTo>
                  <a:lnTo>
                    <a:pt x="0" y="2"/>
                  </a:lnTo>
                  <a:cubicBezTo>
                    <a:pt x="3" y="3"/>
                    <a:pt x="6" y="0"/>
                    <a:pt x="8" y="3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776" y="2502"/>
              <a:ext cx="63" cy="66"/>
            </a:xfrm>
            <a:custGeom>
              <a:avLst/>
              <a:gdLst>
                <a:gd name="T0" fmla="*/ 2 w 8"/>
                <a:gd name="T1" fmla="*/ 3 h 9"/>
                <a:gd name="T2" fmla="*/ 5 w 8"/>
                <a:gd name="T3" fmla="*/ 1 h 9"/>
                <a:gd name="T4" fmla="*/ 7 w 8"/>
                <a:gd name="T5" fmla="*/ 5 h 9"/>
                <a:gd name="T6" fmla="*/ 6 w 8"/>
                <a:gd name="T7" fmla="*/ 6 h 9"/>
                <a:gd name="T8" fmla="*/ 0 w 8"/>
                <a:gd name="T9" fmla="*/ 9 h 9"/>
                <a:gd name="T10" fmla="*/ 5 w 8"/>
                <a:gd name="T11" fmla="*/ 4 h 9"/>
                <a:gd name="T12" fmla="*/ 2 w 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3"/>
                  </a:moveTo>
                  <a:lnTo>
                    <a:pt x="5" y="1"/>
                  </a:lnTo>
                  <a:cubicBezTo>
                    <a:pt x="8" y="0"/>
                    <a:pt x="7" y="4"/>
                    <a:pt x="7" y="5"/>
                  </a:cubicBezTo>
                  <a:lnTo>
                    <a:pt x="6" y="6"/>
                  </a:lnTo>
                  <a:cubicBezTo>
                    <a:pt x="5" y="8"/>
                    <a:pt x="2" y="9"/>
                    <a:pt x="0" y="9"/>
                  </a:cubicBezTo>
                  <a:cubicBezTo>
                    <a:pt x="1" y="7"/>
                    <a:pt x="4" y="7"/>
                    <a:pt x="5" y="4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207" y="2716"/>
              <a:ext cx="103" cy="67"/>
            </a:xfrm>
            <a:custGeom>
              <a:avLst/>
              <a:gdLst>
                <a:gd name="T0" fmla="*/ 13 w 13"/>
                <a:gd name="T1" fmla="*/ 1 h 9"/>
                <a:gd name="T2" fmla="*/ 1 w 13"/>
                <a:gd name="T3" fmla="*/ 9 h 9"/>
                <a:gd name="T4" fmla="*/ 0 w 13"/>
                <a:gd name="T5" fmla="*/ 9 h 9"/>
                <a:gd name="T6" fmla="*/ 12 w 13"/>
                <a:gd name="T7" fmla="*/ 0 h 9"/>
                <a:gd name="T8" fmla="*/ 13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1"/>
                  </a:moveTo>
                  <a:cubicBezTo>
                    <a:pt x="9" y="3"/>
                    <a:pt x="5" y="7"/>
                    <a:pt x="1" y="9"/>
                  </a:cubicBezTo>
                  <a:lnTo>
                    <a:pt x="0" y="9"/>
                  </a:lnTo>
                  <a:cubicBezTo>
                    <a:pt x="4" y="5"/>
                    <a:pt x="8" y="3"/>
                    <a:pt x="12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71" y="2472"/>
              <a:ext cx="110" cy="81"/>
            </a:xfrm>
            <a:custGeom>
              <a:avLst/>
              <a:gdLst>
                <a:gd name="T0" fmla="*/ 14 w 14"/>
                <a:gd name="T1" fmla="*/ 1 h 11"/>
                <a:gd name="T2" fmla="*/ 0 w 14"/>
                <a:gd name="T3" fmla="*/ 11 h 11"/>
                <a:gd name="T4" fmla="*/ 1 w 14"/>
                <a:gd name="T5" fmla="*/ 9 h 11"/>
                <a:gd name="T6" fmla="*/ 14 w 14"/>
                <a:gd name="T7" fmla="*/ 0 h 11"/>
                <a:gd name="T8" fmla="*/ 14 w 14"/>
                <a:gd name="T9" fmla="*/ 0 h 11"/>
                <a:gd name="T10" fmla="*/ 14 w 14"/>
                <a:gd name="T11" fmla="*/ 0 h 11"/>
                <a:gd name="T12" fmla="*/ 14 w 1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4" y="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381" y="2605"/>
              <a:ext cx="158" cy="141"/>
            </a:xfrm>
            <a:custGeom>
              <a:avLst/>
              <a:gdLst>
                <a:gd name="T0" fmla="*/ 8 w 20"/>
                <a:gd name="T1" fmla="*/ 1 h 19"/>
                <a:gd name="T2" fmla="*/ 10 w 20"/>
                <a:gd name="T3" fmla="*/ 3 h 19"/>
                <a:gd name="T4" fmla="*/ 13 w 20"/>
                <a:gd name="T5" fmla="*/ 6 h 19"/>
                <a:gd name="T6" fmla="*/ 13 w 20"/>
                <a:gd name="T7" fmla="*/ 6 h 19"/>
                <a:gd name="T8" fmla="*/ 13 w 20"/>
                <a:gd name="T9" fmla="*/ 7 h 19"/>
                <a:gd name="T10" fmla="*/ 19 w 20"/>
                <a:gd name="T11" fmla="*/ 11 h 19"/>
                <a:gd name="T12" fmla="*/ 19 w 20"/>
                <a:gd name="T13" fmla="*/ 11 h 19"/>
                <a:gd name="T14" fmla="*/ 19 w 20"/>
                <a:gd name="T15" fmla="*/ 11 h 19"/>
                <a:gd name="T16" fmla="*/ 20 w 20"/>
                <a:gd name="T17" fmla="*/ 11 h 19"/>
                <a:gd name="T18" fmla="*/ 20 w 20"/>
                <a:gd name="T19" fmla="*/ 11 h 19"/>
                <a:gd name="T20" fmla="*/ 19 w 20"/>
                <a:gd name="T21" fmla="*/ 14 h 19"/>
                <a:gd name="T22" fmla="*/ 17 w 20"/>
                <a:gd name="T23" fmla="*/ 14 h 19"/>
                <a:gd name="T24" fmla="*/ 12 w 20"/>
                <a:gd name="T25" fmla="*/ 17 h 19"/>
                <a:gd name="T26" fmla="*/ 12 w 20"/>
                <a:gd name="T27" fmla="*/ 17 h 19"/>
                <a:gd name="T28" fmla="*/ 9 w 20"/>
                <a:gd name="T29" fmla="*/ 17 h 19"/>
                <a:gd name="T30" fmla="*/ 7 w 20"/>
                <a:gd name="T31" fmla="*/ 18 h 19"/>
                <a:gd name="T32" fmla="*/ 3 w 20"/>
                <a:gd name="T33" fmla="*/ 19 h 19"/>
                <a:gd name="T34" fmla="*/ 0 w 20"/>
                <a:gd name="T35" fmla="*/ 18 h 19"/>
                <a:gd name="T36" fmla="*/ 0 w 20"/>
                <a:gd name="T37" fmla="*/ 18 h 19"/>
                <a:gd name="T38" fmla="*/ 3 w 20"/>
                <a:gd name="T39" fmla="*/ 19 h 19"/>
                <a:gd name="T40" fmla="*/ 6 w 20"/>
                <a:gd name="T41" fmla="*/ 18 h 19"/>
                <a:gd name="T42" fmla="*/ 6 w 20"/>
                <a:gd name="T43" fmla="*/ 18 h 19"/>
                <a:gd name="T44" fmla="*/ 6 w 20"/>
                <a:gd name="T45" fmla="*/ 18 h 19"/>
                <a:gd name="T46" fmla="*/ 6 w 20"/>
                <a:gd name="T47" fmla="*/ 18 h 19"/>
                <a:gd name="T48" fmla="*/ 6 w 20"/>
                <a:gd name="T49" fmla="*/ 18 h 19"/>
                <a:gd name="T50" fmla="*/ 5 w 20"/>
                <a:gd name="T51" fmla="*/ 17 h 19"/>
                <a:gd name="T52" fmla="*/ 4 w 20"/>
                <a:gd name="T53" fmla="*/ 16 h 19"/>
                <a:gd name="T54" fmla="*/ 5 w 20"/>
                <a:gd name="T55" fmla="*/ 16 h 19"/>
                <a:gd name="T56" fmla="*/ 7 w 20"/>
                <a:gd name="T57" fmla="*/ 17 h 19"/>
                <a:gd name="T58" fmla="*/ 7 w 20"/>
                <a:gd name="T59" fmla="*/ 17 h 19"/>
                <a:gd name="T60" fmla="*/ 7 w 20"/>
                <a:gd name="T61" fmla="*/ 17 h 19"/>
                <a:gd name="T62" fmla="*/ 7 w 20"/>
                <a:gd name="T63" fmla="*/ 17 h 19"/>
                <a:gd name="T64" fmla="*/ 7 w 20"/>
                <a:gd name="T65" fmla="*/ 18 h 19"/>
                <a:gd name="T66" fmla="*/ 9 w 20"/>
                <a:gd name="T67" fmla="*/ 16 h 19"/>
                <a:gd name="T68" fmla="*/ 10 w 20"/>
                <a:gd name="T69" fmla="*/ 16 h 19"/>
                <a:gd name="T70" fmla="*/ 7 w 20"/>
                <a:gd name="T71" fmla="*/ 12 h 19"/>
                <a:gd name="T72" fmla="*/ 6 w 20"/>
                <a:gd name="T73" fmla="*/ 12 h 19"/>
                <a:gd name="T74" fmla="*/ 5 w 20"/>
                <a:gd name="T75" fmla="*/ 7 h 19"/>
                <a:gd name="T76" fmla="*/ 4 w 20"/>
                <a:gd name="T77" fmla="*/ 6 h 19"/>
                <a:gd name="T78" fmla="*/ 5 w 20"/>
                <a:gd name="T79" fmla="*/ 6 h 19"/>
                <a:gd name="T80" fmla="*/ 7 w 20"/>
                <a:gd name="T81" fmla="*/ 11 h 19"/>
                <a:gd name="T82" fmla="*/ 10 w 20"/>
                <a:gd name="T83" fmla="*/ 13 h 19"/>
                <a:gd name="T84" fmla="*/ 13 w 20"/>
                <a:gd name="T85" fmla="*/ 15 h 19"/>
                <a:gd name="T86" fmla="*/ 16 w 20"/>
                <a:gd name="T87" fmla="*/ 13 h 19"/>
                <a:gd name="T88" fmla="*/ 11 w 20"/>
                <a:gd name="T89" fmla="*/ 9 h 19"/>
                <a:gd name="T90" fmla="*/ 11 w 20"/>
                <a:gd name="T91" fmla="*/ 9 h 19"/>
                <a:gd name="T92" fmla="*/ 11 w 20"/>
                <a:gd name="T93" fmla="*/ 6 h 19"/>
                <a:gd name="T94" fmla="*/ 11 w 20"/>
                <a:gd name="T95" fmla="*/ 6 h 19"/>
                <a:gd name="T96" fmla="*/ 10 w 20"/>
                <a:gd name="T97" fmla="*/ 3 h 19"/>
                <a:gd name="T98" fmla="*/ 9 w 20"/>
                <a:gd name="T99" fmla="*/ 3 h 19"/>
                <a:gd name="T100" fmla="*/ 8 w 20"/>
                <a:gd name="T101" fmla="*/ 1 h 19"/>
                <a:gd name="T102" fmla="*/ 8 w 20"/>
                <a:gd name="T10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19">
                  <a:moveTo>
                    <a:pt x="8" y="1"/>
                  </a:moveTo>
                  <a:cubicBezTo>
                    <a:pt x="9" y="1"/>
                    <a:pt x="10" y="2"/>
                    <a:pt x="10" y="3"/>
                  </a:cubicBezTo>
                  <a:cubicBezTo>
                    <a:pt x="11" y="4"/>
                    <a:pt x="12" y="5"/>
                    <a:pt x="13" y="6"/>
                  </a:cubicBezTo>
                  <a:lnTo>
                    <a:pt x="13" y="6"/>
                  </a:lnTo>
                  <a:lnTo>
                    <a:pt x="13" y="7"/>
                  </a:lnTo>
                  <a:cubicBezTo>
                    <a:pt x="15" y="8"/>
                    <a:pt x="17" y="9"/>
                    <a:pt x="19" y="11"/>
                  </a:cubicBez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cubicBezTo>
                    <a:pt x="19" y="12"/>
                    <a:pt x="19" y="13"/>
                    <a:pt x="19" y="14"/>
                  </a:cubicBezTo>
                  <a:lnTo>
                    <a:pt x="17" y="14"/>
                  </a:lnTo>
                  <a:cubicBezTo>
                    <a:pt x="16" y="15"/>
                    <a:pt x="14" y="16"/>
                    <a:pt x="12" y="17"/>
                  </a:cubicBezTo>
                  <a:lnTo>
                    <a:pt x="12" y="17"/>
                  </a:lnTo>
                  <a:cubicBezTo>
                    <a:pt x="11" y="17"/>
                    <a:pt x="10" y="17"/>
                    <a:pt x="9" y="17"/>
                  </a:cubicBezTo>
                  <a:lnTo>
                    <a:pt x="7" y="18"/>
                  </a:lnTo>
                  <a:cubicBezTo>
                    <a:pt x="6" y="19"/>
                    <a:pt x="4" y="19"/>
                    <a:pt x="3" y="19"/>
                  </a:cubicBezTo>
                  <a:cubicBezTo>
                    <a:pt x="2" y="19"/>
                    <a:pt x="1" y="18"/>
                    <a:pt x="0" y="18"/>
                  </a:cubicBezTo>
                  <a:lnTo>
                    <a:pt x="0" y="18"/>
                  </a:lnTo>
                  <a:cubicBezTo>
                    <a:pt x="1" y="18"/>
                    <a:pt x="2" y="19"/>
                    <a:pt x="3" y="19"/>
                  </a:cubicBezTo>
                  <a:cubicBezTo>
                    <a:pt x="4" y="19"/>
                    <a:pt x="5" y="19"/>
                    <a:pt x="6" y="18"/>
                  </a:cubicBez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cubicBezTo>
                    <a:pt x="5" y="18"/>
                    <a:pt x="5" y="18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6" y="17"/>
                    <a:pt x="7" y="17"/>
                  </a:cubicBez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cubicBezTo>
                    <a:pt x="8" y="17"/>
                    <a:pt x="8" y="17"/>
                    <a:pt x="9" y="16"/>
                  </a:cubicBezTo>
                  <a:lnTo>
                    <a:pt x="10" y="16"/>
                  </a:lnTo>
                  <a:cubicBezTo>
                    <a:pt x="8" y="16"/>
                    <a:pt x="7" y="14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0"/>
                    <a:pt x="5" y="8"/>
                    <a:pt x="5" y="7"/>
                  </a:cubicBezTo>
                  <a:lnTo>
                    <a:pt x="4" y="6"/>
                  </a:lnTo>
                  <a:lnTo>
                    <a:pt x="5" y="6"/>
                  </a:lnTo>
                  <a:cubicBezTo>
                    <a:pt x="6" y="7"/>
                    <a:pt x="7" y="9"/>
                    <a:pt x="7" y="11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1" y="13"/>
                    <a:pt x="11" y="14"/>
                    <a:pt x="13" y="15"/>
                  </a:cubicBezTo>
                  <a:cubicBezTo>
                    <a:pt x="13" y="15"/>
                    <a:pt x="18" y="15"/>
                    <a:pt x="16" y="13"/>
                  </a:cubicBezTo>
                  <a:cubicBezTo>
                    <a:pt x="14" y="12"/>
                    <a:pt x="12" y="11"/>
                    <a:pt x="11" y="9"/>
                  </a:cubicBezTo>
                  <a:lnTo>
                    <a:pt x="11" y="9"/>
                  </a:lnTo>
                  <a:cubicBezTo>
                    <a:pt x="11" y="8"/>
                    <a:pt x="11" y="7"/>
                    <a:pt x="11" y="6"/>
                  </a:cubicBezTo>
                  <a:lnTo>
                    <a:pt x="11" y="6"/>
                  </a:lnTo>
                  <a:cubicBezTo>
                    <a:pt x="11" y="5"/>
                    <a:pt x="10" y="4"/>
                    <a:pt x="10" y="3"/>
                  </a:cubicBezTo>
                  <a:lnTo>
                    <a:pt x="9" y="3"/>
                  </a:ln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00" y="2553"/>
              <a:ext cx="16" cy="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0 w 2"/>
                <a:gd name="T29" fmla="*/ 0 h 1"/>
                <a:gd name="T30" fmla="*/ 0 w 2"/>
                <a:gd name="T31" fmla="*/ 0 h 1"/>
                <a:gd name="T32" fmla="*/ 1 w 2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16" y="2561"/>
              <a:ext cx="47" cy="74"/>
            </a:xfrm>
            <a:custGeom>
              <a:avLst/>
              <a:gdLst>
                <a:gd name="T0" fmla="*/ 5 w 6"/>
                <a:gd name="T1" fmla="*/ 0 h 10"/>
                <a:gd name="T2" fmla="*/ 5 w 6"/>
                <a:gd name="T3" fmla="*/ 0 h 10"/>
                <a:gd name="T4" fmla="*/ 5 w 6"/>
                <a:gd name="T5" fmla="*/ 0 h 10"/>
                <a:gd name="T6" fmla="*/ 5 w 6"/>
                <a:gd name="T7" fmla="*/ 0 h 10"/>
                <a:gd name="T8" fmla="*/ 6 w 6"/>
                <a:gd name="T9" fmla="*/ 0 h 10"/>
                <a:gd name="T10" fmla="*/ 6 w 6"/>
                <a:gd name="T11" fmla="*/ 0 h 10"/>
                <a:gd name="T12" fmla="*/ 6 w 6"/>
                <a:gd name="T13" fmla="*/ 0 h 10"/>
                <a:gd name="T14" fmla="*/ 4 w 6"/>
                <a:gd name="T15" fmla="*/ 4 h 10"/>
                <a:gd name="T16" fmla="*/ 3 w 6"/>
                <a:gd name="T17" fmla="*/ 8 h 10"/>
                <a:gd name="T18" fmla="*/ 2 w 6"/>
                <a:gd name="T19" fmla="*/ 10 h 10"/>
                <a:gd name="T20" fmla="*/ 1 w 6"/>
                <a:gd name="T21" fmla="*/ 10 h 10"/>
                <a:gd name="T22" fmla="*/ 0 w 6"/>
                <a:gd name="T23" fmla="*/ 8 h 10"/>
                <a:gd name="T24" fmla="*/ 1 w 6"/>
                <a:gd name="T25" fmla="*/ 2 h 10"/>
                <a:gd name="T26" fmla="*/ 2 w 6"/>
                <a:gd name="T27" fmla="*/ 0 h 10"/>
                <a:gd name="T28" fmla="*/ 2 w 6"/>
                <a:gd name="T29" fmla="*/ 0 h 10"/>
                <a:gd name="T30" fmla="*/ 3 w 6"/>
                <a:gd name="T31" fmla="*/ 0 h 10"/>
                <a:gd name="T32" fmla="*/ 4 w 6"/>
                <a:gd name="T33" fmla="*/ 0 h 10"/>
                <a:gd name="T34" fmla="*/ 5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3"/>
                    <a:pt x="4" y="4"/>
                  </a:cubicBezTo>
                  <a:cubicBezTo>
                    <a:pt x="4" y="5"/>
                    <a:pt x="3" y="6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lnTo>
                    <a:pt x="1" y="10"/>
                  </a:lnTo>
                  <a:cubicBezTo>
                    <a:pt x="1" y="9"/>
                    <a:pt x="0" y="9"/>
                    <a:pt x="0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00" y="2464"/>
              <a:ext cx="363" cy="193"/>
            </a:xfrm>
            <a:custGeom>
              <a:avLst/>
              <a:gdLst>
                <a:gd name="T0" fmla="*/ 5 w 46"/>
                <a:gd name="T1" fmla="*/ 0 h 26"/>
                <a:gd name="T2" fmla="*/ 5 w 46"/>
                <a:gd name="T3" fmla="*/ 0 h 26"/>
                <a:gd name="T4" fmla="*/ 11 w 46"/>
                <a:gd name="T5" fmla="*/ 3 h 26"/>
                <a:gd name="T6" fmla="*/ 19 w 46"/>
                <a:gd name="T7" fmla="*/ 6 h 26"/>
                <a:gd name="T8" fmla="*/ 24 w 46"/>
                <a:gd name="T9" fmla="*/ 5 h 26"/>
                <a:gd name="T10" fmla="*/ 29 w 46"/>
                <a:gd name="T11" fmla="*/ 5 h 26"/>
                <a:gd name="T12" fmla="*/ 33 w 46"/>
                <a:gd name="T13" fmla="*/ 5 h 26"/>
                <a:gd name="T14" fmla="*/ 37 w 46"/>
                <a:gd name="T15" fmla="*/ 5 h 26"/>
                <a:gd name="T16" fmla="*/ 40 w 46"/>
                <a:gd name="T17" fmla="*/ 8 h 26"/>
                <a:gd name="T18" fmla="*/ 41 w 46"/>
                <a:gd name="T19" fmla="*/ 9 h 26"/>
                <a:gd name="T20" fmla="*/ 42 w 46"/>
                <a:gd name="T21" fmla="*/ 9 h 26"/>
                <a:gd name="T22" fmla="*/ 44 w 46"/>
                <a:gd name="T23" fmla="*/ 11 h 26"/>
                <a:gd name="T24" fmla="*/ 46 w 46"/>
                <a:gd name="T25" fmla="*/ 12 h 26"/>
                <a:gd name="T26" fmla="*/ 46 w 46"/>
                <a:gd name="T27" fmla="*/ 13 h 26"/>
                <a:gd name="T28" fmla="*/ 45 w 46"/>
                <a:gd name="T29" fmla="*/ 13 h 26"/>
                <a:gd name="T30" fmla="*/ 44 w 46"/>
                <a:gd name="T31" fmla="*/ 13 h 26"/>
                <a:gd name="T32" fmla="*/ 43 w 46"/>
                <a:gd name="T33" fmla="*/ 13 h 26"/>
                <a:gd name="T34" fmla="*/ 42 w 46"/>
                <a:gd name="T35" fmla="*/ 13 h 26"/>
                <a:gd name="T36" fmla="*/ 42 w 46"/>
                <a:gd name="T37" fmla="*/ 13 h 26"/>
                <a:gd name="T38" fmla="*/ 42 w 46"/>
                <a:gd name="T39" fmla="*/ 13 h 26"/>
                <a:gd name="T40" fmla="*/ 42 w 46"/>
                <a:gd name="T41" fmla="*/ 13 h 26"/>
                <a:gd name="T42" fmla="*/ 40 w 46"/>
                <a:gd name="T43" fmla="*/ 13 h 26"/>
                <a:gd name="T44" fmla="*/ 37 w 46"/>
                <a:gd name="T45" fmla="*/ 11 h 26"/>
                <a:gd name="T46" fmla="*/ 36 w 46"/>
                <a:gd name="T47" fmla="*/ 9 h 26"/>
                <a:gd name="T48" fmla="*/ 34 w 46"/>
                <a:gd name="T49" fmla="*/ 10 h 26"/>
                <a:gd name="T50" fmla="*/ 25 w 46"/>
                <a:gd name="T51" fmla="*/ 12 h 26"/>
                <a:gd name="T52" fmla="*/ 22 w 46"/>
                <a:gd name="T53" fmla="*/ 11 h 26"/>
                <a:gd name="T54" fmla="*/ 19 w 46"/>
                <a:gd name="T55" fmla="*/ 9 h 26"/>
                <a:gd name="T56" fmla="*/ 17 w 46"/>
                <a:gd name="T57" fmla="*/ 8 h 26"/>
                <a:gd name="T58" fmla="*/ 16 w 46"/>
                <a:gd name="T59" fmla="*/ 8 h 26"/>
                <a:gd name="T60" fmla="*/ 16 w 46"/>
                <a:gd name="T61" fmla="*/ 9 h 26"/>
                <a:gd name="T62" fmla="*/ 16 w 46"/>
                <a:gd name="T63" fmla="*/ 14 h 26"/>
                <a:gd name="T64" fmla="*/ 16 w 46"/>
                <a:gd name="T65" fmla="*/ 15 h 26"/>
                <a:gd name="T66" fmla="*/ 17 w 46"/>
                <a:gd name="T67" fmla="*/ 16 h 26"/>
                <a:gd name="T68" fmla="*/ 17 w 46"/>
                <a:gd name="T69" fmla="*/ 16 h 26"/>
                <a:gd name="T70" fmla="*/ 17 w 46"/>
                <a:gd name="T71" fmla="*/ 16 h 26"/>
                <a:gd name="T72" fmla="*/ 18 w 46"/>
                <a:gd name="T73" fmla="*/ 17 h 26"/>
                <a:gd name="T74" fmla="*/ 20 w 46"/>
                <a:gd name="T75" fmla="*/ 20 h 26"/>
                <a:gd name="T76" fmla="*/ 21 w 46"/>
                <a:gd name="T77" fmla="*/ 21 h 26"/>
                <a:gd name="T78" fmla="*/ 14 w 46"/>
                <a:gd name="T79" fmla="*/ 26 h 26"/>
                <a:gd name="T80" fmla="*/ 12 w 46"/>
                <a:gd name="T81" fmla="*/ 20 h 26"/>
                <a:gd name="T82" fmla="*/ 12 w 46"/>
                <a:gd name="T83" fmla="*/ 18 h 26"/>
                <a:gd name="T84" fmla="*/ 0 w 46"/>
                <a:gd name="T85" fmla="*/ 8 h 26"/>
                <a:gd name="T86" fmla="*/ 5 w 46"/>
                <a:gd name="T8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6">
                  <a:moveTo>
                    <a:pt x="5" y="0"/>
                  </a:moveTo>
                  <a:lnTo>
                    <a:pt x="5" y="0"/>
                  </a:lnTo>
                  <a:cubicBezTo>
                    <a:pt x="7" y="1"/>
                    <a:pt x="9" y="2"/>
                    <a:pt x="11" y="3"/>
                  </a:cubicBezTo>
                  <a:cubicBezTo>
                    <a:pt x="13" y="4"/>
                    <a:pt x="16" y="5"/>
                    <a:pt x="19" y="6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4" y="5"/>
                    <a:pt x="36" y="5"/>
                    <a:pt x="37" y="5"/>
                  </a:cubicBezTo>
                  <a:cubicBezTo>
                    <a:pt x="38" y="6"/>
                    <a:pt x="39" y="7"/>
                    <a:pt x="40" y="8"/>
                  </a:cubicBezTo>
                  <a:lnTo>
                    <a:pt x="41" y="9"/>
                  </a:lnTo>
                  <a:cubicBezTo>
                    <a:pt x="41" y="9"/>
                    <a:pt x="42" y="9"/>
                    <a:pt x="42" y="9"/>
                  </a:cubicBezTo>
                  <a:cubicBezTo>
                    <a:pt x="43" y="10"/>
                    <a:pt x="44" y="10"/>
                    <a:pt x="44" y="11"/>
                  </a:cubicBezTo>
                  <a:cubicBezTo>
                    <a:pt x="45" y="11"/>
                    <a:pt x="45" y="12"/>
                    <a:pt x="46" y="12"/>
                  </a:cubicBez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0" y="13"/>
                  </a:lnTo>
                  <a:cubicBezTo>
                    <a:pt x="39" y="12"/>
                    <a:pt x="38" y="12"/>
                    <a:pt x="37" y="11"/>
                  </a:cubicBezTo>
                  <a:cubicBezTo>
                    <a:pt x="37" y="11"/>
                    <a:pt x="36" y="10"/>
                    <a:pt x="36" y="9"/>
                  </a:cubicBezTo>
                  <a:lnTo>
                    <a:pt x="34" y="10"/>
                  </a:lnTo>
                  <a:cubicBezTo>
                    <a:pt x="32" y="11"/>
                    <a:pt x="29" y="12"/>
                    <a:pt x="25" y="12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9"/>
                    <a:pt x="18" y="8"/>
                    <a:pt x="17" y="8"/>
                  </a:cubicBezTo>
                  <a:lnTo>
                    <a:pt x="16" y="8"/>
                  </a:lnTo>
                  <a:cubicBezTo>
                    <a:pt x="16" y="8"/>
                    <a:pt x="16" y="9"/>
                    <a:pt x="16" y="9"/>
                  </a:cubicBezTo>
                  <a:cubicBezTo>
                    <a:pt x="15" y="11"/>
                    <a:pt x="16" y="13"/>
                    <a:pt x="16" y="14"/>
                  </a:cubicBezTo>
                  <a:lnTo>
                    <a:pt x="16" y="15"/>
                  </a:lnTo>
                  <a:cubicBezTo>
                    <a:pt x="16" y="15"/>
                    <a:pt x="16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cubicBezTo>
                    <a:pt x="18" y="18"/>
                    <a:pt x="19" y="18"/>
                    <a:pt x="20" y="20"/>
                  </a:cubicBezTo>
                  <a:cubicBezTo>
                    <a:pt x="20" y="20"/>
                    <a:pt x="21" y="20"/>
                    <a:pt x="21" y="21"/>
                  </a:cubicBezTo>
                  <a:lnTo>
                    <a:pt x="14" y="26"/>
                  </a:lnTo>
                  <a:cubicBezTo>
                    <a:pt x="13" y="24"/>
                    <a:pt x="12" y="22"/>
                    <a:pt x="12" y="20"/>
                  </a:cubicBezTo>
                  <a:cubicBezTo>
                    <a:pt x="12" y="20"/>
                    <a:pt x="11" y="19"/>
                    <a:pt x="12" y="18"/>
                  </a:cubicBezTo>
                  <a:lnTo>
                    <a:pt x="0" y="8"/>
                  </a:lnTo>
                  <a:cubicBezTo>
                    <a:pt x="2" y="5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516" y="2590"/>
              <a:ext cx="63" cy="82"/>
            </a:xfrm>
            <a:custGeom>
              <a:avLst/>
              <a:gdLst>
                <a:gd name="T0" fmla="*/ 5 w 8"/>
                <a:gd name="T1" fmla="*/ 2 h 11"/>
                <a:gd name="T2" fmla="*/ 6 w 8"/>
                <a:gd name="T3" fmla="*/ 0 h 11"/>
                <a:gd name="T4" fmla="*/ 6 w 8"/>
                <a:gd name="T5" fmla="*/ 0 h 11"/>
                <a:gd name="T6" fmla="*/ 7 w 8"/>
                <a:gd name="T7" fmla="*/ 3 h 11"/>
                <a:gd name="T8" fmla="*/ 8 w 8"/>
                <a:gd name="T9" fmla="*/ 9 h 11"/>
                <a:gd name="T10" fmla="*/ 7 w 8"/>
                <a:gd name="T11" fmla="*/ 10 h 11"/>
                <a:gd name="T12" fmla="*/ 5 w 8"/>
                <a:gd name="T13" fmla="*/ 11 h 11"/>
                <a:gd name="T14" fmla="*/ 5 w 8"/>
                <a:gd name="T15" fmla="*/ 10 h 11"/>
                <a:gd name="T16" fmla="*/ 2 w 8"/>
                <a:gd name="T17" fmla="*/ 9 h 11"/>
                <a:gd name="T18" fmla="*/ 1 w 8"/>
                <a:gd name="T19" fmla="*/ 7 h 11"/>
                <a:gd name="T20" fmla="*/ 0 w 8"/>
                <a:gd name="T21" fmla="*/ 7 h 11"/>
                <a:gd name="T22" fmla="*/ 4 w 8"/>
                <a:gd name="T23" fmla="*/ 7 h 11"/>
                <a:gd name="T24" fmla="*/ 4 w 8"/>
                <a:gd name="T25" fmla="*/ 4 h 11"/>
                <a:gd name="T26" fmla="*/ 4 w 8"/>
                <a:gd name="T27" fmla="*/ 3 h 11"/>
                <a:gd name="T28" fmla="*/ 5 w 8"/>
                <a:gd name="T29" fmla="*/ 3 h 11"/>
                <a:gd name="T30" fmla="*/ 5 w 8"/>
                <a:gd name="T31" fmla="*/ 3 h 11"/>
                <a:gd name="T32" fmla="*/ 5 w 8"/>
                <a:gd name="T33" fmla="*/ 3 h 11"/>
                <a:gd name="T34" fmla="*/ 5 w 8"/>
                <a:gd name="T35" fmla="*/ 3 h 11"/>
                <a:gd name="T36" fmla="*/ 6 w 8"/>
                <a:gd name="T37" fmla="*/ 5 h 11"/>
                <a:gd name="T38" fmla="*/ 6 w 8"/>
                <a:gd name="T39" fmla="*/ 5 h 11"/>
                <a:gd name="T40" fmla="*/ 6 w 8"/>
                <a:gd name="T41" fmla="*/ 4 h 11"/>
                <a:gd name="T42" fmla="*/ 5 w 8"/>
                <a:gd name="T4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5" y="2"/>
                  </a:moveTo>
                  <a:cubicBezTo>
                    <a:pt x="5" y="1"/>
                    <a:pt x="5" y="1"/>
                    <a:pt x="6" y="0"/>
                  </a:cubicBezTo>
                  <a:lnTo>
                    <a:pt x="6" y="0"/>
                  </a:lnTo>
                  <a:cubicBezTo>
                    <a:pt x="6" y="1"/>
                    <a:pt x="7" y="2"/>
                    <a:pt x="7" y="3"/>
                  </a:cubicBezTo>
                  <a:cubicBezTo>
                    <a:pt x="7" y="5"/>
                    <a:pt x="8" y="7"/>
                    <a:pt x="8" y="9"/>
                  </a:cubicBezTo>
                  <a:cubicBezTo>
                    <a:pt x="8" y="9"/>
                    <a:pt x="8" y="10"/>
                    <a:pt x="7" y="10"/>
                  </a:cubicBezTo>
                  <a:lnTo>
                    <a:pt x="5" y="11"/>
                  </a:lnTo>
                  <a:lnTo>
                    <a:pt x="5" y="10"/>
                  </a:lnTo>
                  <a:cubicBezTo>
                    <a:pt x="4" y="10"/>
                    <a:pt x="3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lnTo>
                    <a:pt x="0" y="7"/>
                  </a:lnTo>
                  <a:cubicBezTo>
                    <a:pt x="1" y="7"/>
                    <a:pt x="3" y="8"/>
                    <a:pt x="4" y="7"/>
                  </a:cubicBezTo>
                  <a:cubicBezTo>
                    <a:pt x="4" y="7"/>
                    <a:pt x="4" y="5"/>
                    <a:pt x="4" y="4"/>
                  </a:cubicBez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ubicBezTo>
                    <a:pt x="5" y="3"/>
                    <a:pt x="6" y="4"/>
                    <a:pt x="6" y="5"/>
                  </a:cubicBezTo>
                  <a:lnTo>
                    <a:pt x="6" y="5"/>
                  </a:lnTo>
                  <a:lnTo>
                    <a:pt x="6" y="4"/>
                  </a:lnTo>
                  <a:cubicBezTo>
                    <a:pt x="6" y="4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359" y="2405"/>
              <a:ext cx="600" cy="393"/>
            </a:xfrm>
            <a:custGeom>
              <a:avLst/>
              <a:gdLst>
                <a:gd name="T0" fmla="*/ 7 w 76"/>
                <a:gd name="T1" fmla="*/ 8 h 53"/>
                <a:gd name="T2" fmla="*/ 19 w 76"/>
                <a:gd name="T3" fmla="*/ 13 h 53"/>
                <a:gd name="T4" fmla="*/ 9 w 76"/>
                <a:gd name="T5" fmla="*/ 16 h 53"/>
                <a:gd name="T6" fmla="*/ 2 w 76"/>
                <a:gd name="T7" fmla="*/ 23 h 53"/>
                <a:gd name="T8" fmla="*/ 0 w 76"/>
                <a:gd name="T9" fmla="*/ 26 h 53"/>
                <a:gd name="T10" fmla="*/ 8 w 76"/>
                <a:gd name="T11" fmla="*/ 25 h 53"/>
                <a:gd name="T12" fmla="*/ 14 w 76"/>
                <a:gd name="T13" fmla="*/ 22 h 53"/>
                <a:gd name="T14" fmla="*/ 9 w 76"/>
                <a:gd name="T15" fmla="*/ 26 h 53"/>
                <a:gd name="T16" fmla="*/ 5 w 76"/>
                <a:gd name="T17" fmla="*/ 33 h 53"/>
                <a:gd name="T18" fmla="*/ 2 w 76"/>
                <a:gd name="T19" fmla="*/ 40 h 53"/>
                <a:gd name="T20" fmla="*/ 8 w 76"/>
                <a:gd name="T21" fmla="*/ 37 h 53"/>
                <a:gd name="T22" fmla="*/ 12 w 76"/>
                <a:gd name="T23" fmla="*/ 32 h 53"/>
                <a:gd name="T24" fmla="*/ 20 w 76"/>
                <a:gd name="T25" fmla="*/ 29 h 53"/>
                <a:gd name="T26" fmla="*/ 19 w 76"/>
                <a:gd name="T27" fmla="*/ 31 h 53"/>
                <a:gd name="T28" fmla="*/ 15 w 76"/>
                <a:gd name="T29" fmla="*/ 40 h 53"/>
                <a:gd name="T30" fmla="*/ 20 w 76"/>
                <a:gd name="T31" fmla="*/ 53 h 53"/>
                <a:gd name="T32" fmla="*/ 36 w 76"/>
                <a:gd name="T33" fmla="*/ 46 h 53"/>
                <a:gd name="T34" fmla="*/ 33 w 76"/>
                <a:gd name="T35" fmla="*/ 40 h 53"/>
                <a:gd name="T36" fmla="*/ 25 w 76"/>
                <a:gd name="T37" fmla="*/ 45 h 53"/>
                <a:gd name="T38" fmla="*/ 22 w 76"/>
                <a:gd name="T39" fmla="*/ 47 h 53"/>
                <a:gd name="T40" fmla="*/ 21 w 76"/>
                <a:gd name="T41" fmla="*/ 46 h 53"/>
                <a:gd name="T42" fmla="*/ 21 w 76"/>
                <a:gd name="T43" fmla="*/ 41 h 53"/>
                <a:gd name="T44" fmla="*/ 21 w 76"/>
                <a:gd name="T45" fmla="*/ 41 h 53"/>
                <a:gd name="T46" fmla="*/ 24 w 76"/>
                <a:gd name="T47" fmla="*/ 37 h 53"/>
                <a:gd name="T48" fmla="*/ 34 w 76"/>
                <a:gd name="T49" fmla="*/ 37 h 53"/>
                <a:gd name="T50" fmla="*/ 36 w 76"/>
                <a:gd name="T51" fmla="*/ 46 h 53"/>
                <a:gd name="T52" fmla="*/ 53 w 76"/>
                <a:gd name="T53" fmla="*/ 35 h 53"/>
                <a:gd name="T54" fmla="*/ 76 w 76"/>
                <a:gd name="T55" fmla="*/ 16 h 53"/>
                <a:gd name="T56" fmla="*/ 62 w 76"/>
                <a:gd name="T57" fmla="*/ 0 h 53"/>
                <a:gd name="T58" fmla="*/ 29 w 76"/>
                <a:gd name="T59" fmla="*/ 8 h 53"/>
                <a:gd name="T60" fmla="*/ 8 w 76"/>
                <a:gd name="T61" fmla="*/ 5 h 53"/>
                <a:gd name="T62" fmla="*/ 5 w 76"/>
                <a:gd name="T6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53">
                  <a:moveTo>
                    <a:pt x="6" y="8"/>
                  </a:moveTo>
                  <a:lnTo>
                    <a:pt x="7" y="8"/>
                  </a:lnTo>
                  <a:cubicBezTo>
                    <a:pt x="10" y="10"/>
                    <a:pt x="13" y="11"/>
                    <a:pt x="17" y="12"/>
                  </a:cubicBezTo>
                  <a:cubicBezTo>
                    <a:pt x="17" y="12"/>
                    <a:pt x="18" y="13"/>
                    <a:pt x="19" y="13"/>
                  </a:cubicBezTo>
                  <a:lnTo>
                    <a:pt x="19" y="13"/>
                  </a:lnTo>
                  <a:lnTo>
                    <a:pt x="9" y="16"/>
                  </a:lnTo>
                  <a:cubicBezTo>
                    <a:pt x="8" y="17"/>
                    <a:pt x="7" y="18"/>
                    <a:pt x="6" y="18"/>
                  </a:cubicBezTo>
                  <a:cubicBezTo>
                    <a:pt x="5" y="20"/>
                    <a:pt x="4" y="21"/>
                    <a:pt x="2" y="23"/>
                  </a:cubicBezTo>
                  <a:cubicBezTo>
                    <a:pt x="1" y="24"/>
                    <a:pt x="1" y="24"/>
                    <a:pt x="0" y="25"/>
                  </a:cubicBezTo>
                  <a:lnTo>
                    <a:pt x="0" y="26"/>
                  </a:lnTo>
                  <a:cubicBezTo>
                    <a:pt x="1" y="27"/>
                    <a:pt x="3" y="27"/>
                    <a:pt x="4" y="27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10" y="24"/>
                    <a:pt x="11" y="23"/>
                    <a:pt x="12" y="22"/>
                  </a:cubicBezTo>
                  <a:lnTo>
                    <a:pt x="14" y="22"/>
                  </a:lnTo>
                  <a:lnTo>
                    <a:pt x="12" y="23"/>
                  </a:lnTo>
                  <a:lnTo>
                    <a:pt x="9" y="26"/>
                  </a:lnTo>
                  <a:cubicBezTo>
                    <a:pt x="8" y="27"/>
                    <a:pt x="6" y="28"/>
                    <a:pt x="6" y="30"/>
                  </a:cubicBezTo>
                  <a:cubicBezTo>
                    <a:pt x="5" y="31"/>
                    <a:pt x="5" y="32"/>
                    <a:pt x="5" y="33"/>
                  </a:cubicBezTo>
                  <a:cubicBezTo>
                    <a:pt x="4" y="35"/>
                    <a:pt x="3" y="36"/>
                    <a:pt x="2" y="38"/>
                  </a:cubicBezTo>
                  <a:lnTo>
                    <a:pt x="2" y="40"/>
                  </a:lnTo>
                  <a:cubicBezTo>
                    <a:pt x="3" y="41"/>
                    <a:pt x="4" y="40"/>
                    <a:pt x="5" y="40"/>
                  </a:cubicBezTo>
                  <a:cubicBezTo>
                    <a:pt x="6" y="39"/>
                    <a:pt x="7" y="38"/>
                    <a:pt x="8" y="37"/>
                  </a:cubicBezTo>
                  <a:cubicBezTo>
                    <a:pt x="9" y="36"/>
                    <a:pt x="10" y="35"/>
                    <a:pt x="11" y="33"/>
                  </a:cubicBezTo>
                  <a:lnTo>
                    <a:pt x="12" y="32"/>
                  </a:lnTo>
                  <a:lnTo>
                    <a:pt x="13" y="31"/>
                  </a:lnTo>
                  <a:cubicBezTo>
                    <a:pt x="15" y="30"/>
                    <a:pt x="18" y="29"/>
                    <a:pt x="20" y="29"/>
                  </a:cubicBezTo>
                  <a:lnTo>
                    <a:pt x="20" y="29"/>
                  </a:lnTo>
                  <a:lnTo>
                    <a:pt x="19" y="31"/>
                  </a:lnTo>
                  <a:cubicBezTo>
                    <a:pt x="17" y="33"/>
                    <a:pt x="16" y="35"/>
                    <a:pt x="15" y="37"/>
                  </a:cubicBezTo>
                  <a:cubicBezTo>
                    <a:pt x="15" y="38"/>
                    <a:pt x="15" y="39"/>
                    <a:pt x="15" y="40"/>
                  </a:cubicBezTo>
                  <a:cubicBezTo>
                    <a:pt x="15" y="43"/>
                    <a:pt x="15" y="46"/>
                    <a:pt x="17" y="48"/>
                  </a:cubicBezTo>
                  <a:cubicBezTo>
                    <a:pt x="18" y="50"/>
                    <a:pt x="18" y="51"/>
                    <a:pt x="20" y="53"/>
                  </a:cubicBezTo>
                  <a:lnTo>
                    <a:pt x="22" y="53"/>
                  </a:lnTo>
                  <a:cubicBezTo>
                    <a:pt x="26" y="52"/>
                    <a:pt x="32" y="48"/>
                    <a:pt x="36" y="46"/>
                  </a:cubicBezTo>
                  <a:lnTo>
                    <a:pt x="35" y="42"/>
                  </a:lnTo>
                  <a:lnTo>
                    <a:pt x="33" y="40"/>
                  </a:lnTo>
                  <a:lnTo>
                    <a:pt x="32" y="41"/>
                  </a:lnTo>
                  <a:cubicBezTo>
                    <a:pt x="30" y="43"/>
                    <a:pt x="27" y="44"/>
                    <a:pt x="25" y="45"/>
                  </a:cubicBezTo>
                  <a:lnTo>
                    <a:pt x="24" y="46"/>
                  </a:lnTo>
                  <a:cubicBezTo>
                    <a:pt x="23" y="46"/>
                    <a:pt x="22" y="47"/>
                    <a:pt x="22" y="47"/>
                  </a:cubicBezTo>
                  <a:lnTo>
                    <a:pt x="21" y="47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cubicBezTo>
                    <a:pt x="22" y="40"/>
                    <a:pt x="23" y="39"/>
                    <a:pt x="23" y="38"/>
                  </a:cubicBezTo>
                  <a:lnTo>
                    <a:pt x="24" y="37"/>
                  </a:lnTo>
                  <a:cubicBezTo>
                    <a:pt x="25" y="36"/>
                    <a:pt x="27" y="35"/>
                    <a:pt x="29" y="35"/>
                  </a:cubicBezTo>
                  <a:cubicBezTo>
                    <a:pt x="30" y="35"/>
                    <a:pt x="33" y="36"/>
                    <a:pt x="34" y="37"/>
                  </a:cubicBezTo>
                  <a:cubicBezTo>
                    <a:pt x="34" y="38"/>
                    <a:pt x="33" y="39"/>
                    <a:pt x="33" y="40"/>
                  </a:cubicBezTo>
                  <a:lnTo>
                    <a:pt x="36" y="46"/>
                  </a:lnTo>
                  <a:lnTo>
                    <a:pt x="41" y="44"/>
                  </a:lnTo>
                  <a:cubicBezTo>
                    <a:pt x="45" y="41"/>
                    <a:pt x="49" y="38"/>
                    <a:pt x="53" y="35"/>
                  </a:cubicBezTo>
                  <a:cubicBezTo>
                    <a:pt x="59" y="27"/>
                    <a:pt x="67" y="19"/>
                    <a:pt x="75" y="16"/>
                  </a:cubicBezTo>
                  <a:lnTo>
                    <a:pt x="76" y="16"/>
                  </a:lnTo>
                  <a:lnTo>
                    <a:pt x="76" y="16"/>
                  </a:lnTo>
                  <a:lnTo>
                    <a:pt x="62" y="0"/>
                  </a:lnTo>
                  <a:lnTo>
                    <a:pt x="62" y="0"/>
                  </a:lnTo>
                  <a:cubicBezTo>
                    <a:pt x="51" y="17"/>
                    <a:pt x="46" y="10"/>
                    <a:pt x="29" y="8"/>
                  </a:cubicBezTo>
                  <a:cubicBezTo>
                    <a:pt x="23" y="8"/>
                    <a:pt x="17" y="7"/>
                    <a:pt x="11" y="5"/>
                  </a:cubicBezTo>
                  <a:lnTo>
                    <a:pt x="8" y="5"/>
                  </a:lnTo>
                  <a:cubicBezTo>
                    <a:pt x="7" y="4"/>
                    <a:pt x="6" y="4"/>
                    <a:pt x="5" y="5"/>
                  </a:cubicBezTo>
                  <a:lnTo>
                    <a:pt x="5" y="5"/>
                  </a:lnTo>
                  <a:cubicBezTo>
                    <a:pt x="5" y="6"/>
                    <a:pt x="5" y="7"/>
                    <a:pt x="6" y="8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620" y="2702"/>
              <a:ext cx="31" cy="44"/>
            </a:xfrm>
            <a:custGeom>
              <a:avLst/>
              <a:gdLst>
                <a:gd name="T0" fmla="*/ 0 w 4"/>
                <a:gd name="T1" fmla="*/ 0 h 6"/>
                <a:gd name="T2" fmla="*/ 3 w 4"/>
                <a:gd name="T3" fmla="*/ 6 h 6"/>
                <a:gd name="T4" fmla="*/ 3 w 4"/>
                <a:gd name="T5" fmla="*/ 6 h 6"/>
                <a:gd name="T6" fmla="*/ 4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0 w 4"/>
                <a:gd name="T13" fmla="*/ 0 h 6"/>
                <a:gd name="T14" fmla="*/ 0 w 4"/>
                <a:gd name="T15" fmla="*/ 0 h 6"/>
                <a:gd name="T16" fmla="*/ 0 w 4"/>
                <a:gd name="T17" fmla="*/ 0 h 6"/>
                <a:gd name="T18" fmla="*/ 0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69" y="2590"/>
              <a:ext cx="111" cy="423"/>
            </a:xfrm>
            <a:custGeom>
              <a:avLst/>
              <a:gdLst>
                <a:gd name="T0" fmla="*/ 9 w 14"/>
                <a:gd name="T1" fmla="*/ 2 h 57"/>
                <a:gd name="T2" fmla="*/ 0 w 14"/>
                <a:gd name="T3" fmla="*/ 47 h 57"/>
                <a:gd name="T4" fmla="*/ 1 w 14"/>
                <a:gd name="T5" fmla="*/ 49 h 57"/>
                <a:gd name="T6" fmla="*/ 0 w 14"/>
                <a:gd name="T7" fmla="*/ 54 h 57"/>
                <a:gd name="T8" fmla="*/ 0 w 14"/>
                <a:gd name="T9" fmla="*/ 56 h 57"/>
                <a:gd name="T10" fmla="*/ 0 w 14"/>
                <a:gd name="T11" fmla="*/ 56 h 57"/>
                <a:gd name="T12" fmla="*/ 2 w 14"/>
                <a:gd name="T13" fmla="*/ 57 h 57"/>
                <a:gd name="T14" fmla="*/ 2 w 14"/>
                <a:gd name="T15" fmla="*/ 56 h 57"/>
                <a:gd name="T16" fmla="*/ 3 w 14"/>
                <a:gd name="T17" fmla="*/ 55 h 57"/>
                <a:gd name="T18" fmla="*/ 4 w 14"/>
                <a:gd name="T19" fmla="*/ 50 h 57"/>
                <a:gd name="T20" fmla="*/ 5 w 14"/>
                <a:gd name="T21" fmla="*/ 48 h 57"/>
                <a:gd name="T22" fmla="*/ 14 w 14"/>
                <a:gd name="T23" fmla="*/ 3 h 57"/>
                <a:gd name="T24" fmla="*/ 14 w 14"/>
                <a:gd name="T25" fmla="*/ 2 h 57"/>
                <a:gd name="T26" fmla="*/ 11 w 14"/>
                <a:gd name="T27" fmla="*/ 0 h 57"/>
                <a:gd name="T28" fmla="*/ 9 w 14"/>
                <a:gd name="T2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57">
                  <a:moveTo>
                    <a:pt x="9" y="2"/>
                  </a:moveTo>
                  <a:lnTo>
                    <a:pt x="0" y="47"/>
                  </a:lnTo>
                  <a:cubicBezTo>
                    <a:pt x="0" y="48"/>
                    <a:pt x="1" y="49"/>
                    <a:pt x="1" y="49"/>
                  </a:cubicBezTo>
                  <a:lnTo>
                    <a:pt x="0" y="54"/>
                  </a:lnTo>
                  <a:cubicBezTo>
                    <a:pt x="0" y="55"/>
                    <a:pt x="0" y="55"/>
                    <a:pt x="0" y="56"/>
                  </a:cubicBezTo>
                  <a:lnTo>
                    <a:pt x="0" y="56"/>
                  </a:lnTo>
                  <a:cubicBezTo>
                    <a:pt x="1" y="57"/>
                    <a:pt x="1" y="57"/>
                    <a:pt x="2" y="57"/>
                  </a:cubicBezTo>
                  <a:lnTo>
                    <a:pt x="2" y="56"/>
                  </a:lnTo>
                  <a:cubicBezTo>
                    <a:pt x="3" y="56"/>
                    <a:pt x="3" y="55"/>
                    <a:pt x="3" y="55"/>
                  </a:cubicBezTo>
                  <a:lnTo>
                    <a:pt x="4" y="50"/>
                  </a:lnTo>
                  <a:cubicBezTo>
                    <a:pt x="5" y="49"/>
                    <a:pt x="5" y="49"/>
                    <a:pt x="5" y="48"/>
                  </a:cubicBezTo>
                  <a:lnTo>
                    <a:pt x="14" y="3"/>
                  </a:lnTo>
                  <a:lnTo>
                    <a:pt x="14" y="2"/>
                  </a:ln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98" y="2590"/>
              <a:ext cx="119" cy="97"/>
            </a:xfrm>
            <a:custGeom>
              <a:avLst/>
              <a:gdLst>
                <a:gd name="T0" fmla="*/ 0 w 15"/>
                <a:gd name="T1" fmla="*/ 13 h 13"/>
                <a:gd name="T2" fmla="*/ 1 w 15"/>
                <a:gd name="T3" fmla="*/ 11 h 13"/>
                <a:gd name="T4" fmla="*/ 2 w 15"/>
                <a:gd name="T5" fmla="*/ 6 h 13"/>
                <a:gd name="T6" fmla="*/ 3 w 15"/>
                <a:gd name="T7" fmla="*/ 5 h 13"/>
                <a:gd name="T8" fmla="*/ 10 w 15"/>
                <a:gd name="T9" fmla="*/ 1 h 13"/>
                <a:gd name="T10" fmla="*/ 14 w 15"/>
                <a:gd name="T11" fmla="*/ 1 h 13"/>
                <a:gd name="T12" fmla="*/ 15 w 15"/>
                <a:gd name="T13" fmla="*/ 1 h 13"/>
                <a:gd name="T14" fmla="*/ 14 w 15"/>
                <a:gd name="T15" fmla="*/ 2 h 13"/>
                <a:gd name="T16" fmla="*/ 5 w 15"/>
                <a:gd name="T17" fmla="*/ 6 h 13"/>
                <a:gd name="T18" fmla="*/ 4 w 15"/>
                <a:gd name="T19" fmla="*/ 7 h 13"/>
                <a:gd name="T20" fmla="*/ 1 w 15"/>
                <a:gd name="T21" fmla="*/ 13 h 13"/>
                <a:gd name="T22" fmla="*/ 0 w 1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0" y="13"/>
                  </a:moveTo>
                  <a:lnTo>
                    <a:pt x="1" y="11"/>
                  </a:lnTo>
                  <a:cubicBezTo>
                    <a:pt x="1" y="9"/>
                    <a:pt x="2" y="7"/>
                    <a:pt x="2" y="6"/>
                  </a:cubicBezTo>
                  <a:lnTo>
                    <a:pt x="3" y="5"/>
                  </a:ln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15" y="1"/>
                  </a:lnTo>
                  <a:lnTo>
                    <a:pt x="14" y="2"/>
                  </a:lnTo>
                  <a:cubicBezTo>
                    <a:pt x="11" y="3"/>
                    <a:pt x="8" y="4"/>
                    <a:pt x="5" y="6"/>
                  </a:cubicBezTo>
                  <a:lnTo>
                    <a:pt x="4" y="7"/>
                  </a:lnTo>
                  <a:cubicBezTo>
                    <a:pt x="3" y="9"/>
                    <a:pt x="2" y="11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383" y="2546"/>
              <a:ext cx="102" cy="44"/>
            </a:xfrm>
            <a:custGeom>
              <a:avLst/>
              <a:gdLst>
                <a:gd name="T0" fmla="*/ 0 w 13"/>
                <a:gd name="T1" fmla="*/ 6 h 6"/>
                <a:gd name="T2" fmla="*/ 0 w 13"/>
                <a:gd name="T3" fmla="*/ 6 h 6"/>
                <a:gd name="T4" fmla="*/ 1 w 13"/>
                <a:gd name="T5" fmla="*/ 6 h 6"/>
                <a:gd name="T6" fmla="*/ 6 w 13"/>
                <a:gd name="T7" fmla="*/ 2 h 6"/>
                <a:gd name="T8" fmla="*/ 8 w 13"/>
                <a:gd name="T9" fmla="*/ 0 h 6"/>
                <a:gd name="T10" fmla="*/ 12 w 13"/>
                <a:gd name="T11" fmla="*/ 0 h 6"/>
                <a:gd name="T12" fmla="*/ 13 w 13"/>
                <a:gd name="T13" fmla="*/ 0 h 6"/>
                <a:gd name="T14" fmla="*/ 12 w 13"/>
                <a:gd name="T15" fmla="*/ 1 h 6"/>
                <a:gd name="T16" fmla="*/ 7 w 13"/>
                <a:gd name="T17" fmla="*/ 3 h 6"/>
                <a:gd name="T18" fmla="*/ 1 w 13"/>
                <a:gd name="T19" fmla="*/ 6 h 6"/>
                <a:gd name="T20" fmla="*/ 0 w 13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cubicBezTo>
                    <a:pt x="3" y="5"/>
                    <a:pt x="4" y="4"/>
                    <a:pt x="6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3" y="0"/>
                  </a:lnTo>
                  <a:lnTo>
                    <a:pt x="12" y="1"/>
                  </a:lnTo>
                  <a:cubicBezTo>
                    <a:pt x="10" y="1"/>
                    <a:pt x="9" y="2"/>
                    <a:pt x="7" y="3"/>
                  </a:cubicBezTo>
                  <a:cubicBezTo>
                    <a:pt x="5" y="4"/>
                    <a:pt x="3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414" y="2457"/>
              <a:ext cx="103" cy="37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1 w 13"/>
                <a:gd name="T5" fmla="*/ 4 h 5"/>
                <a:gd name="T6" fmla="*/ 7 w 13"/>
                <a:gd name="T7" fmla="*/ 3 h 5"/>
                <a:gd name="T8" fmla="*/ 0 w 13"/>
                <a:gd name="T9" fmla="*/ 0 h 5"/>
                <a:gd name="T10" fmla="*/ 0 w 13"/>
                <a:gd name="T11" fmla="*/ 0 h 5"/>
                <a:gd name="T12" fmla="*/ 8 w 13"/>
                <a:gd name="T13" fmla="*/ 3 h 5"/>
                <a:gd name="T14" fmla="*/ 12 w 13"/>
                <a:gd name="T15" fmla="*/ 4 h 5"/>
                <a:gd name="T16" fmla="*/ 13 w 1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1" y="4"/>
                  </a:lnTo>
                  <a:cubicBezTo>
                    <a:pt x="10" y="4"/>
                    <a:pt x="8" y="4"/>
                    <a:pt x="7" y="3"/>
                  </a:cubicBezTo>
                  <a:cubicBezTo>
                    <a:pt x="5" y="2"/>
                    <a:pt x="1" y="2"/>
                    <a:pt x="0" y="0"/>
                  </a:cubicBezTo>
                  <a:lnTo>
                    <a:pt x="0" y="0"/>
                  </a:lnTo>
                  <a:cubicBezTo>
                    <a:pt x="2" y="0"/>
                    <a:pt x="5" y="2"/>
                    <a:pt x="8" y="3"/>
                  </a:cubicBezTo>
                  <a:cubicBezTo>
                    <a:pt x="9" y="3"/>
                    <a:pt x="10" y="4"/>
                    <a:pt x="12" y="4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85" y="2494"/>
              <a:ext cx="435" cy="289"/>
            </a:xfrm>
            <a:custGeom>
              <a:avLst/>
              <a:gdLst>
                <a:gd name="T0" fmla="*/ 36 w 55"/>
                <a:gd name="T1" fmla="*/ 14 h 39"/>
                <a:gd name="T2" fmla="*/ 20 w 55"/>
                <a:gd name="T3" fmla="*/ 12 h 39"/>
                <a:gd name="T4" fmla="*/ 18 w 55"/>
                <a:gd name="T5" fmla="*/ 12 h 39"/>
                <a:gd name="T6" fmla="*/ 14 w 55"/>
                <a:gd name="T7" fmla="*/ 16 h 39"/>
                <a:gd name="T8" fmla="*/ 11 w 55"/>
                <a:gd name="T9" fmla="*/ 17 h 39"/>
                <a:gd name="T10" fmla="*/ 10 w 55"/>
                <a:gd name="T11" fmla="*/ 17 h 39"/>
                <a:gd name="T12" fmla="*/ 5 w 55"/>
                <a:gd name="T13" fmla="*/ 21 h 39"/>
                <a:gd name="T14" fmla="*/ 2 w 55"/>
                <a:gd name="T15" fmla="*/ 24 h 39"/>
                <a:gd name="T16" fmla="*/ 1 w 55"/>
                <a:gd name="T17" fmla="*/ 27 h 39"/>
                <a:gd name="T18" fmla="*/ 1 w 55"/>
                <a:gd name="T19" fmla="*/ 31 h 39"/>
                <a:gd name="T20" fmla="*/ 2 w 55"/>
                <a:gd name="T21" fmla="*/ 36 h 39"/>
                <a:gd name="T22" fmla="*/ 2 w 55"/>
                <a:gd name="T23" fmla="*/ 36 h 39"/>
                <a:gd name="T24" fmla="*/ 2 w 55"/>
                <a:gd name="T25" fmla="*/ 36 h 39"/>
                <a:gd name="T26" fmla="*/ 2 w 55"/>
                <a:gd name="T27" fmla="*/ 34 h 39"/>
                <a:gd name="T28" fmla="*/ 3 w 55"/>
                <a:gd name="T29" fmla="*/ 28 h 39"/>
                <a:gd name="T30" fmla="*/ 4 w 55"/>
                <a:gd name="T31" fmla="*/ 25 h 39"/>
                <a:gd name="T32" fmla="*/ 8 w 55"/>
                <a:gd name="T33" fmla="*/ 22 h 39"/>
                <a:gd name="T34" fmla="*/ 15 w 55"/>
                <a:gd name="T35" fmla="*/ 20 h 39"/>
                <a:gd name="T36" fmla="*/ 15 w 55"/>
                <a:gd name="T37" fmla="*/ 20 h 39"/>
                <a:gd name="T38" fmla="*/ 20 w 55"/>
                <a:gd name="T39" fmla="*/ 23 h 39"/>
                <a:gd name="T40" fmla="*/ 22 w 55"/>
                <a:gd name="T41" fmla="*/ 25 h 39"/>
                <a:gd name="T42" fmla="*/ 21 w 55"/>
                <a:gd name="T43" fmla="*/ 28 h 39"/>
                <a:gd name="T44" fmla="*/ 17 w 55"/>
                <a:gd name="T45" fmla="*/ 30 h 39"/>
                <a:gd name="T46" fmla="*/ 12 w 55"/>
                <a:gd name="T47" fmla="*/ 33 h 39"/>
                <a:gd name="T48" fmla="*/ 11 w 55"/>
                <a:gd name="T49" fmla="*/ 34 h 39"/>
                <a:gd name="T50" fmla="*/ 8 w 55"/>
                <a:gd name="T51" fmla="*/ 36 h 39"/>
                <a:gd name="T52" fmla="*/ 6 w 55"/>
                <a:gd name="T53" fmla="*/ 38 h 39"/>
                <a:gd name="T54" fmla="*/ 6 w 55"/>
                <a:gd name="T55" fmla="*/ 39 h 39"/>
                <a:gd name="T56" fmla="*/ 6 w 55"/>
                <a:gd name="T57" fmla="*/ 39 h 39"/>
                <a:gd name="T58" fmla="*/ 7 w 55"/>
                <a:gd name="T59" fmla="*/ 38 h 39"/>
                <a:gd name="T60" fmla="*/ 7 w 55"/>
                <a:gd name="T61" fmla="*/ 38 h 39"/>
                <a:gd name="T62" fmla="*/ 12 w 55"/>
                <a:gd name="T63" fmla="*/ 35 h 39"/>
                <a:gd name="T64" fmla="*/ 17 w 55"/>
                <a:gd name="T65" fmla="*/ 34 h 39"/>
                <a:gd name="T66" fmla="*/ 19 w 55"/>
                <a:gd name="T67" fmla="*/ 33 h 39"/>
                <a:gd name="T68" fmla="*/ 23 w 55"/>
                <a:gd name="T69" fmla="*/ 30 h 39"/>
                <a:gd name="T70" fmla="*/ 25 w 55"/>
                <a:gd name="T71" fmla="*/ 29 h 39"/>
                <a:gd name="T72" fmla="*/ 30 w 55"/>
                <a:gd name="T73" fmla="*/ 26 h 39"/>
                <a:gd name="T74" fmla="*/ 31 w 55"/>
                <a:gd name="T75" fmla="*/ 25 h 39"/>
                <a:gd name="T76" fmla="*/ 37 w 55"/>
                <a:gd name="T77" fmla="*/ 18 h 39"/>
                <a:gd name="T78" fmla="*/ 44 w 55"/>
                <a:gd name="T79" fmla="*/ 13 h 39"/>
                <a:gd name="T80" fmla="*/ 55 w 55"/>
                <a:gd name="T81" fmla="*/ 4 h 39"/>
                <a:gd name="T82" fmla="*/ 52 w 55"/>
                <a:gd name="T83" fmla="*/ 0 h 39"/>
                <a:gd name="T84" fmla="*/ 52 w 55"/>
                <a:gd name="T85" fmla="*/ 1 h 39"/>
                <a:gd name="T86" fmla="*/ 41 w 55"/>
                <a:gd name="T87" fmla="*/ 13 h 39"/>
                <a:gd name="T88" fmla="*/ 39 w 55"/>
                <a:gd name="T89" fmla="*/ 14 h 39"/>
                <a:gd name="T90" fmla="*/ 36 w 55"/>
                <a:gd name="T9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39">
                  <a:moveTo>
                    <a:pt x="36" y="14"/>
                  </a:moveTo>
                  <a:cubicBezTo>
                    <a:pt x="31" y="13"/>
                    <a:pt x="25" y="13"/>
                    <a:pt x="20" y="12"/>
                  </a:cubicBezTo>
                  <a:lnTo>
                    <a:pt x="18" y="12"/>
                  </a:lnTo>
                  <a:cubicBezTo>
                    <a:pt x="17" y="13"/>
                    <a:pt x="16" y="15"/>
                    <a:pt x="14" y="16"/>
                  </a:cubicBezTo>
                  <a:cubicBezTo>
                    <a:pt x="13" y="16"/>
                    <a:pt x="12" y="16"/>
                    <a:pt x="11" y="17"/>
                  </a:cubicBezTo>
                  <a:lnTo>
                    <a:pt x="10" y="17"/>
                  </a:lnTo>
                  <a:lnTo>
                    <a:pt x="5" y="21"/>
                  </a:lnTo>
                  <a:lnTo>
                    <a:pt x="2" y="24"/>
                  </a:lnTo>
                  <a:cubicBezTo>
                    <a:pt x="1" y="25"/>
                    <a:pt x="1" y="26"/>
                    <a:pt x="1" y="27"/>
                  </a:cubicBezTo>
                  <a:cubicBezTo>
                    <a:pt x="0" y="28"/>
                    <a:pt x="0" y="30"/>
                    <a:pt x="1" y="31"/>
                  </a:cubicBezTo>
                  <a:cubicBezTo>
                    <a:pt x="1" y="33"/>
                    <a:pt x="1" y="35"/>
                    <a:pt x="2" y="36"/>
                  </a:cubicBezTo>
                  <a:lnTo>
                    <a:pt x="2" y="36"/>
                  </a:lnTo>
                  <a:lnTo>
                    <a:pt x="2" y="36"/>
                  </a:lnTo>
                  <a:cubicBezTo>
                    <a:pt x="2" y="35"/>
                    <a:pt x="2" y="35"/>
                    <a:pt x="2" y="34"/>
                  </a:cubicBezTo>
                  <a:cubicBezTo>
                    <a:pt x="2" y="32"/>
                    <a:pt x="3" y="30"/>
                    <a:pt x="3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5" y="24"/>
                    <a:pt x="7" y="23"/>
                    <a:pt x="8" y="22"/>
                  </a:cubicBezTo>
                  <a:cubicBezTo>
                    <a:pt x="10" y="21"/>
                    <a:pt x="12" y="20"/>
                    <a:pt x="15" y="20"/>
                  </a:cubicBezTo>
                  <a:lnTo>
                    <a:pt x="15" y="20"/>
                  </a:lnTo>
                  <a:cubicBezTo>
                    <a:pt x="17" y="20"/>
                    <a:pt x="19" y="21"/>
                    <a:pt x="20" y="23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cubicBezTo>
                    <a:pt x="20" y="29"/>
                    <a:pt x="19" y="30"/>
                    <a:pt x="17" y="30"/>
                  </a:cubicBezTo>
                  <a:cubicBezTo>
                    <a:pt x="16" y="32"/>
                    <a:pt x="14" y="32"/>
                    <a:pt x="12" y="33"/>
                  </a:cubicBezTo>
                  <a:lnTo>
                    <a:pt x="11" y="34"/>
                  </a:lnTo>
                  <a:cubicBezTo>
                    <a:pt x="10" y="34"/>
                    <a:pt x="9" y="35"/>
                    <a:pt x="8" y="36"/>
                  </a:cubicBezTo>
                  <a:cubicBezTo>
                    <a:pt x="7" y="37"/>
                    <a:pt x="6" y="37"/>
                    <a:pt x="6" y="38"/>
                  </a:cubicBezTo>
                  <a:lnTo>
                    <a:pt x="6" y="39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8"/>
                  </a:lnTo>
                  <a:cubicBezTo>
                    <a:pt x="9" y="37"/>
                    <a:pt x="10" y="36"/>
                    <a:pt x="12" y="35"/>
                  </a:cubicBezTo>
                  <a:cubicBezTo>
                    <a:pt x="13" y="35"/>
                    <a:pt x="15" y="35"/>
                    <a:pt x="17" y="34"/>
                  </a:cubicBezTo>
                  <a:lnTo>
                    <a:pt x="19" y="33"/>
                  </a:lnTo>
                  <a:cubicBezTo>
                    <a:pt x="21" y="32"/>
                    <a:pt x="22" y="31"/>
                    <a:pt x="23" y="30"/>
                  </a:cubicBezTo>
                  <a:lnTo>
                    <a:pt x="25" y="29"/>
                  </a:lnTo>
                  <a:cubicBezTo>
                    <a:pt x="26" y="28"/>
                    <a:pt x="28" y="27"/>
                    <a:pt x="30" y="26"/>
                  </a:cubicBezTo>
                  <a:lnTo>
                    <a:pt x="31" y="25"/>
                  </a:lnTo>
                  <a:cubicBezTo>
                    <a:pt x="33" y="23"/>
                    <a:pt x="35" y="21"/>
                    <a:pt x="37" y="18"/>
                  </a:cubicBezTo>
                  <a:cubicBezTo>
                    <a:pt x="39" y="17"/>
                    <a:pt x="42" y="15"/>
                    <a:pt x="44" y="13"/>
                  </a:cubicBezTo>
                  <a:cubicBezTo>
                    <a:pt x="48" y="10"/>
                    <a:pt x="52" y="7"/>
                    <a:pt x="55" y="4"/>
                  </a:cubicBezTo>
                  <a:lnTo>
                    <a:pt x="52" y="0"/>
                  </a:lnTo>
                  <a:lnTo>
                    <a:pt x="52" y="1"/>
                  </a:lnTo>
                  <a:cubicBezTo>
                    <a:pt x="49" y="5"/>
                    <a:pt x="45" y="9"/>
                    <a:pt x="41" y="13"/>
                  </a:cubicBezTo>
                  <a:lnTo>
                    <a:pt x="39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375" y="2568"/>
              <a:ext cx="23" cy="2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1"/>
                  </a:cubicBezTo>
                  <a:lnTo>
                    <a:pt x="3" y="0"/>
                  </a:ln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383" y="2664"/>
              <a:ext cx="15" cy="3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1 w 2"/>
                <a:gd name="T5" fmla="*/ 2 h 4"/>
                <a:gd name="T6" fmla="*/ 2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1 w 2"/>
                <a:gd name="T15" fmla="*/ 0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14" y="2450"/>
              <a:ext cx="24" cy="7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2" y="1"/>
                    <a:pt x="3" y="1"/>
                  </a:cubicBezTo>
                  <a:lnTo>
                    <a:pt x="3" y="1"/>
                  </a:ln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533" y="2768"/>
              <a:ext cx="39" cy="22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5 w 5"/>
                <a:gd name="T13" fmla="*/ 0 h 3"/>
                <a:gd name="T14" fmla="*/ 1 w 5"/>
                <a:gd name="T15" fmla="*/ 3 h 3"/>
                <a:gd name="T16" fmla="*/ 0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lnTo>
                    <a:pt x="5" y="0"/>
                  </a:ln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77" y="2998"/>
              <a:ext cx="8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08" name="Freeform 33"/>
            <p:cNvSpPr>
              <a:spLocks/>
            </p:cNvSpPr>
            <p:nvPr/>
          </p:nvSpPr>
          <p:spPr bwMode="auto">
            <a:xfrm>
              <a:off x="2477" y="2961"/>
              <a:ext cx="16" cy="29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0 h 4"/>
                <a:gd name="T6" fmla="*/ 1 w 2"/>
                <a:gd name="T7" fmla="*/ 0 h 4"/>
                <a:gd name="T8" fmla="*/ 1 w 2"/>
                <a:gd name="T9" fmla="*/ 0 h 4"/>
                <a:gd name="T10" fmla="*/ 1 w 2"/>
                <a:gd name="T11" fmla="*/ 0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  <a:gd name="T18" fmla="*/ 1 w 2"/>
                <a:gd name="T19" fmla="*/ 0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3 h 4"/>
                <a:gd name="T26" fmla="*/ 0 w 2"/>
                <a:gd name="T27" fmla="*/ 4 h 4"/>
                <a:gd name="T28" fmla="*/ 1 w 2"/>
                <a:gd name="T29" fmla="*/ 4 h 4"/>
                <a:gd name="T30" fmla="*/ 1 w 2"/>
                <a:gd name="T31" fmla="*/ 4 h 4"/>
                <a:gd name="T32" fmla="*/ 1 w 2"/>
                <a:gd name="T33" fmla="*/ 4 h 4"/>
                <a:gd name="T34" fmla="*/ 1 w 2"/>
                <a:gd name="T35" fmla="*/ 4 h 4"/>
                <a:gd name="T36" fmla="*/ 1 w 2"/>
                <a:gd name="T37" fmla="*/ 3 h 4"/>
                <a:gd name="T38" fmla="*/ 1 w 2"/>
                <a:gd name="T39" fmla="*/ 3 h 4"/>
                <a:gd name="T40" fmla="*/ 2 w 2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09" name="Freeform 34"/>
            <p:cNvSpPr>
              <a:spLocks/>
            </p:cNvSpPr>
            <p:nvPr/>
          </p:nvSpPr>
          <p:spPr bwMode="auto">
            <a:xfrm>
              <a:off x="2477" y="2679"/>
              <a:ext cx="71" cy="267"/>
            </a:xfrm>
            <a:custGeom>
              <a:avLst/>
              <a:gdLst>
                <a:gd name="T0" fmla="*/ 8 w 9"/>
                <a:gd name="T1" fmla="*/ 1 h 36"/>
                <a:gd name="T2" fmla="*/ 7 w 9"/>
                <a:gd name="T3" fmla="*/ 2 h 36"/>
                <a:gd name="T4" fmla="*/ 0 w 9"/>
                <a:gd name="T5" fmla="*/ 35 h 36"/>
                <a:gd name="T6" fmla="*/ 1 w 9"/>
                <a:gd name="T7" fmla="*/ 36 h 36"/>
                <a:gd name="T8" fmla="*/ 2 w 9"/>
                <a:gd name="T9" fmla="*/ 36 h 36"/>
                <a:gd name="T10" fmla="*/ 2 w 9"/>
                <a:gd name="T11" fmla="*/ 36 h 36"/>
                <a:gd name="T12" fmla="*/ 3 w 9"/>
                <a:gd name="T13" fmla="*/ 36 h 36"/>
                <a:gd name="T14" fmla="*/ 3 w 9"/>
                <a:gd name="T15" fmla="*/ 36 h 36"/>
                <a:gd name="T16" fmla="*/ 3 w 9"/>
                <a:gd name="T17" fmla="*/ 35 h 36"/>
                <a:gd name="T18" fmla="*/ 2 w 9"/>
                <a:gd name="T19" fmla="*/ 34 h 36"/>
                <a:gd name="T20" fmla="*/ 3 w 9"/>
                <a:gd name="T21" fmla="*/ 34 h 36"/>
                <a:gd name="T22" fmla="*/ 3 w 9"/>
                <a:gd name="T23" fmla="*/ 33 h 36"/>
                <a:gd name="T24" fmla="*/ 4 w 9"/>
                <a:gd name="T25" fmla="*/ 33 h 36"/>
                <a:gd name="T26" fmla="*/ 4 w 9"/>
                <a:gd name="T27" fmla="*/ 32 h 36"/>
                <a:gd name="T28" fmla="*/ 2 w 9"/>
                <a:gd name="T29" fmla="*/ 31 h 36"/>
                <a:gd name="T30" fmla="*/ 4 w 9"/>
                <a:gd name="T31" fmla="*/ 30 h 36"/>
                <a:gd name="T32" fmla="*/ 4 w 9"/>
                <a:gd name="T33" fmla="*/ 29 h 36"/>
                <a:gd name="T34" fmla="*/ 4 w 9"/>
                <a:gd name="T35" fmla="*/ 29 h 36"/>
                <a:gd name="T36" fmla="*/ 5 w 9"/>
                <a:gd name="T37" fmla="*/ 28 h 36"/>
                <a:gd name="T38" fmla="*/ 5 w 9"/>
                <a:gd name="T39" fmla="*/ 27 h 36"/>
                <a:gd name="T40" fmla="*/ 3 w 9"/>
                <a:gd name="T41" fmla="*/ 26 h 36"/>
                <a:gd name="T42" fmla="*/ 5 w 9"/>
                <a:gd name="T43" fmla="*/ 26 h 36"/>
                <a:gd name="T44" fmla="*/ 5 w 9"/>
                <a:gd name="T45" fmla="*/ 25 h 36"/>
                <a:gd name="T46" fmla="*/ 5 w 9"/>
                <a:gd name="T47" fmla="*/ 24 h 36"/>
                <a:gd name="T48" fmla="*/ 6 w 9"/>
                <a:gd name="T49" fmla="*/ 23 h 36"/>
                <a:gd name="T50" fmla="*/ 4 w 9"/>
                <a:gd name="T51" fmla="*/ 22 h 36"/>
                <a:gd name="T52" fmla="*/ 6 w 9"/>
                <a:gd name="T53" fmla="*/ 22 h 36"/>
                <a:gd name="T54" fmla="*/ 6 w 9"/>
                <a:gd name="T55" fmla="*/ 21 h 36"/>
                <a:gd name="T56" fmla="*/ 6 w 9"/>
                <a:gd name="T57" fmla="*/ 20 h 36"/>
                <a:gd name="T58" fmla="*/ 6 w 9"/>
                <a:gd name="T59" fmla="*/ 19 h 36"/>
                <a:gd name="T60" fmla="*/ 6 w 9"/>
                <a:gd name="T61" fmla="*/ 18 h 36"/>
                <a:gd name="T62" fmla="*/ 5 w 9"/>
                <a:gd name="T63" fmla="*/ 17 h 36"/>
                <a:gd name="T64" fmla="*/ 7 w 9"/>
                <a:gd name="T65" fmla="*/ 17 h 36"/>
                <a:gd name="T66" fmla="*/ 7 w 9"/>
                <a:gd name="T67" fmla="*/ 17 h 36"/>
                <a:gd name="T68" fmla="*/ 7 w 9"/>
                <a:gd name="T69" fmla="*/ 17 h 36"/>
                <a:gd name="T70" fmla="*/ 6 w 9"/>
                <a:gd name="T71" fmla="*/ 17 h 36"/>
                <a:gd name="T72" fmla="*/ 5 w 9"/>
                <a:gd name="T73" fmla="*/ 17 h 36"/>
                <a:gd name="T74" fmla="*/ 5 w 9"/>
                <a:gd name="T75" fmla="*/ 17 h 36"/>
                <a:gd name="T76" fmla="*/ 5 w 9"/>
                <a:gd name="T77" fmla="*/ 16 h 36"/>
                <a:gd name="T78" fmla="*/ 5 w 9"/>
                <a:gd name="T79" fmla="*/ 15 h 36"/>
                <a:gd name="T80" fmla="*/ 5 w 9"/>
                <a:gd name="T81" fmla="*/ 15 h 36"/>
                <a:gd name="T82" fmla="*/ 5 w 9"/>
                <a:gd name="T83" fmla="*/ 14 h 36"/>
                <a:gd name="T84" fmla="*/ 6 w 9"/>
                <a:gd name="T85" fmla="*/ 14 h 36"/>
                <a:gd name="T86" fmla="*/ 6 w 9"/>
                <a:gd name="T87" fmla="*/ 13 h 36"/>
                <a:gd name="T88" fmla="*/ 6 w 9"/>
                <a:gd name="T89" fmla="*/ 12 h 36"/>
                <a:gd name="T90" fmla="*/ 6 w 9"/>
                <a:gd name="T91" fmla="*/ 11 h 36"/>
                <a:gd name="T92" fmla="*/ 7 w 9"/>
                <a:gd name="T93" fmla="*/ 11 h 36"/>
                <a:gd name="T94" fmla="*/ 7 w 9"/>
                <a:gd name="T95" fmla="*/ 10 h 36"/>
                <a:gd name="T96" fmla="*/ 6 w 9"/>
                <a:gd name="T97" fmla="*/ 9 h 36"/>
                <a:gd name="T98" fmla="*/ 8 w 9"/>
                <a:gd name="T99" fmla="*/ 9 h 36"/>
                <a:gd name="T100" fmla="*/ 8 w 9"/>
                <a:gd name="T101" fmla="*/ 8 h 36"/>
                <a:gd name="T102" fmla="*/ 8 w 9"/>
                <a:gd name="T103" fmla="*/ 7 h 36"/>
                <a:gd name="T104" fmla="*/ 8 w 9"/>
                <a:gd name="T105" fmla="*/ 6 h 36"/>
                <a:gd name="T106" fmla="*/ 9 w 9"/>
                <a:gd name="T107" fmla="*/ 5 h 36"/>
                <a:gd name="T108" fmla="*/ 7 w 9"/>
                <a:gd name="T109" fmla="*/ 4 h 36"/>
                <a:gd name="T110" fmla="*/ 9 w 9"/>
                <a:gd name="T111" fmla="*/ 4 h 36"/>
                <a:gd name="T112" fmla="*/ 9 w 9"/>
                <a:gd name="T113" fmla="*/ 3 h 36"/>
                <a:gd name="T114" fmla="*/ 9 w 9"/>
                <a:gd name="T115" fmla="*/ 2 h 36"/>
                <a:gd name="T116" fmla="*/ 9 w 9"/>
                <a:gd name="T117" fmla="*/ 1 h 36"/>
                <a:gd name="T118" fmla="*/ 8 w 9"/>
                <a:gd name="T11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36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0" name="Freeform 35"/>
            <p:cNvSpPr>
              <a:spLocks/>
            </p:cNvSpPr>
            <p:nvPr/>
          </p:nvSpPr>
          <p:spPr bwMode="auto">
            <a:xfrm>
              <a:off x="2541" y="2679"/>
              <a:ext cx="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1" name="Freeform 36"/>
            <p:cNvSpPr>
              <a:spLocks/>
            </p:cNvSpPr>
            <p:nvPr/>
          </p:nvSpPr>
          <p:spPr bwMode="auto">
            <a:xfrm>
              <a:off x="2762" y="1776"/>
              <a:ext cx="1517" cy="992"/>
            </a:xfrm>
            <a:custGeom>
              <a:avLst/>
              <a:gdLst>
                <a:gd name="T0" fmla="*/ 164 w 192"/>
                <a:gd name="T1" fmla="*/ 134 h 134"/>
                <a:gd name="T2" fmla="*/ 165 w 192"/>
                <a:gd name="T3" fmla="*/ 133 h 134"/>
                <a:gd name="T4" fmla="*/ 166 w 192"/>
                <a:gd name="T5" fmla="*/ 133 h 134"/>
                <a:gd name="T6" fmla="*/ 168 w 192"/>
                <a:gd name="T7" fmla="*/ 132 h 134"/>
                <a:gd name="T8" fmla="*/ 169 w 192"/>
                <a:gd name="T9" fmla="*/ 132 h 134"/>
                <a:gd name="T10" fmla="*/ 170 w 192"/>
                <a:gd name="T11" fmla="*/ 131 h 134"/>
                <a:gd name="T12" fmla="*/ 171 w 192"/>
                <a:gd name="T13" fmla="*/ 130 h 134"/>
                <a:gd name="T14" fmla="*/ 180 w 192"/>
                <a:gd name="T15" fmla="*/ 76 h 134"/>
                <a:gd name="T16" fmla="*/ 192 w 192"/>
                <a:gd name="T17" fmla="*/ 7 h 134"/>
                <a:gd name="T18" fmla="*/ 191 w 192"/>
                <a:gd name="T19" fmla="*/ 5 h 134"/>
                <a:gd name="T20" fmla="*/ 190 w 192"/>
                <a:gd name="T21" fmla="*/ 4 h 134"/>
                <a:gd name="T22" fmla="*/ 189 w 192"/>
                <a:gd name="T23" fmla="*/ 2 h 134"/>
                <a:gd name="T24" fmla="*/ 188 w 192"/>
                <a:gd name="T25" fmla="*/ 1 h 134"/>
                <a:gd name="T26" fmla="*/ 187 w 192"/>
                <a:gd name="T27" fmla="*/ 0 h 134"/>
                <a:gd name="T28" fmla="*/ 185 w 192"/>
                <a:gd name="T29" fmla="*/ 0 h 134"/>
                <a:gd name="T30" fmla="*/ 183 w 192"/>
                <a:gd name="T31" fmla="*/ 0 h 134"/>
                <a:gd name="T32" fmla="*/ 182 w 192"/>
                <a:gd name="T33" fmla="*/ 0 h 134"/>
                <a:gd name="T34" fmla="*/ 89 w 192"/>
                <a:gd name="T35" fmla="*/ 8 h 134"/>
                <a:gd name="T36" fmla="*/ 7 w 192"/>
                <a:gd name="T37" fmla="*/ 16 h 134"/>
                <a:gd name="T38" fmla="*/ 5 w 192"/>
                <a:gd name="T39" fmla="*/ 16 h 134"/>
                <a:gd name="T40" fmla="*/ 4 w 192"/>
                <a:gd name="T41" fmla="*/ 17 h 134"/>
                <a:gd name="T42" fmla="*/ 3 w 192"/>
                <a:gd name="T43" fmla="*/ 17 h 134"/>
                <a:gd name="T44" fmla="*/ 2 w 192"/>
                <a:gd name="T45" fmla="*/ 18 h 134"/>
                <a:gd name="T46" fmla="*/ 1 w 192"/>
                <a:gd name="T47" fmla="*/ 19 h 134"/>
                <a:gd name="T48" fmla="*/ 1 w 192"/>
                <a:gd name="T49" fmla="*/ 21 h 134"/>
                <a:gd name="T50" fmla="*/ 0 w 192"/>
                <a:gd name="T51" fmla="*/ 22 h 134"/>
                <a:gd name="T52" fmla="*/ 1 w 192"/>
                <a:gd name="T53" fmla="*/ 23 h 134"/>
                <a:gd name="T54" fmla="*/ 11 w 192"/>
                <a:gd name="T55" fmla="*/ 82 h 134"/>
                <a:gd name="T56" fmla="*/ 19 w 192"/>
                <a:gd name="T57" fmla="*/ 130 h 134"/>
                <a:gd name="T58" fmla="*/ 20 w 192"/>
                <a:gd name="T59" fmla="*/ 131 h 134"/>
                <a:gd name="T60" fmla="*/ 20 w 192"/>
                <a:gd name="T61" fmla="*/ 132 h 134"/>
                <a:gd name="T62" fmla="*/ 21 w 192"/>
                <a:gd name="T63" fmla="*/ 132 h 134"/>
                <a:gd name="T64" fmla="*/ 22 w 192"/>
                <a:gd name="T65" fmla="*/ 133 h 134"/>
                <a:gd name="T66" fmla="*/ 22 w 192"/>
                <a:gd name="T67" fmla="*/ 133 h 134"/>
                <a:gd name="T68" fmla="*/ 23 w 192"/>
                <a:gd name="T69" fmla="*/ 134 h 134"/>
                <a:gd name="T70" fmla="*/ 25 w 192"/>
                <a:gd name="T71" fmla="*/ 134 h 134"/>
                <a:gd name="T72" fmla="*/ 26 w 192"/>
                <a:gd name="T73" fmla="*/ 134 h 134"/>
                <a:gd name="T74" fmla="*/ 92 w 192"/>
                <a:gd name="T75" fmla="*/ 134 h 134"/>
                <a:gd name="T76" fmla="*/ 164 w 192"/>
                <a:gd name="T7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34">
                  <a:moveTo>
                    <a:pt x="164" y="134"/>
                  </a:moveTo>
                  <a:cubicBezTo>
                    <a:pt x="164" y="134"/>
                    <a:pt x="165" y="134"/>
                    <a:pt x="16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7" y="133"/>
                    <a:pt x="168" y="132"/>
                  </a:cubicBezTo>
                  <a:cubicBezTo>
                    <a:pt x="168" y="132"/>
                    <a:pt x="168" y="132"/>
                    <a:pt x="169" y="132"/>
                  </a:cubicBezTo>
                  <a:cubicBezTo>
                    <a:pt x="169" y="131"/>
                    <a:pt x="170" y="131"/>
                    <a:pt x="170" y="131"/>
                  </a:cubicBezTo>
                  <a:cubicBezTo>
                    <a:pt x="170" y="131"/>
                    <a:pt x="171" y="130"/>
                    <a:pt x="171" y="130"/>
                  </a:cubicBezTo>
                  <a:cubicBezTo>
                    <a:pt x="174" y="113"/>
                    <a:pt x="177" y="95"/>
                    <a:pt x="180" y="76"/>
                  </a:cubicBezTo>
                  <a:cubicBezTo>
                    <a:pt x="184" y="55"/>
                    <a:pt x="188" y="32"/>
                    <a:pt x="192" y="7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4"/>
                    <a:pt x="190" y="4"/>
                  </a:cubicBezTo>
                  <a:cubicBezTo>
                    <a:pt x="190" y="3"/>
                    <a:pt x="190" y="3"/>
                    <a:pt x="189" y="2"/>
                  </a:cubicBezTo>
                  <a:cubicBezTo>
                    <a:pt x="189" y="2"/>
                    <a:pt x="188" y="2"/>
                    <a:pt x="188" y="1"/>
                  </a:cubicBezTo>
                  <a:cubicBezTo>
                    <a:pt x="187" y="1"/>
                    <a:pt x="187" y="1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4" y="0"/>
                    <a:pt x="184" y="0"/>
                    <a:pt x="183" y="0"/>
                  </a:cubicBezTo>
                  <a:cubicBezTo>
                    <a:pt x="183" y="0"/>
                    <a:pt x="182" y="0"/>
                    <a:pt x="182" y="0"/>
                  </a:cubicBezTo>
                  <a:cubicBezTo>
                    <a:pt x="150" y="3"/>
                    <a:pt x="119" y="6"/>
                    <a:pt x="89" y="8"/>
                  </a:cubicBezTo>
                  <a:cubicBezTo>
                    <a:pt x="61" y="11"/>
                    <a:pt x="33" y="13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4" y="44"/>
                    <a:pt x="8" y="64"/>
                    <a:pt x="11" y="82"/>
                  </a:cubicBezTo>
                  <a:cubicBezTo>
                    <a:pt x="14" y="99"/>
                    <a:pt x="17" y="115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3"/>
                    <a:pt x="21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47" y="134"/>
                    <a:pt x="70" y="134"/>
                    <a:pt x="92" y="134"/>
                  </a:cubicBezTo>
                  <a:cubicBezTo>
                    <a:pt x="115" y="134"/>
                    <a:pt x="139" y="134"/>
                    <a:pt x="164" y="134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2" name="Freeform 37"/>
            <p:cNvSpPr>
              <a:spLocks/>
            </p:cNvSpPr>
            <p:nvPr/>
          </p:nvSpPr>
          <p:spPr bwMode="auto">
            <a:xfrm>
              <a:off x="3165" y="1664"/>
              <a:ext cx="529" cy="267"/>
            </a:xfrm>
            <a:custGeom>
              <a:avLst/>
              <a:gdLst>
                <a:gd name="T0" fmla="*/ 43 w 67"/>
                <a:gd name="T1" fmla="*/ 16 h 36"/>
                <a:gd name="T2" fmla="*/ 43 w 67"/>
                <a:gd name="T3" fmla="*/ 15 h 36"/>
                <a:gd name="T4" fmla="*/ 44 w 67"/>
                <a:gd name="T5" fmla="*/ 13 h 36"/>
                <a:gd name="T6" fmla="*/ 44 w 67"/>
                <a:gd name="T7" fmla="*/ 12 h 36"/>
                <a:gd name="T8" fmla="*/ 45 w 67"/>
                <a:gd name="T9" fmla="*/ 11 h 36"/>
                <a:gd name="T10" fmla="*/ 45 w 67"/>
                <a:gd name="T11" fmla="*/ 9 h 36"/>
                <a:gd name="T12" fmla="*/ 46 w 67"/>
                <a:gd name="T13" fmla="*/ 8 h 36"/>
                <a:gd name="T14" fmla="*/ 46 w 67"/>
                <a:gd name="T15" fmla="*/ 7 h 36"/>
                <a:gd name="T16" fmla="*/ 46 w 67"/>
                <a:gd name="T17" fmla="*/ 5 h 36"/>
                <a:gd name="T18" fmla="*/ 45 w 67"/>
                <a:gd name="T19" fmla="*/ 4 h 36"/>
                <a:gd name="T20" fmla="*/ 44 w 67"/>
                <a:gd name="T21" fmla="*/ 3 h 36"/>
                <a:gd name="T22" fmla="*/ 43 w 67"/>
                <a:gd name="T23" fmla="*/ 3 h 36"/>
                <a:gd name="T24" fmla="*/ 41 w 67"/>
                <a:gd name="T25" fmla="*/ 2 h 36"/>
                <a:gd name="T26" fmla="*/ 41 w 67"/>
                <a:gd name="T27" fmla="*/ 1 h 36"/>
                <a:gd name="T28" fmla="*/ 40 w 67"/>
                <a:gd name="T29" fmla="*/ 1 h 36"/>
                <a:gd name="T30" fmla="*/ 40 w 67"/>
                <a:gd name="T31" fmla="*/ 1 h 36"/>
                <a:gd name="T32" fmla="*/ 39 w 67"/>
                <a:gd name="T33" fmla="*/ 0 h 36"/>
                <a:gd name="T34" fmla="*/ 38 w 67"/>
                <a:gd name="T35" fmla="*/ 0 h 36"/>
                <a:gd name="T36" fmla="*/ 37 w 67"/>
                <a:gd name="T37" fmla="*/ 0 h 36"/>
                <a:gd name="T38" fmla="*/ 36 w 67"/>
                <a:gd name="T39" fmla="*/ 0 h 36"/>
                <a:gd name="T40" fmla="*/ 35 w 67"/>
                <a:gd name="T41" fmla="*/ 0 h 36"/>
                <a:gd name="T42" fmla="*/ 33 w 67"/>
                <a:gd name="T43" fmla="*/ 1 h 36"/>
                <a:gd name="T44" fmla="*/ 32 w 67"/>
                <a:gd name="T45" fmla="*/ 2 h 36"/>
                <a:gd name="T46" fmla="*/ 30 w 67"/>
                <a:gd name="T47" fmla="*/ 2 h 36"/>
                <a:gd name="T48" fmla="*/ 29 w 67"/>
                <a:gd name="T49" fmla="*/ 3 h 36"/>
                <a:gd name="T50" fmla="*/ 28 w 67"/>
                <a:gd name="T51" fmla="*/ 4 h 36"/>
                <a:gd name="T52" fmla="*/ 28 w 67"/>
                <a:gd name="T53" fmla="*/ 5 h 36"/>
                <a:gd name="T54" fmla="*/ 27 w 67"/>
                <a:gd name="T55" fmla="*/ 6 h 36"/>
                <a:gd name="T56" fmla="*/ 27 w 67"/>
                <a:gd name="T57" fmla="*/ 6 h 36"/>
                <a:gd name="T58" fmla="*/ 27 w 67"/>
                <a:gd name="T59" fmla="*/ 7 h 36"/>
                <a:gd name="T60" fmla="*/ 27 w 67"/>
                <a:gd name="T61" fmla="*/ 9 h 36"/>
                <a:gd name="T62" fmla="*/ 26 w 67"/>
                <a:gd name="T63" fmla="*/ 10 h 36"/>
                <a:gd name="T64" fmla="*/ 26 w 67"/>
                <a:gd name="T65" fmla="*/ 12 h 36"/>
                <a:gd name="T66" fmla="*/ 26 w 67"/>
                <a:gd name="T67" fmla="*/ 14 h 36"/>
                <a:gd name="T68" fmla="*/ 26 w 67"/>
                <a:gd name="T69" fmla="*/ 16 h 36"/>
                <a:gd name="T70" fmla="*/ 26 w 67"/>
                <a:gd name="T71" fmla="*/ 17 h 36"/>
                <a:gd name="T72" fmla="*/ 26 w 67"/>
                <a:gd name="T73" fmla="*/ 17 h 36"/>
                <a:gd name="T74" fmla="*/ 1 w 67"/>
                <a:gd name="T75" fmla="*/ 29 h 36"/>
                <a:gd name="T76" fmla="*/ 0 w 67"/>
                <a:gd name="T77" fmla="*/ 36 h 36"/>
                <a:gd name="T78" fmla="*/ 33 w 67"/>
                <a:gd name="T79" fmla="*/ 33 h 36"/>
                <a:gd name="T80" fmla="*/ 67 w 67"/>
                <a:gd name="T81" fmla="*/ 30 h 36"/>
                <a:gd name="T82" fmla="*/ 67 w 67"/>
                <a:gd name="T83" fmla="*/ 20 h 36"/>
                <a:gd name="T84" fmla="*/ 43 w 67"/>
                <a:gd name="T8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36">
                  <a:moveTo>
                    <a:pt x="43" y="16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4"/>
                    <a:pt x="44" y="14"/>
                    <a:pt x="44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5" y="12"/>
                    <a:pt x="45" y="11"/>
                    <a:pt x="45" y="11"/>
                  </a:cubicBezTo>
                  <a:cubicBezTo>
                    <a:pt x="45" y="10"/>
                    <a:pt x="45" y="10"/>
                    <a:pt x="45" y="9"/>
                  </a:cubicBezTo>
                  <a:cubicBezTo>
                    <a:pt x="46" y="9"/>
                    <a:pt x="46" y="9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ubicBezTo>
                    <a:pt x="46" y="6"/>
                    <a:pt x="46" y="6"/>
                    <a:pt x="46" y="5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7" y="9"/>
                    <a:pt x="26" y="10"/>
                    <a:pt x="26" y="10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5"/>
                    <a:pt x="26" y="15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7" y="21"/>
                    <a:pt x="9" y="25"/>
                    <a:pt x="1" y="29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11" y="35"/>
                    <a:pt x="22" y="34"/>
                    <a:pt x="33" y="33"/>
                  </a:cubicBezTo>
                  <a:cubicBezTo>
                    <a:pt x="44" y="32"/>
                    <a:pt x="55" y="31"/>
                    <a:pt x="67" y="30"/>
                  </a:cubicBezTo>
                  <a:cubicBezTo>
                    <a:pt x="67" y="27"/>
                    <a:pt x="67" y="24"/>
                    <a:pt x="67" y="20"/>
                  </a:cubicBezTo>
                  <a:cubicBezTo>
                    <a:pt x="59" y="19"/>
                    <a:pt x="51" y="17"/>
                    <a:pt x="43" y="16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4" name="Freeform 38"/>
            <p:cNvSpPr>
              <a:spLocks/>
            </p:cNvSpPr>
            <p:nvPr/>
          </p:nvSpPr>
          <p:spPr bwMode="auto">
            <a:xfrm>
              <a:off x="3180" y="1694"/>
              <a:ext cx="498" cy="207"/>
            </a:xfrm>
            <a:custGeom>
              <a:avLst/>
              <a:gdLst>
                <a:gd name="T0" fmla="*/ 0 w 63"/>
                <a:gd name="T1" fmla="*/ 28 h 28"/>
                <a:gd name="T2" fmla="*/ 1 w 63"/>
                <a:gd name="T3" fmla="*/ 26 h 28"/>
                <a:gd name="T4" fmla="*/ 26 w 63"/>
                <a:gd name="T5" fmla="*/ 15 h 28"/>
                <a:gd name="T6" fmla="*/ 26 w 63"/>
                <a:gd name="T7" fmla="*/ 15 h 28"/>
                <a:gd name="T8" fmla="*/ 26 w 63"/>
                <a:gd name="T9" fmla="*/ 14 h 28"/>
                <a:gd name="T10" fmla="*/ 26 w 63"/>
                <a:gd name="T11" fmla="*/ 12 h 28"/>
                <a:gd name="T12" fmla="*/ 26 w 63"/>
                <a:gd name="T13" fmla="*/ 10 h 28"/>
                <a:gd name="T14" fmla="*/ 27 w 63"/>
                <a:gd name="T15" fmla="*/ 8 h 28"/>
                <a:gd name="T16" fmla="*/ 27 w 63"/>
                <a:gd name="T17" fmla="*/ 6 h 28"/>
                <a:gd name="T18" fmla="*/ 27 w 63"/>
                <a:gd name="T19" fmla="*/ 5 h 28"/>
                <a:gd name="T20" fmla="*/ 27 w 63"/>
                <a:gd name="T21" fmla="*/ 3 h 28"/>
                <a:gd name="T22" fmla="*/ 28 w 63"/>
                <a:gd name="T23" fmla="*/ 2 h 28"/>
                <a:gd name="T24" fmla="*/ 29 w 63"/>
                <a:gd name="T25" fmla="*/ 2 h 28"/>
                <a:gd name="T26" fmla="*/ 31 w 63"/>
                <a:gd name="T27" fmla="*/ 1 h 28"/>
                <a:gd name="T28" fmla="*/ 32 w 63"/>
                <a:gd name="T29" fmla="*/ 0 h 28"/>
                <a:gd name="T30" fmla="*/ 34 w 63"/>
                <a:gd name="T31" fmla="*/ 0 h 28"/>
                <a:gd name="T32" fmla="*/ 35 w 63"/>
                <a:gd name="T33" fmla="*/ 0 h 28"/>
                <a:gd name="T34" fmla="*/ 36 w 63"/>
                <a:gd name="T35" fmla="*/ 0 h 28"/>
                <a:gd name="T36" fmla="*/ 37 w 63"/>
                <a:gd name="T37" fmla="*/ 1 h 28"/>
                <a:gd name="T38" fmla="*/ 37 w 63"/>
                <a:gd name="T39" fmla="*/ 3 h 28"/>
                <a:gd name="T40" fmla="*/ 37 w 63"/>
                <a:gd name="T41" fmla="*/ 4 h 28"/>
                <a:gd name="T42" fmla="*/ 37 w 63"/>
                <a:gd name="T43" fmla="*/ 6 h 28"/>
                <a:gd name="T44" fmla="*/ 36 w 63"/>
                <a:gd name="T45" fmla="*/ 9 h 28"/>
                <a:gd name="T46" fmla="*/ 36 w 63"/>
                <a:gd name="T47" fmla="*/ 11 h 28"/>
                <a:gd name="T48" fmla="*/ 36 w 63"/>
                <a:gd name="T49" fmla="*/ 12 h 28"/>
                <a:gd name="T50" fmla="*/ 36 w 63"/>
                <a:gd name="T51" fmla="*/ 13 h 28"/>
                <a:gd name="T52" fmla="*/ 36 w 63"/>
                <a:gd name="T53" fmla="*/ 14 h 28"/>
                <a:gd name="T54" fmla="*/ 63 w 63"/>
                <a:gd name="T55" fmla="*/ 18 h 28"/>
                <a:gd name="T56" fmla="*/ 63 w 63"/>
                <a:gd name="T57" fmla="*/ 23 h 28"/>
                <a:gd name="T58" fmla="*/ 31 w 63"/>
                <a:gd name="T59" fmla="*/ 25 h 28"/>
                <a:gd name="T60" fmla="*/ 0 w 63"/>
                <a:gd name="T6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9" y="22"/>
                    <a:pt x="17" y="19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6" y="10"/>
                    <a:pt x="26" y="9"/>
                    <a:pt x="27" y="8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7" y="4"/>
                    <a:pt x="27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1" y="1"/>
                    <a:pt x="32" y="1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7" y="7"/>
                    <a:pt x="37" y="8"/>
                    <a:pt x="36" y="9"/>
                  </a:cubicBezTo>
                  <a:cubicBezTo>
                    <a:pt x="36" y="9"/>
                    <a:pt x="36" y="10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5" y="15"/>
                    <a:pt x="54" y="17"/>
                    <a:pt x="63" y="18"/>
                  </a:cubicBezTo>
                  <a:cubicBezTo>
                    <a:pt x="63" y="20"/>
                    <a:pt x="63" y="21"/>
                    <a:pt x="63" y="23"/>
                  </a:cubicBezTo>
                  <a:cubicBezTo>
                    <a:pt x="52" y="24"/>
                    <a:pt x="41" y="24"/>
                    <a:pt x="31" y="25"/>
                  </a:cubicBezTo>
                  <a:cubicBezTo>
                    <a:pt x="21" y="26"/>
                    <a:pt x="10" y="27"/>
                    <a:pt x="0" y="28"/>
                  </a:cubicBez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5" name="Freeform 39"/>
            <p:cNvSpPr>
              <a:spLocks/>
            </p:cNvSpPr>
            <p:nvPr/>
          </p:nvSpPr>
          <p:spPr bwMode="auto">
            <a:xfrm>
              <a:off x="3410" y="1709"/>
              <a:ext cx="39" cy="52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6 h 7"/>
                <a:gd name="T4" fmla="*/ 5 w 5"/>
                <a:gd name="T5" fmla="*/ 5 h 7"/>
                <a:gd name="T6" fmla="*/ 5 w 5"/>
                <a:gd name="T7" fmla="*/ 3 h 7"/>
                <a:gd name="T8" fmla="*/ 5 w 5"/>
                <a:gd name="T9" fmla="*/ 2 h 7"/>
                <a:gd name="T10" fmla="*/ 5 w 5"/>
                <a:gd name="T11" fmla="*/ 1 h 7"/>
                <a:gd name="T12" fmla="*/ 4 w 5"/>
                <a:gd name="T13" fmla="*/ 0 h 7"/>
                <a:gd name="T14" fmla="*/ 3 w 5"/>
                <a:gd name="T15" fmla="*/ 0 h 7"/>
                <a:gd name="T16" fmla="*/ 2 w 5"/>
                <a:gd name="T17" fmla="*/ 0 h 7"/>
                <a:gd name="T18" fmla="*/ 1 w 5"/>
                <a:gd name="T19" fmla="*/ 1 h 7"/>
                <a:gd name="T20" fmla="*/ 0 w 5"/>
                <a:gd name="T21" fmla="*/ 2 h 7"/>
                <a:gd name="T22" fmla="*/ 0 w 5"/>
                <a:gd name="T23" fmla="*/ 4 h 7"/>
                <a:gd name="T24" fmla="*/ 0 w 5"/>
                <a:gd name="T25" fmla="*/ 5 h 7"/>
                <a:gd name="T26" fmla="*/ 0 w 5"/>
                <a:gd name="T27" fmla="*/ 7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6" name="Freeform 40"/>
            <p:cNvSpPr>
              <a:spLocks/>
            </p:cNvSpPr>
            <p:nvPr/>
          </p:nvSpPr>
          <p:spPr bwMode="auto">
            <a:xfrm>
              <a:off x="2809" y="1835"/>
              <a:ext cx="1398" cy="904"/>
            </a:xfrm>
            <a:custGeom>
              <a:avLst/>
              <a:gdLst>
                <a:gd name="T0" fmla="*/ 154 w 177"/>
                <a:gd name="T1" fmla="*/ 122 h 122"/>
                <a:gd name="T2" fmla="*/ 155 w 177"/>
                <a:gd name="T3" fmla="*/ 122 h 122"/>
                <a:gd name="T4" fmla="*/ 156 w 177"/>
                <a:gd name="T5" fmla="*/ 121 h 122"/>
                <a:gd name="T6" fmla="*/ 157 w 177"/>
                <a:gd name="T7" fmla="*/ 121 h 122"/>
                <a:gd name="T8" fmla="*/ 158 w 177"/>
                <a:gd name="T9" fmla="*/ 120 h 122"/>
                <a:gd name="T10" fmla="*/ 159 w 177"/>
                <a:gd name="T11" fmla="*/ 120 h 122"/>
                <a:gd name="T12" fmla="*/ 159 w 177"/>
                <a:gd name="T13" fmla="*/ 119 h 122"/>
                <a:gd name="T14" fmla="*/ 159 w 177"/>
                <a:gd name="T15" fmla="*/ 118 h 122"/>
                <a:gd name="T16" fmla="*/ 167 w 177"/>
                <a:gd name="T17" fmla="*/ 68 h 122"/>
                <a:gd name="T18" fmla="*/ 177 w 177"/>
                <a:gd name="T19" fmla="*/ 6 h 122"/>
                <a:gd name="T20" fmla="*/ 177 w 177"/>
                <a:gd name="T21" fmla="*/ 5 h 122"/>
                <a:gd name="T22" fmla="*/ 177 w 177"/>
                <a:gd name="T23" fmla="*/ 3 h 122"/>
                <a:gd name="T24" fmla="*/ 176 w 177"/>
                <a:gd name="T25" fmla="*/ 2 h 122"/>
                <a:gd name="T26" fmla="*/ 175 w 177"/>
                <a:gd name="T27" fmla="*/ 1 h 122"/>
                <a:gd name="T28" fmla="*/ 174 w 177"/>
                <a:gd name="T29" fmla="*/ 1 h 122"/>
                <a:gd name="T30" fmla="*/ 173 w 177"/>
                <a:gd name="T31" fmla="*/ 0 h 122"/>
                <a:gd name="T32" fmla="*/ 172 w 177"/>
                <a:gd name="T33" fmla="*/ 0 h 122"/>
                <a:gd name="T34" fmla="*/ 170 w 177"/>
                <a:gd name="T35" fmla="*/ 0 h 122"/>
                <a:gd name="T36" fmla="*/ 84 w 177"/>
                <a:gd name="T37" fmla="*/ 7 h 122"/>
                <a:gd name="T38" fmla="*/ 6 w 177"/>
                <a:gd name="T39" fmla="*/ 14 h 122"/>
                <a:gd name="T40" fmla="*/ 4 w 177"/>
                <a:gd name="T41" fmla="*/ 14 h 122"/>
                <a:gd name="T42" fmla="*/ 3 w 177"/>
                <a:gd name="T43" fmla="*/ 15 h 122"/>
                <a:gd name="T44" fmla="*/ 2 w 177"/>
                <a:gd name="T45" fmla="*/ 15 h 122"/>
                <a:gd name="T46" fmla="*/ 1 w 177"/>
                <a:gd name="T47" fmla="*/ 16 h 122"/>
                <a:gd name="T48" fmla="*/ 1 w 177"/>
                <a:gd name="T49" fmla="*/ 17 h 122"/>
                <a:gd name="T50" fmla="*/ 0 w 177"/>
                <a:gd name="T51" fmla="*/ 18 h 122"/>
                <a:gd name="T52" fmla="*/ 0 w 177"/>
                <a:gd name="T53" fmla="*/ 19 h 122"/>
                <a:gd name="T54" fmla="*/ 0 w 177"/>
                <a:gd name="T55" fmla="*/ 20 h 122"/>
                <a:gd name="T56" fmla="*/ 9 w 177"/>
                <a:gd name="T57" fmla="*/ 74 h 122"/>
                <a:gd name="T58" fmla="*/ 17 w 177"/>
                <a:gd name="T59" fmla="*/ 118 h 122"/>
                <a:gd name="T60" fmla="*/ 17 w 177"/>
                <a:gd name="T61" fmla="*/ 119 h 122"/>
                <a:gd name="T62" fmla="*/ 17 w 177"/>
                <a:gd name="T63" fmla="*/ 120 h 122"/>
                <a:gd name="T64" fmla="*/ 18 w 177"/>
                <a:gd name="T65" fmla="*/ 121 h 122"/>
                <a:gd name="T66" fmla="*/ 19 w 177"/>
                <a:gd name="T67" fmla="*/ 121 h 122"/>
                <a:gd name="T68" fmla="*/ 20 w 177"/>
                <a:gd name="T69" fmla="*/ 122 h 122"/>
                <a:gd name="T70" fmla="*/ 21 w 177"/>
                <a:gd name="T71" fmla="*/ 122 h 122"/>
                <a:gd name="T72" fmla="*/ 22 w 177"/>
                <a:gd name="T73" fmla="*/ 122 h 122"/>
                <a:gd name="T74" fmla="*/ 23 w 177"/>
                <a:gd name="T75" fmla="*/ 122 h 122"/>
                <a:gd name="T76" fmla="*/ 86 w 177"/>
                <a:gd name="T77" fmla="*/ 122 h 122"/>
                <a:gd name="T78" fmla="*/ 154 w 177"/>
                <a:gd name="T7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122">
                  <a:moveTo>
                    <a:pt x="154" y="122"/>
                  </a:moveTo>
                  <a:cubicBezTo>
                    <a:pt x="154" y="122"/>
                    <a:pt x="155" y="122"/>
                    <a:pt x="155" y="122"/>
                  </a:cubicBezTo>
                  <a:cubicBezTo>
                    <a:pt x="155" y="122"/>
                    <a:pt x="156" y="122"/>
                    <a:pt x="156" y="121"/>
                  </a:cubicBezTo>
                  <a:cubicBezTo>
                    <a:pt x="156" y="121"/>
                    <a:pt x="157" y="121"/>
                    <a:pt x="157" y="121"/>
                  </a:cubicBezTo>
                  <a:cubicBezTo>
                    <a:pt x="157" y="121"/>
                    <a:pt x="158" y="121"/>
                    <a:pt x="158" y="120"/>
                  </a:cubicBezTo>
                  <a:cubicBezTo>
                    <a:pt x="158" y="120"/>
                    <a:pt x="158" y="120"/>
                    <a:pt x="159" y="120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9" y="119"/>
                    <a:pt x="159" y="118"/>
                    <a:pt x="159" y="118"/>
                  </a:cubicBezTo>
                  <a:cubicBezTo>
                    <a:pt x="162" y="103"/>
                    <a:pt x="164" y="86"/>
                    <a:pt x="167" y="68"/>
                  </a:cubicBezTo>
                  <a:cubicBezTo>
                    <a:pt x="170" y="49"/>
                    <a:pt x="173" y="28"/>
                    <a:pt x="177" y="6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4"/>
                    <a:pt x="177" y="4"/>
                    <a:pt x="177" y="3"/>
                  </a:cubicBezTo>
                  <a:cubicBezTo>
                    <a:pt x="176" y="3"/>
                    <a:pt x="176" y="3"/>
                    <a:pt x="176" y="2"/>
                  </a:cubicBezTo>
                  <a:cubicBezTo>
                    <a:pt x="176" y="2"/>
                    <a:pt x="176" y="2"/>
                    <a:pt x="175" y="1"/>
                  </a:cubicBezTo>
                  <a:cubicBezTo>
                    <a:pt x="175" y="1"/>
                    <a:pt x="175" y="1"/>
                    <a:pt x="174" y="1"/>
                  </a:cubicBezTo>
                  <a:cubicBezTo>
                    <a:pt x="174" y="1"/>
                    <a:pt x="173" y="0"/>
                    <a:pt x="173" y="0"/>
                  </a:cubicBezTo>
                  <a:cubicBezTo>
                    <a:pt x="173" y="0"/>
                    <a:pt x="172" y="0"/>
                    <a:pt x="172" y="0"/>
                  </a:cubicBezTo>
                  <a:cubicBezTo>
                    <a:pt x="171" y="0"/>
                    <a:pt x="171" y="0"/>
                    <a:pt x="170" y="0"/>
                  </a:cubicBezTo>
                  <a:cubicBezTo>
                    <a:pt x="140" y="3"/>
                    <a:pt x="112" y="5"/>
                    <a:pt x="84" y="7"/>
                  </a:cubicBezTo>
                  <a:cubicBezTo>
                    <a:pt x="57" y="10"/>
                    <a:pt x="31" y="12"/>
                    <a:pt x="6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3" y="39"/>
                    <a:pt x="6" y="57"/>
                    <a:pt x="9" y="74"/>
                  </a:cubicBezTo>
                  <a:cubicBezTo>
                    <a:pt x="12" y="90"/>
                    <a:pt x="14" y="105"/>
                    <a:pt x="17" y="118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1"/>
                  </a:cubicBezTo>
                  <a:cubicBezTo>
                    <a:pt x="18" y="121"/>
                    <a:pt x="18" y="121"/>
                    <a:pt x="19" y="121"/>
                  </a:cubicBezTo>
                  <a:cubicBezTo>
                    <a:pt x="19" y="121"/>
                    <a:pt x="19" y="121"/>
                    <a:pt x="20" y="122"/>
                  </a:cubicBezTo>
                  <a:cubicBezTo>
                    <a:pt x="20" y="122"/>
                    <a:pt x="20" y="122"/>
                    <a:pt x="21" y="122"/>
                  </a:cubicBezTo>
                  <a:cubicBezTo>
                    <a:pt x="21" y="122"/>
                    <a:pt x="21" y="122"/>
                    <a:pt x="22" y="122"/>
                  </a:cubicBezTo>
                  <a:cubicBezTo>
                    <a:pt x="22" y="122"/>
                    <a:pt x="22" y="122"/>
                    <a:pt x="23" y="122"/>
                  </a:cubicBezTo>
                  <a:cubicBezTo>
                    <a:pt x="43" y="122"/>
                    <a:pt x="64" y="122"/>
                    <a:pt x="86" y="122"/>
                  </a:cubicBezTo>
                  <a:cubicBezTo>
                    <a:pt x="108" y="122"/>
                    <a:pt x="131" y="122"/>
                    <a:pt x="154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0" name="Rectangle 44"/>
            <p:cNvSpPr>
              <a:spLocks noChangeArrowheads="1"/>
            </p:cNvSpPr>
            <p:nvPr/>
          </p:nvSpPr>
          <p:spPr bwMode="auto">
            <a:xfrm>
              <a:off x="3593" y="2784"/>
              <a:ext cx="7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4211D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21" name="Oval 45"/>
            <p:cNvSpPr>
              <a:spLocks noChangeArrowheads="1"/>
            </p:cNvSpPr>
            <p:nvPr/>
          </p:nvSpPr>
          <p:spPr bwMode="auto">
            <a:xfrm>
              <a:off x="3141" y="2539"/>
              <a:ext cx="758" cy="711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2" name="Freeform 46"/>
            <p:cNvSpPr>
              <a:spLocks/>
            </p:cNvSpPr>
            <p:nvPr/>
          </p:nvSpPr>
          <p:spPr bwMode="auto">
            <a:xfrm>
              <a:off x="3094" y="2487"/>
              <a:ext cx="805" cy="763"/>
            </a:xfrm>
            <a:custGeom>
              <a:avLst/>
              <a:gdLst>
                <a:gd name="T0" fmla="*/ 16 w 102"/>
                <a:gd name="T1" fmla="*/ 30 h 103"/>
                <a:gd name="T2" fmla="*/ 20 w 102"/>
                <a:gd name="T3" fmla="*/ 24 h 103"/>
                <a:gd name="T4" fmla="*/ 25 w 102"/>
                <a:gd name="T5" fmla="*/ 20 h 103"/>
                <a:gd name="T6" fmla="*/ 31 w 102"/>
                <a:gd name="T7" fmla="*/ 16 h 103"/>
                <a:gd name="T8" fmla="*/ 37 w 102"/>
                <a:gd name="T9" fmla="*/ 13 h 103"/>
                <a:gd name="T10" fmla="*/ 43 w 102"/>
                <a:gd name="T11" fmla="*/ 10 h 103"/>
                <a:gd name="T12" fmla="*/ 50 w 102"/>
                <a:gd name="T13" fmla="*/ 9 h 103"/>
                <a:gd name="T14" fmla="*/ 57 w 102"/>
                <a:gd name="T15" fmla="*/ 9 h 103"/>
                <a:gd name="T16" fmla="*/ 64 w 102"/>
                <a:gd name="T17" fmla="*/ 10 h 103"/>
                <a:gd name="T18" fmla="*/ 70 w 102"/>
                <a:gd name="T19" fmla="*/ 12 h 103"/>
                <a:gd name="T20" fmla="*/ 77 w 102"/>
                <a:gd name="T21" fmla="*/ 15 h 103"/>
                <a:gd name="T22" fmla="*/ 86 w 102"/>
                <a:gd name="T23" fmla="*/ 21 h 103"/>
                <a:gd name="T24" fmla="*/ 92 w 102"/>
                <a:gd name="T25" fmla="*/ 28 h 103"/>
                <a:gd name="T26" fmla="*/ 98 w 102"/>
                <a:gd name="T27" fmla="*/ 36 h 103"/>
                <a:gd name="T28" fmla="*/ 101 w 102"/>
                <a:gd name="T29" fmla="*/ 46 h 103"/>
                <a:gd name="T30" fmla="*/ 102 w 102"/>
                <a:gd name="T31" fmla="*/ 56 h 103"/>
                <a:gd name="T32" fmla="*/ 102 w 102"/>
                <a:gd name="T33" fmla="*/ 51 h 103"/>
                <a:gd name="T34" fmla="*/ 101 w 102"/>
                <a:gd name="T35" fmla="*/ 40 h 103"/>
                <a:gd name="T36" fmla="*/ 97 w 102"/>
                <a:gd name="T37" fmla="*/ 29 h 103"/>
                <a:gd name="T38" fmla="*/ 91 w 102"/>
                <a:gd name="T39" fmla="*/ 19 h 103"/>
                <a:gd name="T40" fmla="*/ 82 w 102"/>
                <a:gd name="T41" fmla="*/ 11 h 103"/>
                <a:gd name="T42" fmla="*/ 73 w 102"/>
                <a:gd name="T43" fmla="*/ 5 h 103"/>
                <a:gd name="T44" fmla="*/ 66 w 102"/>
                <a:gd name="T45" fmla="*/ 2 h 103"/>
                <a:gd name="T46" fmla="*/ 58 w 102"/>
                <a:gd name="T47" fmla="*/ 1 h 103"/>
                <a:gd name="T48" fmla="*/ 51 w 102"/>
                <a:gd name="T49" fmla="*/ 0 h 103"/>
                <a:gd name="T50" fmla="*/ 43 w 102"/>
                <a:gd name="T51" fmla="*/ 1 h 103"/>
                <a:gd name="T52" fmla="*/ 36 w 102"/>
                <a:gd name="T53" fmla="*/ 2 h 103"/>
                <a:gd name="T54" fmla="*/ 29 w 102"/>
                <a:gd name="T55" fmla="*/ 5 h 103"/>
                <a:gd name="T56" fmla="*/ 23 w 102"/>
                <a:gd name="T57" fmla="*/ 9 h 103"/>
                <a:gd name="T58" fmla="*/ 17 w 102"/>
                <a:gd name="T59" fmla="*/ 13 h 103"/>
                <a:gd name="T60" fmla="*/ 11 w 102"/>
                <a:gd name="T61" fmla="*/ 19 h 103"/>
                <a:gd name="T62" fmla="*/ 7 w 102"/>
                <a:gd name="T63" fmla="*/ 25 h 103"/>
                <a:gd name="T64" fmla="*/ 2 w 102"/>
                <a:gd name="T65" fmla="*/ 37 h 103"/>
                <a:gd name="T66" fmla="*/ 0 w 102"/>
                <a:gd name="T67" fmla="*/ 52 h 103"/>
                <a:gd name="T68" fmla="*/ 2 w 102"/>
                <a:gd name="T69" fmla="*/ 66 h 103"/>
                <a:gd name="T70" fmla="*/ 8 w 102"/>
                <a:gd name="T71" fmla="*/ 80 h 103"/>
                <a:gd name="T72" fmla="*/ 18 w 102"/>
                <a:gd name="T73" fmla="*/ 91 h 103"/>
                <a:gd name="T74" fmla="*/ 28 w 102"/>
                <a:gd name="T75" fmla="*/ 98 h 103"/>
                <a:gd name="T76" fmla="*/ 32 w 102"/>
                <a:gd name="T77" fmla="*/ 99 h 103"/>
                <a:gd name="T78" fmla="*/ 36 w 102"/>
                <a:gd name="T79" fmla="*/ 101 h 103"/>
                <a:gd name="T80" fmla="*/ 40 w 102"/>
                <a:gd name="T81" fmla="*/ 102 h 103"/>
                <a:gd name="T82" fmla="*/ 44 w 102"/>
                <a:gd name="T83" fmla="*/ 103 h 103"/>
                <a:gd name="T84" fmla="*/ 49 w 102"/>
                <a:gd name="T85" fmla="*/ 103 h 103"/>
                <a:gd name="T86" fmla="*/ 46 w 102"/>
                <a:gd name="T87" fmla="*/ 102 h 103"/>
                <a:gd name="T88" fmla="*/ 43 w 102"/>
                <a:gd name="T89" fmla="*/ 102 h 103"/>
                <a:gd name="T90" fmla="*/ 39 w 102"/>
                <a:gd name="T91" fmla="*/ 101 h 103"/>
                <a:gd name="T92" fmla="*/ 36 w 102"/>
                <a:gd name="T93" fmla="*/ 100 h 103"/>
                <a:gd name="T94" fmla="*/ 33 w 102"/>
                <a:gd name="T95" fmla="*/ 98 h 103"/>
                <a:gd name="T96" fmla="*/ 25 w 102"/>
                <a:gd name="T97" fmla="*/ 92 h 103"/>
                <a:gd name="T98" fmla="*/ 15 w 102"/>
                <a:gd name="T99" fmla="*/ 82 h 103"/>
                <a:gd name="T100" fmla="*/ 10 w 102"/>
                <a:gd name="T101" fmla="*/ 70 h 103"/>
                <a:gd name="T102" fmla="*/ 8 w 102"/>
                <a:gd name="T103" fmla="*/ 56 h 103"/>
                <a:gd name="T104" fmla="*/ 10 w 102"/>
                <a:gd name="T105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3">
                  <a:moveTo>
                    <a:pt x="13" y="34"/>
                  </a:moveTo>
                  <a:lnTo>
                    <a:pt x="14" y="32"/>
                  </a:lnTo>
                  <a:lnTo>
                    <a:pt x="16" y="30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1"/>
                  </a:lnTo>
                  <a:lnTo>
                    <a:pt x="25" y="20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1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9" y="12"/>
                  </a:lnTo>
                  <a:lnTo>
                    <a:pt x="41" y="11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6" y="21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4" y="31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9" y="40"/>
                  </a:lnTo>
                  <a:lnTo>
                    <a:pt x="100" y="43"/>
                  </a:lnTo>
                  <a:lnTo>
                    <a:pt x="101" y="46"/>
                  </a:lnTo>
                  <a:lnTo>
                    <a:pt x="101" y="49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2" y="59"/>
                  </a:lnTo>
                  <a:lnTo>
                    <a:pt x="102" y="55"/>
                  </a:lnTo>
                  <a:lnTo>
                    <a:pt x="102" y="51"/>
                  </a:lnTo>
                  <a:lnTo>
                    <a:pt x="102" y="47"/>
                  </a:lnTo>
                  <a:lnTo>
                    <a:pt x="102" y="43"/>
                  </a:lnTo>
                  <a:lnTo>
                    <a:pt x="101" y="40"/>
                  </a:lnTo>
                  <a:lnTo>
                    <a:pt x="100" y="36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1" y="19"/>
                  </a:lnTo>
                  <a:lnTo>
                    <a:pt x="88" y="16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3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4" y="88"/>
                  </a:lnTo>
                  <a:lnTo>
                    <a:pt x="18" y="91"/>
                  </a:lnTo>
                  <a:lnTo>
                    <a:pt x="22" y="94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3" y="100"/>
                  </a:lnTo>
                  <a:lnTo>
                    <a:pt x="35" y="100"/>
                  </a:lnTo>
                  <a:lnTo>
                    <a:pt x="36" y="101"/>
                  </a:lnTo>
                  <a:lnTo>
                    <a:pt x="38" y="101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3" y="102"/>
                  </a:lnTo>
                  <a:lnTo>
                    <a:pt x="44" y="103"/>
                  </a:lnTo>
                  <a:lnTo>
                    <a:pt x="46" y="103"/>
                  </a:lnTo>
                  <a:lnTo>
                    <a:pt x="47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1"/>
                  </a:lnTo>
                  <a:lnTo>
                    <a:pt x="37" y="100"/>
                  </a:lnTo>
                  <a:lnTo>
                    <a:pt x="36" y="100"/>
                  </a:lnTo>
                  <a:lnTo>
                    <a:pt x="35" y="99"/>
                  </a:lnTo>
                  <a:lnTo>
                    <a:pt x="34" y="99"/>
                  </a:lnTo>
                  <a:lnTo>
                    <a:pt x="33" y="98"/>
                  </a:lnTo>
                  <a:lnTo>
                    <a:pt x="32" y="98"/>
                  </a:lnTo>
                  <a:lnTo>
                    <a:pt x="28" y="95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8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4"/>
                  </a:lnTo>
                  <a:lnTo>
                    <a:pt x="10" y="70"/>
                  </a:lnTo>
                  <a:lnTo>
                    <a:pt x="9" y="65"/>
                  </a:lnTo>
                  <a:lnTo>
                    <a:pt x="8" y="61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10" y="43"/>
                  </a:lnTo>
                  <a:lnTo>
                    <a:pt x="11" y="38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3" name="Freeform 47"/>
            <p:cNvSpPr>
              <a:spLocks/>
            </p:cNvSpPr>
            <p:nvPr/>
          </p:nvSpPr>
          <p:spPr bwMode="auto">
            <a:xfrm>
              <a:off x="3331" y="2546"/>
              <a:ext cx="537" cy="296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7 h 40"/>
                <a:gd name="T6" fmla="*/ 12 w 68"/>
                <a:gd name="T7" fmla="*/ 14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4 h 40"/>
                <a:gd name="T14" fmla="*/ 1 w 68"/>
                <a:gd name="T15" fmla="*/ 1 h 40"/>
                <a:gd name="T16" fmla="*/ 0 w 68"/>
                <a:gd name="T17" fmla="*/ 1 h 40"/>
                <a:gd name="T18" fmla="*/ 2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6 h 40"/>
                <a:gd name="T50" fmla="*/ 62 w 68"/>
                <a:gd name="T51" fmla="*/ 37 h 40"/>
                <a:gd name="T52" fmla="*/ 57 w 68"/>
                <a:gd name="T53" fmla="*/ 36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2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3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4" y="33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4" name="Freeform 48"/>
            <p:cNvSpPr>
              <a:spLocks/>
            </p:cNvSpPr>
            <p:nvPr/>
          </p:nvSpPr>
          <p:spPr bwMode="auto">
            <a:xfrm>
              <a:off x="3165" y="2687"/>
              <a:ext cx="687" cy="370"/>
            </a:xfrm>
            <a:custGeom>
              <a:avLst/>
              <a:gdLst>
                <a:gd name="T0" fmla="*/ 31 w 87"/>
                <a:gd name="T1" fmla="*/ 29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6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3 w 87"/>
                <a:gd name="T29" fmla="*/ 31 h 50"/>
                <a:gd name="T30" fmla="*/ 29 w 87"/>
                <a:gd name="T31" fmla="*/ 35 h 50"/>
                <a:gd name="T32" fmla="*/ 34 w 87"/>
                <a:gd name="T33" fmla="*/ 38 h 50"/>
                <a:gd name="T34" fmla="*/ 38 w 87"/>
                <a:gd name="T35" fmla="*/ 41 h 50"/>
                <a:gd name="T36" fmla="*/ 43 w 87"/>
                <a:gd name="T37" fmla="*/ 43 h 50"/>
                <a:gd name="T38" fmla="*/ 47 w 87"/>
                <a:gd name="T39" fmla="*/ 44 h 50"/>
                <a:gd name="T40" fmla="*/ 51 w 87"/>
                <a:gd name="T41" fmla="*/ 46 h 50"/>
                <a:gd name="T42" fmla="*/ 55 w 87"/>
                <a:gd name="T43" fmla="*/ 47 h 50"/>
                <a:gd name="T44" fmla="*/ 59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6 w 87"/>
                <a:gd name="T65" fmla="*/ 46 h 50"/>
                <a:gd name="T66" fmla="*/ 83 w 87"/>
                <a:gd name="T67" fmla="*/ 46 h 50"/>
                <a:gd name="T68" fmla="*/ 80 w 87"/>
                <a:gd name="T69" fmla="*/ 46 h 50"/>
                <a:gd name="T70" fmla="*/ 78 w 87"/>
                <a:gd name="T71" fmla="*/ 46 h 50"/>
                <a:gd name="T72" fmla="*/ 75 w 87"/>
                <a:gd name="T73" fmla="*/ 46 h 50"/>
                <a:gd name="T74" fmla="*/ 72 w 87"/>
                <a:gd name="T75" fmla="*/ 46 h 50"/>
                <a:gd name="T76" fmla="*/ 68 w 87"/>
                <a:gd name="T77" fmla="*/ 45 h 50"/>
                <a:gd name="T78" fmla="*/ 65 w 87"/>
                <a:gd name="T79" fmla="*/ 44 h 50"/>
                <a:gd name="T80" fmla="*/ 62 w 87"/>
                <a:gd name="T81" fmla="*/ 44 h 50"/>
                <a:gd name="T82" fmla="*/ 58 w 87"/>
                <a:gd name="T83" fmla="*/ 42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6 h 50"/>
                <a:gd name="T92" fmla="*/ 39 w 87"/>
                <a:gd name="T93" fmla="*/ 34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29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8"/>
                  </a:lnTo>
                  <a:lnTo>
                    <a:pt x="36" y="40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4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39" y="34"/>
                  </a:lnTo>
                  <a:lnTo>
                    <a:pt x="38" y="33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5" name="Freeform 49"/>
            <p:cNvSpPr>
              <a:spLocks/>
            </p:cNvSpPr>
            <p:nvPr/>
          </p:nvSpPr>
          <p:spPr bwMode="auto">
            <a:xfrm>
              <a:off x="3117" y="2864"/>
              <a:ext cx="601" cy="341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4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3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0 h 46"/>
                <a:gd name="T26" fmla="*/ 14 w 76"/>
                <a:gd name="T27" fmla="*/ 25 h 46"/>
                <a:gd name="T28" fmla="*/ 19 w 76"/>
                <a:gd name="T29" fmla="*/ 29 h 46"/>
                <a:gd name="T30" fmla="*/ 24 w 76"/>
                <a:gd name="T31" fmla="*/ 33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2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29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1" y="38"/>
                  </a:lnTo>
                  <a:lnTo>
                    <a:pt x="35" y="39"/>
                  </a:lnTo>
                  <a:lnTo>
                    <a:pt x="38" y="41"/>
                  </a:lnTo>
                  <a:lnTo>
                    <a:pt x="42" y="42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5" y="33"/>
                  </a:lnTo>
                  <a:lnTo>
                    <a:pt x="32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6" name="Freeform 50"/>
            <p:cNvSpPr>
              <a:spLocks/>
            </p:cNvSpPr>
            <p:nvPr/>
          </p:nvSpPr>
          <p:spPr bwMode="auto">
            <a:xfrm>
              <a:off x="3528" y="2724"/>
              <a:ext cx="340" cy="541"/>
            </a:xfrm>
            <a:custGeom>
              <a:avLst/>
              <a:gdLst>
                <a:gd name="T0" fmla="*/ 18 w 43"/>
                <a:gd name="T1" fmla="*/ 25 h 73"/>
                <a:gd name="T2" fmla="*/ 21 w 43"/>
                <a:gd name="T3" fmla="*/ 21 h 73"/>
                <a:gd name="T4" fmla="*/ 24 w 43"/>
                <a:gd name="T5" fmla="*/ 16 h 73"/>
                <a:gd name="T6" fmla="*/ 28 w 43"/>
                <a:gd name="T7" fmla="*/ 12 h 73"/>
                <a:gd name="T8" fmla="*/ 31 w 43"/>
                <a:gd name="T9" fmla="*/ 9 h 73"/>
                <a:gd name="T10" fmla="*/ 35 w 43"/>
                <a:gd name="T11" fmla="*/ 5 h 73"/>
                <a:gd name="T12" fmla="*/ 38 w 43"/>
                <a:gd name="T13" fmla="*/ 3 h 73"/>
                <a:gd name="T14" fmla="*/ 42 w 43"/>
                <a:gd name="T15" fmla="*/ 0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9 h 73"/>
                <a:gd name="T26" fmla="*/ 21 w 43"/>
                <a:gd name="T27" fmla="*/ 13 h 73"/>
                <a:gd name="T28" fmla="*/ 16 w 43"/>
                <a:gd name="T29" fmla="*/ 18 h 73"/>
                <a:gd name="T30" fmla="*/ 13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8" y="25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7" name="Freeform 51"/>
            <p:cNvSpPr>
              <a:spLocks/>
            </p:cNvSpPr>
            <p:nvPr/>
          </p:nvSpPr>
          <p:spPr bwMode="auto">
            <a:xfrm>
              <a:off x="3196" y="2583"/>
              <a:ext cx="300" cy="452"/>
            </a:xfrm>
            <a:custGeom>
              <a:avLst/>
              <a:gdLst>
                <a:gd name="T0" fmla="*/ 14 w 38"/>
                <a:gd name="T1" fmla="*/ 22 h 61"/>
                <a:gd name="T2" fmla="*/ 15 w 38"/>
                <a:gd name="T3" fmla="*/ 20 h 61"/>
                <a:gd name="T4" fmla="*/ 16 w 38"/>
                <a:gd name="T5" fmla="*/ 19 h 61"/>
                <a:gd name="T6" fmla="*/ 18 w 38"/>
                <a:gd name="T7" fmla="*/ 17 h 61"/>
                <a:gd name="T8" fmla="*/ 19 w 38"/>
                <a:gd name="T9" fmla="*/ 15 h 61"/>
                <a:gd name="T10" fmla="*/ 21 w 38"/>
                <a:gd name="T11" fmla="*/ 13 h 61"/>
                <a:gd name="T12" fmla="*/ 22 w 38"/>
                <a:gd name="T13" fmla="*/ 11 h 61"/>
                <a:gd name="T14" fmla="*/ 24 w 38"/>
                <a:gd name="T15" fmla="*/ 10 h 61"/>
                <a:gd name="T16" fmla="*/ 25 w 38"/>
                <a:gd name="T17" fmla="*/ 8 h 61"/>
                <a:gd name="T18" fmla="*/ 27 w 38"/>
                <a:gd name="T19" fmla="*/ 7 h 61"/>
                <a:gd name="T20" fmla="*/ 28 w 38"/>
                <a:gd name="T21" fmla="*/ 6 h 61"/>
                <a:gd name="T22" fmla="*/ 30 w 38"/>
                <a:gd name="T23" fmla="*/ 5 h 61"/>
                <a:gd name="T24" fmla="*/ 32 w 38"/>
                <a:gd name="T25" fmla="*/ 3 h 61"/>
                <a:gd name="T26" fmla="*/ 33 w 38"/>
                <a:gd name="T27" fmla="*/ 2 h 61"/>
                <a:gd name="T28" fmla="*/ 35 w 38"/>
                <a:gd name="T29" fmla="*/ 2 h 61"/>
                <a:gd name="T30" fmla="*/ 36 w 38"/>
                <a:gd name="T31" fmla="*/ 1 h 61"/>
                <a:gd name="T32" fmla="*/ 38 w 38"/>
                <a:gd name="T33" fmla="*/ 0 h 61"/>
                <a:gd name="T34" fmla="*/ 36 w 38"/>
                <a:gd name="T35" fmla="*/ 0 h 61"/>
                <a:gd name="T36" fmla="*/ 34 w 38"/>
                <a:gd name="T37" fmla="*/ 0 h 61"/>
                <a:gd name="T38" fmla="*/ 32 w 38"/>
                <a:gd name="T39" fmla="*/ 1 h 61"/>
                <a:gd name="T40" fmla="*/ 30 w 38"/>
                <a:gd name="T41" fmla="*/ 2 h 61"/>
                <a:gd name="T42" fmla="*/ 28 w 38"/>
                <a:gd name="T43" fmla="*/ 2 h 61"/>
                <a:gd name="T44" fmla="*/ 27 w 38"/>
                <a:gd name="T45" fmla="*/ 3 h 61"/>
                <a:gd name="T46" fmla="*/ 25 w 38"/>
                <a:gd name="T47" fmla="*/ 4 h 61"/>
                <a:gd name="T48" fmla="*/ 23 w 38"/>
                <a:gd name="T49" fmla="*/ 6 h 61"/>
                <a:gd name="T50" fmla="*/ 21 w 38"/>
                <a:gd name="T51" fmla="*/ 7 h 61"/>
                <a:gd name="T52" fmla="*/ 19 w 38"/>
                <a:gd name="T53" fmla="*/ 9 h 61"/>
                <a:gd name="T54" fmla="*/ 17 w 38"/>
                <a:gd name="T55" fmla="*/ 10 h 61"/>
                <a:gd name="T56" fmla="*/ 15 w 38"/>
                <a:gd name="T57" fmla="*/ 12 h 61"/>
                <a:gd name="T58" fmla="*/ 14 w 38"/>
                <a:gd name="T59" fmla="*/ 14 h 61"/>
                <a:gd name="T60" fmla="*/ 12 w 38"/>
                <a:gd name="T61" fmla="*/ 16 h 61"/>
                <a:gd name="T62" fmla="*/ 10 w 38"/>
                <a:gd name="T63" fmla="*/ 19 h 61"/>
                <a:gd name="T64" fmla="*/ 9 w 38"/>
                <a:gd name="T65" fmla="*/ 21 h 61"/>
                <a:gd name="T66" fmla="*/ 6 w 38"/>
                <a:gd name="T67" fmla="*/ 27 h 61"/>
                <a:gd name="T68" fmla="*/ 3 w 38"/>
                <a:gd name="T69" fmla="*/ 32 h 61"/>
                <a:gd name="T70" fmla="*/ 1 w 38"/>
                <a:gd name="T71" fmla="*/ 38 h 61"/>
                <a:gd name="T72" fmla="*/ 1 w 38"/>
                <a:gd name="T73" fmla="*/ 44 h 61"/>
                <a:gd name="T74" fmla="*/ 0 w 38"/>
                <a:gd name="T75" fmla="*/ 49 h 61"/>
                <a:gd name="T76" fmla="*/ 1 w 38"/>
                <a:gd name="T77" fmla="*/ 53 h 61"/>
                <a:gd name="T78" fmla="*/ 3 w 38"/>
                <a:gd name="T79" fmla="*/ 57 h 61"/>
                <a:gd name="T80" fmla="*/ 5 w 38"/>
                <a:gd name="T81" fmla="*/ 61 h 61"/>
                <a:gd name="T82" fmla="*/ 4 w 38"/>
                <a:gd name="T83" fmla="*/ 57 h 61"/>
                <a:gd name="T84" fmla="*/ 4 w 38"/>
                <a:gd name="T85" fmla="*/ 53 h 61"/>
                <a:gd name="T86" fmla="*/ 4 w 38"/>
                <a:gd name="T87" fmla="*/ 48 h 61"/>
                <a:gd name="T88" fmla="*/ 5 w 38"/>
                <a:gd name="T89" fmla="*/ 43 h 61"/>
                <a:gd name="T90" fmla="*/ 6 w 38"/>
                <a:gd name="T91" fmla="*/ 38 h 61"/>
                <a:gd name="T92" fmla="*/ 8 w 38"/>
                <a:gd name="T93" fmla="*/ 33 h 61"/>
                <a:gd name="T94" fmla="*/ 11 w 38"/>
                <a:gd name="T95" fmla="*/ 28 h 61"/>
                <a:gd name="T96" fmla="*/ 14 w 38"/>
                <a:gd name="T9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61">
                  <a:moveTo>
                    <a:pt x="14" y="22"/>
                  </a:moveTo>
                  <a:lnTo>
                    <a:pt x="15" y="20"/>
                  </a:lnTo>
                  <a:lnTo>
                    <a:pt x="16" y="19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6" y="27"/>
                  </a:lnTo>
                  <a:lnTo>
                    <a:pt x="3" y="32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5" y="43"/>
                  </a:lnTo>
                  <a:lnTo>
                    <a:pt x="6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8" name="Freeform 52"/>
            <p:cNvSpPr>
              <a:spLocks/>
            </p:cNvSpPr>
            <p:nvPr/>
          </p:nvSpPr>
          <p:spPr bwMode="auto">
            <a:xfrm>
              <a:off x="3323" y="2583"/>
              <a:ext cx="395" cy="644"/>
            </a:xfrm>
            <a:custGeom>
              <a:avLst/>
              <a:gdLst>
                <a:gd name="T0" fmla="*/ 21 w 50"/>
                <a:gd name="T1" fmla="*/ 31 h 87"/>
                <a:gd name="T2" fmla="*/ 24 w 50"/>
                <a:gd name="T3" fmla="*/ 25 h 87"/>
                <a:gd name="T4" fmla="*/ 28 w 50"/>
                <a:gd name="T5" fmla="*/ 20 h 87"/>
                <a:gd name="T6" fmla="*/ 32 w 50"/>
                <a:gd name="T7" fmla="*/ 16 h 87"/>
                <a:gd name="T8" fmla="*/ 36 w 50"/>
                <a:gd name="T9" fmla="*/ 11 h 87"/>
                <a:gd name="T10" fmla="*/ 40 w 50"/>
                <a:gd name="T11" fmla="*/ 7 h 87"/>
                <a:gd name="T12" fmla="*/ 44 w 50"/>
                <a:gd name="T13" fmla="*/ 4 h 87"/>
                <a:gd name="T14" fmla="*/ 48 w 50"/>
                <a:gd name="T15" fmla="*/ 2 h 87"/>
                <a:gd name="T16" fmla="*/ 48 w 50"/>
                <a:gd name="T17" fmla="*/ 1 h 87"/>
                <a:gd name="T18" fmla="*/ 44 w 50"/>
                <a:gd name="T19" fmla="*/ 2 h 87"/>
                <a:gd name="T20" fmla="*/ 39 w 50"/>
                <a:gd name="T21" fmla="*/ 5 h 87"/>
                <a:gd name="T22" fmla="*/ 34 w 50"/>
                <a:gd name="T23" fmla="*/ 8 h 87"/>
                <a:gd name="T24" fmla="*/ 29 w 50"/>
                <a:gd name="T25" fmla="*/ 12 h 87"/>
                <a:gd name="T26" fmla="*/ 24 w 50"/>
                <a:gd name="T27" fmla="*/ 17 h 87"/>
                <a:gd name="T28" fmla="*/ 19 w 50"/>
                <a:gd name="T29" fmla="*/ 23 h 87"/>
                <a:gd name="T30" fmla="*/ 15 w 50"/>
                <a:gd name="T31" fmla="*/ 29 h 87"/>
                <a:gd name="T32" fmla="*/ 10 w 50"/>
                <a:gd name="T33" fmla="*/ 37 h 87"/>
                <a:gd name="T34" fmla="*/ 6 w 50"/>
                <a:gd name="T35" fmla="*/ 45 h 87"/>
                <a:gd name="T36" fmla="*/ 3 w 50"/>
                <a:gd name="T37" fmla="*/ 53 h 87"/>
                <a:gd name="T38" fmla="*/ 1 w 50"/>
                <a:gd name="T39" fmla="*/ 61 h 87"/>
                <a:gd name="T40" fmla="*/ 0 w 50"/>
                <a:gd name="T41" fmla="*/ 68 h 87"/>
                <a:gd name="T42" fmla="*/ 0 w 50"/>
                <a:gd name="T43" fmla="*/ 75 h 87"/>
                <a:gd name="T44" fmla="*/ 0 w 50"/>
                <a:gd name="T45" fmla="*/ 80 h 87"/>
                <a:gd name="T46" fmla="*/ 2 w 50"/>
                <a:gd name="T47" fmla="*/ 85 h 87"/>
                <a:gd name="T48" fmla="*/ 3 w 50"/>
                <a:gd name="T49" fmla="*/ 85 h 87"/>
                <a:gd name="T50" fmla="*/ 3 w 50"/>
                <a:gd name="T51" fmla="*/ 79 h 87"/>
                <a:gd name="T52" fmla="*/ 3 w 50"/>
                <a:gd name="T53" fmla="*/ 73 h 87"/>
                <a:gd name="T54" fmla="*/ 5 w 50"/>
                <a:gd name="T55" fmla="*/ 67 h 87"/>
                <a:gd name="T56" fmla="*/ 7 w 50"/>
                <a:gd name="T57" fmla="*/ 60 h 87"/>
                <a:gd name="T58" fmla="*/ 9 w 50"/>
                <a:gd name="T59" fmla="*/ 53 h 87"/>
                <a:gd name="T60" fmla="*/ 12 w 50"/>
                <a:gd name="T61" fmla="*/ 45 h 87"/>
                <a:gd name="T62" fmla="*/ 16 w 50"/>
                <a:gd name="T6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7">
                  <a:moveTo>
                    <a:pt x="19" y="34"/>
                  </a:moveTo>
                  <a:lnTo>
                    <a:pt x="21" y="31"/>
                  </a:lnTo>
                  <a:lnTo>
                    <a:pt x="22" y="28"/>
                  </a:lnTo>
                  <a:lnTo>
                    <a:pt x="24" y="25"/>
                  </a:lnTo>
                  <a:lnTo>
                    <a:pt x="26" y="23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2"/>
                  </a:lnTo>
                  <a:lnTo>
                    <a:pt x="10" y="37"/>
                  </a:lnTo>
                  <a:lnTo>
                    <a:pt x="8" y="41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3" y="53"/>
                  </a:lnTo>
                  <a:lnTo>
                    <a:pt x="2" y="57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3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3" y="85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6" y="63"/>
                  </a:lnTo>
                  <a:lnTo>
                    <a:pt x="7" y="60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11" y="49"/>
                  </a:lnTo>
                  <a:lnTo>
                    <a:pt x="12" y="45"/>
                  </a:lnTo>
                  <a:lnTo>
                    <a:pt x="14" y="42"/>
                  </a:lnTo>
                  <a:lnTo>
                    <a:pt x="16" y="38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30" name="Freeform 54"/>
            <p:cNvSpPr>
              <a:spLocks/>
            </p:cNvSpPr>
            <p:nvPr/>
          </p:nvSpPr>
          <p:spPr bwMode="auto">
            <a:xfrm>
              <a:off x="2643" y="2746"/>
              <a:ext cx="127" cy="104"/>
            </a:xfrm>
            <a:custGeom>
              <a:avLst/>
              <a:gdLst>
                <a:gd name="T0" fmla="*/ 2 w 16"/>
                <a:gd name="T1" fmla="*/ 14 h 14"/>
                <a:gd name="T2" fmla="*/ 0 w 16"/>
                <a:gd name="T3" fmla="*/ 11 h 14"/>
                <a:gd name="T4" fmla="*/ 3 w 16"/>
                <a:gd name="T5" fmla="*/ 0 h 14"/>
                <a:gd name="T6" fmla="*/ 14 w 16"/>
                <a:gd name="T7" fmla="*/ 1 h 14"/>
                <a:gd name="T8" fmla="*/ 16 w 16"/>
                <a:gd name="T9" fmla="*/ 4 h 14"/>
                <a:gd name="T10" fmla="*/ 2 w 1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31" name="Freeform 55"/>
            <p:cNvSpPr>
              <a:spLocks/>
            </p:cNvSpPr>
            <p:nvPr/>
          </p:nvSpPr>
          <p:spPr bwMode="auto">
            <a:xfrm>
              <a:off x="3828" y="3057"/>
              <a:ext cx="87" cy="133"/>
            </a:xfrm>
            <a:custGeom>
              <a:avLst/>
              <a:gdLst>
                <a:gd name="T0" fmla="*/ 11 w 11"/>
                <a:gd name="T1" fmla="*/ 17 h 18"/>
                <a:gd name="T2" fmla="*/ 7 w 11"/>
                <a:gd name="T3" fmla="*/ 18 h 18"/>
                <a:gd name="T4" fmla="*/ 0 w 11"/>
                <a:gd name="T5" fmla="*/ 10 h 18"/>
                <a:gd name="T6" fmla="*/ 6 w 11"/>
                <a:gd name="T7" fmla="*/ 1 h 18"/>
                <a:gd name="T8" fmla="*/ 9 w 11"/>
                <a:gd name="T9" fmla="*/ 0 h 18"/>
                <a:gd name="T10" fmla="*/ 11 w 11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8">
                  <a:moveTo>
                    <a:pt x="11" y="17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4232" name="CaixaDeTexto 94231"/>
          <p:cNvSpPr txBox="1"/>
          <p:nvPr/>
        </p:nvSpPr>
        <p:spPr>
          <a:xfrm rot="21356156">
            <a:off x="4940701" y="3183002"/>
            <a:ext cx="12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112320" y="5206261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AMBIENTE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912520" y="3334053"/>
            <a:ext cx="101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ATUADOR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214906" y="3550077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SENSOR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 (2)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352" dirty="0"/>
              <a:t>Agente: Apercebe-se do ambiente através de sensores e age nesse ambiente através de atuadores</a:t>
            </a:r>
          </a:p>
          <a:p>
            <a:r>
              <a:rPr lang="pt-PT" sz="2352" dirty="0"/>
              <a:t>Humano:</a:t>
            </a:r>
          </a:p>
          <a:p>
            <a:pPr lvl="1"/>
            <a:r>
              <a:rPr lang="pt-PT" sz="2184" dirty="0"/>
              <a:t>Sensores: Olhos, ouvidos, nariz, </a:t>
            </a:r>
            <a:r>
              <a:rPr lang="pt-PT" sz="2184" dirty="0" err="1"/>
              <a:t>tacto</a:t>
            </a:r>
            <a:r>
              <a:rPr lang="pt-PT" sz="2184" dirty="0"/>
              <a:t>, gosto, outros</a:t>
            </a:r>
          </a:p>
          <a:p>
            <a:pPr lvl="1"/>
            <a:r>
              <a:rPr lang="pt-PT" sz="2184" dirty="0"/>
              <a:t>Atuadores: Pernas, braços, mãos, outros</a:t>
            </a:r>
          </a:p>
          <a:p>
            <a:r>
              <a:rPr lang="pt-PT" sz="2352" dirty="0"/>
              <a:t>Agente robótico: </a:t>
            </a:r>
          </a:p>
          <a:p>
            <a:pPr lvl="1"/>
            <a:r>
              <a:rPr lang="pt-PT" sz="2184" dirty="0"/>
              <a:t>Sensores: </a:t>
            </a:r>
            <a:r>
              <a:rPr lang="pt-PT" sz="2184" dirty="0" err="1"/>
              <a:t>câmeras</a:t>
            </a:r>
            <a:r>
              <a:rPr lang="pt-PT" sz="2184" dirty="0"/>
              <a:t>, sonares, sensores de infravermelhos, microfone…</a:t>
            </a:r>
          </a:p>
          <a:p>
            <a:pPr lvl="1"/>
            <a:r>
              <a:rPr lang="pt-PT" sz="2184" dirty="0"/>
              <a:t>Atuadores: motores, rodas, alto-falante, etc.</a:t>
            </a:r>
          </a:p>
        </p:txBody>
      </p:sp>
    </p:spTree>
    <p:extLst>
      <p:ext uri="{BB962C8B-B14F-4D97-AF65-F5344CB8AC3E}">
        <p14:creationId xmlns:p14="http://schemas.microsoft.com/office/powerpoint/2010/main" val="164535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Noção de Agente (</a:t>
            </a:r>
            <a:r>
              <a:rPr lang="pt-PT" altLang="pt-PT" i="1" dirty="0"/>
              <a:t>de software</a:t>
            </a:r>
            <a:r>
              <a:rPr lang="pt-PT" altLang="pt-PT" dirty="0"/>
              <a:t>)</a:t>
            </a:r>
          </a:p>
        </p:txBody>
      </p:sp>
      <p:sp>
        <p:nvSpPr>
          <p:cNvPr id="1945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DB6FD3-91E7-4431-BF55-9DE26DB7CEEA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PT" altLang="pt-PT" sz="1067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“Um agente é algo que obtém informação e conhecimento do ambiente através de sensores e atua nesse ambiente através de atuadores”; </a:t>
            </a:r>
          </a:p>
          <a:p>
            <a:pPr lvl="3" algn="r"/>
            <a:r>
              <a:rPr lang="pt-PT" altLang="pt-PT" dirty="0"/>
              <a:t>[Russell &amp; </a:t>
            </a:r>
            <a:r>
              <a:rPr lang="pt-PT" altLang="pt-PT" dirty="0" err="1"/>
              <a:t>Norvig</a:t>
            </a:r>
            <a:r>
              <a:rPr lang="pt-PT" altLang="pt-PT" dirty="0"/>
              <a:t>, 1995]</a:t>
            </a:r>
          </a:p>
          <a:p>
            <a:endParaRPr lang="pt-PT" altLang="pt-PT" dirty="0"/>
          </a:p>
          <a:p>
            <a:r>
              <a:rPr lang="pt-PT" altLang="pt-PT" dirty="0"/>
              <a:t>“Agentes como componentes persistentes e ativos que percebem, raciocinam, atuam e comunicam”;</a:t>
            </a:r>
          </a:p>
          <a:p>
            <a:pPr lvl="3" algn="r"/>
            <a:r>
              <a:rPr lang="pt-PT" altLang="pt-PT" dirty="0"/>
              <a:t>[</a:t>
            </a:r>
            <a:r>
              <a:rPr lang="pt-PT" altLang="pt-PT" dirty="0" err="1"/>
              <a:t>Huhns</a:t>
            </a:r>
            <a:r>
              <a:rPr lang="pt-PT" altLang="pt-PT" dirty="0"/>
              <a:t> &amp; Singh, 1997]</a:t>
            </a:r>
          </a:p>
          <a:p>
            <a:endParaRPr lang="pt-PT" altLang="pt-PT" dirty="0"/>
          </a:p>
          <a:p>
            <a:r>
              <a:rPr lang="pt-PT" altLang="pt-PT" dirty="0"/>
              <a:t>“Agentes são entidades que habitam em ambientes complexos, sentem esse ambiente </a:t>
            </a:r>
            <a:r>
              <a:rPr lang="pt-PT" altLang="pt-PT"/>
              <a:t>e atuam </a:t>
            </a:r>
            <a:r>
              <a:rPr lang="pt-PT" altLang="pt-PT" dirty="0"/>
              <a:t>de modo autónomo, procurando executar um conjunto de tarefas para as quais receberam procuração”.</a:t>
            </a:r>
          </a:p>
          <a:p>
            <a:pPr lvl="3" algn="r"/>
            <a:r>
              <a:rPr lang="pt-PT" altLang="pt-PT" dirty="0"/>
              <a:t>[</a:t>
            </a:r>
            <a:r>
              <a:rPr lang="pt-PT" altLang="pt-PT" dirty="0" err="1"/>
              <a:t>Pattie</a:t>
            </a:r>
            <a:r>
              <a:rPr lang="pt-PT" altLang="pt-PT" dirty="0"/>
              <a:t> </a:t>
            </a:r>
            <a:r>
              <a:rPr lang="pt-PT" altLang="pt-PT" dirty="0" err="1"/>
              <a:t>Maes</a:t>
            </a:r>
            <a:r>
              <a:rPr lang="pt-PT" altLang="pt-PT" dirty="0"/>
              <a:t>, 1990]</a:t>
            </a:r>
          </a:p>
        </p:txBody>
      </p:sp>
    </p:spTree>
    <p:extLst>
      <p:ext uri="{BB962C8B-B14F-4D97-AF65-F5344CB8AC3E}">
        <p14:creationId xmlns:p14="http://schemas.microsoft.com/office/powerpoint/2010/main" val="23721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esultado de imagem para michael wooldridge introduction to multiagent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786031"/>
            <a:ext cx="2167031" cy="26938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Definição de Agente Inteligente</a:t>
            </a:r>
            <a:endParaRPr lang="en-GB" altLang="pt-PT" dirty="0"/>
          </a:p>
        </p:txBody>
      </p:sp>
      <p:sp>
        <p:nvSpPr>
          <p:cNvPr id="2150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5E18F6-6FA2-4DD8-83A9-131619698412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PT" altLang="pt-PT" sz="1067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“Um agente corporiza um sistema computacional capaz de revelar uma ação </a:t>
            </a:r>
            <a:r>
              <a:rPr lang="pt-PT" altLang="pt-PT" b="1" u="sng" dirty="0"/>
              <a:t>autónoma</a:t>
            </a:r>
            <a:r>
              <a:rPr lang="pt-PT" altLang="pt-PT" dirty="0"/>
              <a:t> e </a:t>
            </a:r>
            <a:r>
              <a:rPr lang="pt-PT" altLang="pt-PT" b="1" u="sng" dirty="0"/>
              <a:t>flexível</a:t>
            </a:r>
            <a:r>
              <a:rPr lang="pt-PT" altLang="pt-PT" dirty="0"/>
              <a:t>, desenvolvido num determinado universo de discurso. A flexibilidade do agente está relacionada com as suas capacidades de </a:t>
            </a:r>
            <a:r>
              <a:rPr lang="pt-PT" altLang="pt-PT" b="1" dirty="0"/>
              <a:t>reação</a:t>
            </a:r>
            <a:r>
              <a:rPr lang="pt-PT" altLang="pt-PT" dirty="0"/>
              <a:t>, </a:t>
            </a:r>
            <a:r>
              <a:rPr lang="pt-PT" altLang="pt-PT" b="1" dirty="0"/>
              <a:t>iniciativa</a:t>
            </a:r>
            <a:r>
              <a:rPr lang="pt-PT" altLang="pt-PT" dirty="0"/>
              <a:t>, </a:t>
            </a:r>
            <a:r>
              <a:rPr lang="pt-PT" altLang="pt-PT" b="1" dirty="0"/>
              <a:t>aprendizagem</a:t>
            </a:r>
            <a:r>
              <a:rPr lang="pt-PT" altLang="pt-PT" dirty="0"/>
              <a:t> e </a:t>
            </a:r>
            <a:r>
              <a:rPr lang="pt-PT" altLang="pt-PT" b="1" dirty="0"/>
              <a:t>socialização</a:t>
            </a:r>
            <a:r>
              <a:rPr lang="pt-PT" altLang="pt-PT" dirty="0"/>
              <a:t>.”</a:t>
            </a:r>
          </a:p>
          <a:p>
            <a:pPr lvl="3" algn="r"/>
            <a:r>
              <a:rPr lang="pt-PT" altLang="pt-PT" dirty="0"/>
              <a:t>[Wooldridge, 1999] </a:t>
            </a:r>
          </a:p>
          <a:p>
            <a:pPr marL="0" indent="0" defTabSz="812902">
              <a:buNone/>
            </a:pPr>
            <a:endParaRPr lang="pt-PT" altLang="pt-PT" dirty="0"/>
          </a:p>
          <a:p>
            <a:pPr marL="0" indent="0" defTabSz="812902">
              <a:buNone/>
            </a:pPr>
            <a:endParaRPr lang="pt-PT" altLang="pt-PT" sz="1067" dirty="0"/>
          </a:p>
          <a:p>
            <a:pPr marL="0" indent="0" defTabSz="812902">
              <a:buNone/>
            </a:pPr>
            <a:endParaRPr lang="pt-PT" altLang="pt-PT" sz="1067" dirty="0"/>
          </a:p>
          <a:p>
            <a:pPr marL="0" indent="0" defTabSz="812902">
              <a:buNone/>
            </a:pPr>
            <a:endParaRPr lang="pt-PT" altLang="pt-PT" dirty="0"/>
          </a:p>
          <a:p>
            <a:pPr marL="0" indent="0" defTabSz="812902">
              <a:buNone/>
            </a:pPr>
            <a:endParaRPr lang="en-GB" altLang="pt-PT" dirty="0"/>
          </a:p>
        </p:txBody>
      </p:sp>
      <p:sp>
        <p:nvSpPr>
          <p:cNvPr id="2" name="Retângulo 1"/>
          <p:cNvSpPr/>
          <p:nvPr/>
        </p:nvSpPr>
        <p:spPr>
          <a:xfrm>
            <a:off x="4681647" y="2664495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“An agent is a computer system that is situated in some environment, and that is capable of autonomous action in order to meet its delegated objectives.”</a:t>
            </a:r>
          </a:p>
          <a:p>
            <a:pPr algn="r"/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[Wooldridge, 2009]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82215" y="4184214"/>
            <a:ext cx="50387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Normalmente, o </a:t>
            </a:r>
            <a:r>
              <a:rPr lang="pt-P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controle</a:t>
            </a:r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sobre o ambiente é apenas </a:t>
            </a:r>
            <a:r>
              <a:rPr lang="pt-P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parcial</a:t>
            </a:r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.</a:t>
            </a:r>
          </a:p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Os agentes devem estar preparados para o insucesso/falha.</a:t>
            </a:r>
          </a:p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Propósito: “delegar objetivos de alto nível sem ter que especificar como alcançá-los!”</a:t>
            </a:r>
          </a:p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Questão: que propriedades podemos utilizar para descrever agentes?</a:t>
            </a:r>
          </a:p>
        </p:txBody>
      </p:sp>
    </p:spTree>
    <p:extLst>
      <p:ext uri="{BB962C8B-B14F-4D97-AF65-F5344CB8AC3E}">
        <p14:creationId xmlns:p14="http://schemas.microsoft.com/office/powerpoint/2010/main" val="21967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>
                <a:cs typeface="Arial" panose="020B0604020202020204" pitchFamily="34" charset="0"/>
              </a:rPr>
              <a:t>Fontes de inspiração</a:t>
            </a:r>
            <a:endParaRPr lang="en-US" altLang="pt-PT" dirty="0">
              <a:cs typeface="Arial" panose="020B0604020202020204" pitchFamily="34" charset="0"/>
            </a:endParaRP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4E719C-F847-4DE0-AD54-72D61A8D646D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tângulo arredondado 2"/>
          <p:cNvSpPr/>
          <p:nvPr/>
        </p:nvSpPr>
        <p:spPr>
          <a:xfrm>
            <a:off x="2592040" y="1728391"/>
            <a:ext cx="2880000" cy="129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Inteligência Artificial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Resolução de Problemas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Raciocínio e Conhecimento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Planeamento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Aprendizagem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5976736" y="1728391"/>
            <a:ext cx="2880000" cy="129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Sistemas Distribuídos e </a:t>
            </a:r>
          </a:p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Redes de Computadores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Arquiteturas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Sistemas Multiagente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Comunicação e Coordenação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2592040" y="3210946"/>
            <a:ext cx="2880000" cy="893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Sociologia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Sociedades Virtuais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Interação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5976736" y="3210946"/>
            <a:ext cx="2880000" cy="893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Engenharia de </a:t>
            </a:r>
            <a:r>
              <a:rPr lang="pt-P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Software</a:t>
            </a:r>
            <a:endParaRPr lang="pt-P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 como abstração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Programação orientada por Agentes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4320232" y="4290555"/>
            <a:ext cx="2880000" cy="9662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Teoria dos Jogos e Economia</a:t>
            </a:r>
          </a:p>
          <a:p>
            <a:pPr algn="ctr"/>
            <a:r>
              <a:rPr lang="pt-P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Negociação</a:t>
            </a:r>
          </a:p>
          <a:p>
            <a:pPr algn="ctr"/>
            <a:r>
              <a:rPr lang="pt-P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Resolução de Conflitos</a:t>
            </a:r>
          </a:p>
          <a:p>
            <a:pPr algn="ctr"/>
            <a:r>
              <a:rPr lang="pt-P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Mecanismos de Mercado</a:t>
            </a:r>
          </a:p>
        </p:txBody>
      </p:sp>
    </p:spTree>
    <p:extLst>
      <p:ext uri="{BB962C8B-B14F-4D97-AF65-F5344CB8AC3E}">
        <p14:creationId xmlns:p14="http://schemas.microsoft.com/office/powerpoint/2010/main" val="19989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4914" r="34348"/>
          <a:stretch/>
        </p:blipFill>
        <p:spPr>
          <a:xfrm>
            <a:off x="8784728" y="1832368"/>
            <a:ext cx="1224136" cy="3600000"/>
          </a:xfrm>
          <a:prstGeom prst="rect">
            <a:avLst/>
          </a:prstGeom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altLang="pt-PT" dirty="0"/>
              <a:t>Noção Fraca de Agente</a:t>
            </a:r>
            <a:br>
              <a:rPr lang="pt-PT" altLang="pt-PT" dirty="0"/>
            </a:br>
            <a:r>
              <a:rPr lang="pt-PT" altLang="pt-PT" dirty="0"/>
              <a:t>Propriedades</a:t>
            </a:r>
            <a:endParaRPr lang="en-GB" altLang="pt-PT" dirty="0"/>
          </a:p>
        </p:txBody>
      </p:sp>
      <p:sp>
        <p:nvSpPr>
          <p:cNvPr id="2560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DFB107-C61C-4F78-A67D-CF74E75A3860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PT" altLang="pt-PT" sz="1067"/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439912" y="1620000"/>
            <a:ext cx="7560840" cy="3780000"/>
          </a:xfrm>
        </p:spPr>
        <p:txBody>
          <a:bodyPr>
            <a:normAutofit/>
          </a:bodyPr>
          <a:lstStyle/>
          <a:p>
            <a:r>
              <a:rPr lang="pt-PT" altLang="pt-PT" dirty="0"/>
              <a:t>Noção </a:t>
            </a:r>
            <a:r>
              <a:rPr lang="pt-PT" altLang="pt-PT" b="1" u="sng" dirty="0"/>
              <a:t>fraca</a:t>
            </a:r>
            <a:r>
              <a:rPr lang="pt-PT" altLang="pt-PT" dirty="0"/>
              <a:t> de agente: </a:t>
            </a:r>
          </a:p>
          <a:p>
            <a:pPr lvl="2"/>
            <a:r>
              <a:rPr lang="pt-PT" altLang="pt-PT" dirty="0"/>
              <a:t>conjunto mínimo de propriedades/características que um agente inteligente de exibir:</a:t>
            </a:r>
          </a:p>
          <a:p>
            <a:pPr lvl="3" algn="r"/>
            <a:r>
              <a:rPr lang="pt-PT" altLang="pt-PT" dirty="0"/>
              <a:t>[Wooldridge &amp; </a:t>
            </a:r>
            <a:r>
              <a:rPr lang="pt-PT" altLang="pt-PT" dirty="0" err="1"/>
              <a:t>Jennings</a:t>
            </a:r>
            <a:r>
              <a:rPr lang="pt-PT" altLang="pt-PT" dirty="0"/>
              <a:t>, 1995] </a:t>
            </a:r>
          </a:p>
          <a:p>
            <a:pPr lvl="1"/>
            <a:r>
              <a:rPr lang="pt-PT" altLang="pt-PT" dirty="0"/>
              <a:t>Autonomia</a:t>
            </a:r>
          </a:p>
          <a:p>
            <a:pPr lvl="2"/>
            <a:r>
              <a:rPr lang="pt-PT" altLang="pt-PT" dirty="0"/>
              <a:t>os agentes operam sem intervenção de outros agentes e controlam as suas ações e o seu estado de conhecimento interno;</a:t>
            </a:r>
          </a:p>
          <a:p>
            <a:pPr lvl="1"/>
            <a:r>
              <a:rPr lang="pt-PT" altLang="pt-PT" dirty="0"/>
              <a:t>Reatividade</a:t>
            </a:r>
          </a:p>
          <a:p>
            <a:pPr lvl="2"/>
            <a:r>
              <a:rPr lang="pt-PT" altLang="pt-PT" dirty="0"/>
              <a:t>os agentes percecionam os eventos que ocorrem no seu universo de discurso e respondem adequada e atempadamente a mudanças ocorridas nesse ambiente;</a:t>
            </a:r>
          </a:p>
          <a:p>
            <a:pPr lvl="1"/>
            <a:r>
              <a:rPr lang="pt-BR" altLang="pt-PT" dirty="0"/>
              <a:t>Iniciativa:</a:t>
            </a:r>
          </a:p>
          <a:p>
            <a:pPr lvl="2"/>
            <a:r>
              <a:rPr lang="pt-BR" altLang="pt-PT" dirty="0"/>
              <a:t>os agentes tomam iniciativa, conduzindo as suas próprias acções mediante um comportamento dirigido por objectivos; </a:t>
            </a:r>
          </a:p>
          <a:p>
            <a:pPr lvl="1"/>
            <a:r>
              <a:rPr lang="pt-BR" altLang="pt-PT" dirty="0"/>
              <a:t>Sociabilidade:</a:t>
            </a:r>
          </a:p>
          <a:p>
            <a:pPr lvl="2"/>
            <a:r>
              <a:rPr lang="pt-BR" altLang="pt-PT" dirty="0"/>
              <a:t>os agentes relacionam‑se com outros agentes, comunicando, competindo ou cooperando na resolução de problemas que lhes sejam colocados. </a:t>
            </a:r>
          </a:p>
          <a:p>
            <a:pPr lvl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31853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6163" r="34908"/>
          <a:stretch/>
        </p:blipFill>
        <p:spPr>
          <a:xfrm>
            <a:off x="8838000" y="1836000"/>
            <a:ext cx="1152128" cy="3600000"/>
          </a:xfrm>
          <a:prstGeom prst="rect">
            <a:avLst/>
          </a:prstGeo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altLang="pt-PT" dirty="0"/>
              <a:t>Noção Forte de Agente</a:t>
            </a:r>
            <a:br>
              <a:rPr lang="pt-PT" altLang="pt-PT" dirty="0"/>
            </a:br>
            <a:r>
              <a:rPr lang="pt-PT" altLang="pt-PT" dirty="0"/>
              <a:t>Propriedades</a:t>
            </a:r>
          </a:p>
        </p:txBody>
      </p:sp>
      <p:sp>
        <p:nvSpPr>
          <p:cNvPr id="2969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E3E5E6-3386-4CB7-847E-2ACCCBDE349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PT" altLang="pt-PT" sz="1067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439912" y="1620000"/>
            <a:ext cx="7560840" cy="3780000"/>
          </a:xfrm>
        </p:spPr>
        <p:txBody>
          <a:bodyPr>
            <a:noAutofit/>
          </a:bodyPr>
          <a:lstStyle/>
          <a:p>
            <a:r>
              <a:rPr lang="pt-PT" altLang="pt-PT" dirty="0"/>
              <a:t>Noção </a:t>
            </a:r>
            <a:r>
              <a:rPr lang="pt-PT" altLang="pt-PT" b="1" u="sng" dirty="0"/>
              <a:t>forte</a:t>
            </a:r>
            <a:r>
              <a:rPr lang="pt-PT" altLang="pt-PT" dirty="0"/>
              <a:t> de agente: </a:t>
            </a:r>
          </a:p>
          <a:p>
            <a:pPr lvl="2"/>
            <a:r>
              <a:rPr lang="pt-PT" altLang="pt-PT" dirty="0"/>
              <a:t>um agente é considerado forte, quando as entidades com que se depara são eminentemente cognitivas, passíveis de desenvolver a sua própria consciência, de se apresentar como tendo um conjunto de mais‑valias como a percetibilidade, a sentimentalidade e o </a:t>
            </a:r>
            <a:r>
              <a:rPr lang="pt-PT" altLang="pt-PT" dirty="0" err="1"/>
              <a:t>emocionismo</a:t>
            </a:r>
            <a:r>
              <a:rPr lang="pt-PT" altLang="pt-PT" dirty="0"/>
              <a:t>.</a:t>
            </a:r>
          </a:p>
          <a:p>
            <a:pPr lvl="3" algn="r"/>
            <a:r>
              <a:rPr lang="pt-PT" altLang="pt-PT" sz="845" dirty="0"/>
              <a:t>[Wooldridge &amp; </a:t>
            </a:r>
            <a:r>
              <a:rPr lang="pt-PT" altLang="pt-PT" sz="845" dirty="0" err="1"/>
              <a:t>Jennings</a:t>
            </a:r>
            <a:r>
              <a:rPr lang="pt-PT" altLang="pt-PT" sz="845" dirty="0"/>
              <a:t>, 1995] [</a:t>
            </a:r>
            <a:r>
              <a:rPr lang="pt-PT" altLang="pt-PT" sz="845" dirty="0" err="1"/>
              <a:t>Ferber</a:t>
            </a:r>
            <a:r>
              <a:rPr lang="pt-PT" altLang="pt-PT" sz="845" dirty="0"/>
              <a:t>, 1999], [</a:t>
            </a:r>
            <a:r>
              <a:rPr lang="pt-PT" altLang="pt-PT" sz="845" dirty="0" err="1"/>
              <a:t>Nwana</a:t>
            </a:r>
            <a:r>
              <a:rPr lang="pt-PT" altLang="pt-PT" sz="845" dirty="0"/>
              <a:t>, 1996], [Russell &amp; </a:t>
            </a:r>
            <a:r>
              <a:rPr lang="pt-PT" altLang="pt-PT" sz="845" dirty="0" err="1"/>
              <a:t>Norvig</a:t>
            </a:r>
            <a:r>
              <a:rPr lang="pt-PT" altLang="pt-PT" sz="845" dirty="0"/>
              <a:t>, 1995]</a:t>
            </a:r>
          </a:p>
          <a:p>
            <a:pPr lvl="1"/>
            <a:r>
              <a:rPr lang="pt-BR" altLang="pt-PT" dirty="0"/>
              <a:t>Mobilidade:</a:t>
            </a:r>
          </a:p>
          <a:p>
            <a:pPr lvl="2"/>
            <a:r>
              <a:rPr lang="pt-BR" altLang="pt-PT" dirty="0"/>
              <a:t>capacidade de se movimentar através da rede formada pelos seus pares, executando as tarefas de que foi incumbido; </a:t>
            </a:r>
          </a:p>
          <a:p>
            <a:pPr lvl="1"/>
            <a:r>
              <a:rPr lang="pt-BR" altLang="pt-PT" dirty="0"/>
              <a:t>Intencionalidade:</a:t>
            </a:r>
          </a:p>
          <a:p>
            <a:pPr lvl="2"/>
            <a:r>
              <a:rPr lang="pt-BR" altLang="pt-PT" dirty="0"/>
              <a:t>capacidade que o agente apresenta para a definição de objetivos e das estratégias para os atingir;</a:t>
            </a:r>
          </a:p>
          <a:p>
            <a:pPr lvl="1"/>
            <a:r>
              <a:rPr lang="pt-BR" altLang="pt-PT" dirty="0"/>
              <a:t>Aprendizagem:</a:t>
            </a:r>
          </a:p>
          <a:p>
            <a:pPr lvl="2"/>
            <a:r>
              <a:rPr lang="pt-BR" altLang="pt-PT" dirty="0"/>
              <a:t>capacidade que o agente ostenta de adquirir conhecimento; a atualização da base de conhecimento é feita através da assimilação de padrões de comportamento ou de preferências; </a:t>
            </a:r>
          </a:p>
          <a:p>
            <a:pPr lvl="1"/>
            <a:r>
              <a:rPr lang="pt-BR" altLang="pt-PT" dirty="0"/>
              <a:t>Competência:</a:t>
            </a:r>
          </a:p>
          <a:p>
            <a:pPr lvl="2"/>
            <a:r>
              <a:rPr lang="pt-BR" altLang="pt-PT" dirty="0"/>
              <a:t>um agente é competente quando conduz com sucesso e eficiência as tarefas de que é incumbido; </a:t>
            </a:r>
            <a:br>
              <a:rPr lang="pt-BR" altLang="pt-PT" dirty="0"/>
            </a:br>
            <a:r>
              <a:rPr lang="pt-BR" altLang="pt-PT" dirty="0"/>
              <a:t>a competência está normalmente relacionada com a confiança depositada no agente por terceiros;</a:t>
            </a:r>
          </a:p>
          <a:p>
            <a:pPr lvl="1"/>
            <a:endParaRPr lang="pt-BR" altLang="pt-PT" dirty="0"/>
          </a:p>
          <a:p>
            <a:pPr lvl="3" algn="r"/>
            <a:endParaRPr lang="pt-PT" altLang="pt-PT" sz="845" dirty="0"/>
          </a:p>
        </p:txBody>
      </p:sp>
    </p:spTree>
    <p:extLst>
      <p:ext uri="{BB962C8B-B14F-4D97-AF65-F5344CB8AC3E}">
        <p14:creationId xmlns:p14="http://schemas.microsoft.com/office/powerpoint/2010/main" val="28960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6163" r="34908"/>
          <a:stretch/>
        </p:blipFill>
        <p:spPr>
          <a:xfrm>
            <a:off x="8838000" y="1836000"/>
            <a:ext cx="1152128" cy="3600000"/>
          </a:xfrm>
          <a:prstGeom prst="rect">
            <a:avLst/>
          </a:prstGeo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altLang="pt-PT" dirty="0"/>
              <a:t>Noção Forte de Agente</a:t>
            </a:r>
            <a:br>
              <a:rPr lang="pt-PT" altLang="pt-PT" dirty="0"/>
            </a:br>
            <a:r>
              <a:rPr lang="pt-PT" altLang="pt-PT" dirty="0"/>
              <a:t>Propriedades</a:t>
            </a:r>
          </a:p>
        </p:txBody>
      </p:sp>
      <p:sp>
        <p:nvSpPr>
          <p:cNvPr id="2969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E3E5E6-3386-4CB7-847E-2ACCCBDE349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PT" altLang="pt-PT" sz="1067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439912" y="1620000"/>
            <a:ext cx="7560840" cy="3780000"/>
          </a:xfrm>
        </p:spPr>
        <p:txBody>
          <a:bodyPr>
            <a:noAutofit/>
          </a:bodyPr>
          <a:lstStyle/>
          <a:p>
            <a:pPr lvl="1"/>
            <a:r>
              <a:rPr lang="pt-BR" altLang="pt-PT" sz="1200" dirty="0"/>
              <a:t>Veracidade:</a:t>
            </a:r>
          </a:p>
          <a:p>
            <a:pPr lvl="2"/>
            <a:r>
              <a:rPr lang="pt-BR" altLang="pt-PT" sz="1200" dirty="0"/>
              <a:t>Um agente exibe veracidade quando não fornece, de forma intencional, informação falsa;</a:t>
            </a:r>
          </a:p>
          <a:p>
            <a:pPr lvl="1"/>
            <a:r>
              <a:rPr lang="pt-BR" altLang="pt-PT" sz="1200" dirty="0"/>
              <a:t>Racionalidade:</a:t>
            </a:r>
          </a:p>
          <a:p>
            <a:pPr lvl="2"/>
            <a:r>
              <a:rPr lang="pt-BR" altLang="pt-PT" sz="1200" dirty="0"/>
              <a:t>um agente racional não aceita realizar tarefas que avalie impossíveis de executar, contraditórias com os seus princípios ou quando não são compensados em termos do risco, custo ou esforço;</a:t>
            </a:r>
          </a:p>
          <a:p>
            <a:pPr lvl="1"/>
            <a:r>
              <a:rPr lang="pt-BR" altLang="pt-PT" sz="1200" dirty="0"/>
              <a:t>Benevolência:</a:t>
            </a:r>
          </a:p>
          <a:p>
            <a:pPr lvl="2"/>
            <a:r>
              <a:rPr lang="pt-BR" altLang="pt-PT" sz="1200" dirty="0"/>
              <a:t>um agente benevolente adota como seus os objetivos de terceiros, desde que estes não entrem em conflito com os seus princípios de natureza ética e/ou deontológica, o que significa que não realizarão todas as tarefas que lhes sejam atribuídas;</a:t>
            </a:r>
          </a:p>
          <a:p>
            <a:pPr lvl="1"/>
            <a:r>
              <a:rPr lang="pt-BR" altLang="pt-PT" sz="1200" dirty="0"/>
              <a:t>Emotividade:</a:t>
            </a:r>
          </a:p>
          <a:p>
            <a:pPr lvl="2"/>
            <a:r>
              <a:rPr lang="pt-BR" altLang="pt-PT" sz="1200" dirty="0"/>
              <a:t>certas características próprias do ser humano têm vindo a migrar e a estabelecer‑se como parte constituinte dos agentes.</a:t>
            </a:r>
          </a:p>
          <a:p>
            <a:pPr lvl="1"/>
            <a:r>
              <a:rPr lang="pt-PT" altLang="pt-PT" sz="1200" dirty="0"/>
              <a:t>Credibilidade:</a:t>
            </a:r>
          </a:p>
          <a:p>
            <a:pPr lvl="2"/>
            <a:r>
              <a:rPr lang="pt-PT" altLang="pt-PT" sz="1200" dirty="0"/>
              <a:t>capacidade do agente de criar uma suspensão de “descrença”, levando o utilizador a aceitar temporariamente que o agente está “vivo” ou que é um “personagem real”.</a:t>
            </a:r>
          </a:p>
          <a:p>
            <a:pPr lvl="1"/>
            <a:r>
              <a:rPr lang="pt-PT" altLang="pt-PT" sz="1200" dirty="0"/>
              <a:t>Personalidade</a:t>
            </a:r>
          </a:p>
          <a:p>
            <a:pPr lvl="2"/>
            <a:r>
              <a:rPr lang="pt-PT" altLang="pt-PT" sz="1200" dirty="0"/>
              <a:t>capacidade do agente de se comportar de forma individual, o que torna o agente distinguível de seus pares.</a:t>
            </a:r>
            <a:endParaRPr lang="pt-BR" altLang="pt-PT" sz="1200" dirty="0"/>
          </a:p>
          <a:p>
            <a:pPr lvl="3" algn="r"/>
            <a:endParaRPr lang="pt-PT" altLang="pt-PT" sz="800" dirty="0"/>
          </a:p>
        </p:txBody>
      </p:sp>
    </p:spTree>
    <p:extLst>
      <p:ext uri="{BB962C8B-B14F-4D97-AF65-F5344CB8AC3E}">
        <p14:creationId xmlns:p14="http://schemas.microsoft.com/office/powerpoint/2010/main" val="17898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Em busca do “Santo Graal”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A IA visa construir sistemas que possam (em última instância) comunicar em linguagem natural, reconhecer e compreender contextos, aprender, raciocinar, usar o “bom senso”, pensar criativamente, planear, agir, …</a:t>
            </a:r>
          </a:p>
          <a:p>
            <a:pPr lvl="1"/>
            <a:r>
              <a:rPr lang="pt-PT" sz="2200" dirty="0"/>
              <a:t>Quando construímos um agente, queremos (simplesmente) um sistema que possa escolher a ação adequada a ser executada, normalmente num certo domínio.</a:t>
            </a:r>
          </a:p>
          <a:p>
            <a:pPr lvl="1"/>
            <a:r>
              <a:rPr lang="pt-PT" sz="2200" dirty="0"/>
              <a:t>Não temos que resolver todos os problemas de IA para construir um agente útil!</a:t>
            </a: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53697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Invention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AI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F58853B-21BE-40A4-8E85-8FFF4FE4788D}" type="slidenum">
              <a:rPr lang="pt-PT"/>
              <a:pPr/>
              <a:t>2</a:t>
            </a:fld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755652">
              <a:spcBef>
                <a:spcPct val="50000"/>
              </a:spcBef>
              <a:buNone/>
            </a:pPr>
            <a:r>
              <a:rPr lang="en-US" sz="2450" dirty="0">
                <a:solidFill>
                  <a:srgbClr val="000000"/>
                </a:solidFill>
              </a:rPr>
              <a:t>The expression Artificial Intelligence appear for the first time in 1955 and at the Dartmouth Conference (1956) it was defined as:</a:t>
            </a:r>
          </a:p>
          <a:p>
            <a:pPr marL="0" indent="0" defTabSz="755652">
              <a:spcBef>
                <a:spcPts val="0"/>
              </a:spcBef>
              <a:buNone/>
            </a:pPr>
            <a:endParaRPr lang="pt-PT" sz="2450" dirty="0">
              <a:solidFill>
                <a:srgbClr val="000000"/>
              </a:solidFill>
            </a:endParaRPr>
          </a:p>
          <a:p>
            <a:pPr marL="0" indent="0" defTabSz="755652">
              <a:spcBef>
                <a:spcPts val="0"/>
              </a:spcBef>
              <a:buNone/>
            </a:pPr>
            <a:r>
              <a:rPr lang="pt-PT" sz="2450" dirty="0">
                <a:solidFill>
                  <a:srgbClr val="000000"/>
                </a:solidFill>
              </a:rPr>
              <a:t>“(Artificial </a:t>
            </a:r>
            <a:r>
              <a:rPr lang="pt-PT" sz="2450" dirty="0" err="1">
                <a:solidFill>
                  <a:srgbClr val="000000"/>
                </a:solidFill>
              </a:rPr>
              <a:t>Intelligence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is</a:t>
            </a:r>
            <a:r>
              <a:rPr lang="pt-PT" sz="2450" dirty="0">
                <a:solidFill>
                  <a:srgbClr val="000000"/>
                </a:solidFill>
              </a:rPr>
              <a:t>) </a:t>
            </a:r>
            <a:r>
              <a:rPr lang="pt-PT" sz="2450" dirty="0" err="1">
                <a:solidFill>
                  <a:srgbClr val="000000"/>
                </a:solidFill>
              </a:rPr>
              <a:t>making</a:t>
            </a:r>
            <a:r>
              <a:rPr lang="pt-PT" sz="2450" dirty="0">
                <a:solidFill>
                  <a:srgbClr val="000000"/>
                </a:solidFill>
              </a:rPr>
              <a:t> a </a:t>
            </a:r>
            <a:r>
              <a:rPr lang="pt-PT" sz="2450" dirty="0" err="1">
                <a:solidFill>
                  <a:srgbClr val="000000"/>
                </a:solidFill>
              </a:rPr>
              <a:t>machine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behave</a:t>
            </a:r>
            <a:r>
              <a:rPr lang="pt-PT" sz="2450" dirty="0">
                <a:solidFill>
                  <a:srgbClr val="000000"/>
                </a:solidFill>
              </a:rPr>
              <a:t> in </a:t>
            </a:r>
            <a:r>
              <a:rPr lang="pt-PT" sz="2450" dirty="0" err="1">
                <a:solidFill>
                  <a:srgbClr val="000000"/>
                </a:solidFill>
              </a:rPr>
              <a:t>ways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that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would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be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called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intelligent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if</a:t>
            </a:r>
            <a:r>
              <a:rPr lang="pt-PT" sz="2450" dirty="0">
                <a:solidFill>
                  <a:srgbClr val="000000"/>
                </a:solidFill>
              </a:rPr>
              <a:t> a </a:t>
            </a:r>
            <a:r>
              <a:rPr lang="pt-PT" sz="2450" dirty="0" err="1">
                <a:solidFill>
                  <a:srgbClr val="000000"/>
                </a:solidFill>
              </a:rPr>
              <a:t>human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were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so</a:t>
            </a:r>
            <a:r>
              <a:rPr lang="pt-PT" sz="2450" dirty="0">
                <a:solidFill>
                  <a:srgbClr val="000000"/>
                </a:solidFill>
              </a:rPr>
              <a:t> </a:t>
            </a:r>
            <a:r>
              <a:rPr lang="pt-PT" sz="2450" dirty="0" err="1">
                <a:solidFill>
                  <a:srgbClr val="000000"/>
                </a:solidFill>
              </a:rPr>
              <a:t>behaving</a:t>
            </a:r>
            <a:r>
              <a:rPr lang="pt-PT" sz="2450" dirty="0">
                <a:solidFill>
                  <a:srgbClr val="000000"/>
                </a:solidFill>
              </a:rPr>
              <a:t>.”</a:t>
            </a:r>
          </a:p>
          <a:p>
            <a:pPr marL="0" indent="0" defTabSz="755652">
              <a:spcBef>
                <a:spcPts val="0"/>
              </a:spcBef>
              <a:buNone/>
            </a:pPr>
            <a:endParaRPr lang="pt-PT" sz="2450" dirty="0">
              <a:solidFill>
                <a:srgbClr val="000000"/>
              </a:solidFill>
            </a:endParaRPr>
          </a:p>
          <a:p>
            <a:pPr marL="0" indent="0" defTabSz="755652">
              <a:spcBef>
                <a:spcPts val="0"/>
              </a:spcBef>
              <a:buNone/>
            </a:pPr>
            <a:r>
              <a:rPr lang="pt-PT" sz="2450" dirty="0">
                <a:solidFill>
                  <a:srgbClr val="000000"/>
                </a:solidFill>
              </a:rPr>
              <a:t>John </a:t>
            </a:r>
            <a:r>
              <a:rPr lang="pt-PT" sz="2450" dirty="0" err="1">
                <a:solidFill>
                  <a:srgbClr val="000000"/>
                </a:solidFill>
              </a:rPr>
              <a:t>McCarthy</a:t>
            </a:r>
            <a:endParaRPr lang="pt-PT" sz="2450" dirty="0">
              <a:solidFill>
                <a:srgbClr val="000000"/>
              </a:solidFill>
            </a:endParaRPr>
          </a:p>
          <a:p>
            <a:endParaRPr lang="pt-PT" dirty="0"/>
          </a:p>
        </p:txBody>
      </p:sp>
      <p:pic>
        <p:nvPicPr>
          <p:cNvPr id="5" name="Picture 2" descr="Resultado de imagem para john mccart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48" y="3734063"/>
            <a:ext cx="1226675" cy="1145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637482" y="4860391"/>
            <a:ext cx="3316333" cy="43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744" dirty="0" err="1"/>
              <a:t>Source</a:t>
            </a:r>
            <a:r>
              <a:rPr lang="pt-PT" sz="744" dirty="0"/>
              <a:t>: </a:t>
            </a:r>
            <a:r>
              <a:rPr lang="pt-PT" sz="744" dirty="0" err="1"/>
              <a:t>Wired</a:t>
            </a:r>
            <a:endParaRPr lang="pt-PT" sz="744" dirty="0"/>
          </a:p>
          <a:p>
            <a:r>
              <a:rPr lang="pt-PT" sz="744" dirty="0"/>
              <a:t>https://www.wired.com/2011/10/john-mccarthy-father-of-ai-and-lisp-dies-at-84/</a:t>
            </a:r>
          </a:p>
        </p:txBody>
      </p:sp>
    </p:spTree>
    <p:extLst>
      <p:ext uri="{BB962C8B-B14F-4D97-AF65-F5344CB8AC3E}">
        <p14:creationId xmlns:p14="http://schemas.microsoft.com/office/powerpoint/2010/main" val="53702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Problema da autonomia</a:t>
            </a:r>
            <a:endParaRPr lang="en-US" altLang="pt-PT" dirty="0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1183F-0094-4F41-AC6D-920BFD2B4E1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PT" altLang="pt-PT" sz="1067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PT" dirty="0"/>
              <a:t>Podemos detetar diferentes graus de autonomia, dado que é um conceito relacional (social) </a:t>
            </a:r>
          </a:p>
          <a:p>
            <a:pPr lvl="3" algn="r"/>
            <a:r>
              <a:rPr lang="pt-BR" altLang="pt-PT" dirty="0"/>
              <a:t>[Castelfranchi, 1995]. </a:t>
            </a:r>
            <a:r>
              <a:rPr lang="pt-PT" altLang="pt-PT" dirty="0"/>
              <a:t> </a:t>
            </a:r>
          </a:p>
          <a:p>
            <a:r>
              <a:rPr lang="pt-BR" altLang="pt-PT" dirty="0"/>
              <a:t>Um agente só é autónomo em relação à influência dos outros agentes;</a:t>
            </a:r>
          </a:p>
          <a:p>
            <a:pPr lvl="1"/>
            <a:r>
              <a:rPr lang="pt-BR" altLang="pt-PT" dirty="0"/>
              <a:t>Qual a relação entre a autonomia de um agente e a sua capacidade de colaboração e aprendizagem?</a:t>
            </a:r>
            <a:r>
              <a:rPr lang="pt-PT" altLang="pt-PT" dirty="0"/>
              <a:t> </a:t>
            </a:r>
          </a:p>
          <a:p>
            <a:endParaRPr lang="pt-PT" altLang="pt-PT" dirty="0"/>
          </a:p>
          <a:p>
            <a:r>
              <a:rPr lang="pt-BR" altLang="pt-PT" dirty="0"/>
              <a:t>Tendo em conta  que os agentes são situados, adaptando-se ao ambiente onde se inserem e a outros agentes, então a autonomia de um agente tem, necessariamente, de ser limitada!</a:t>
            </a:r>
            <a:endParaRPr lang="pt-PT" altLang="pt-PT" dirty="0"/>
          </a:p>
          <a:p>
            <a:endParaRPr lang="pt-PT" altLang="pt-PT" dirty="0"/>
          </a:p>
          <a:p>
            <a:r>
              <a:rPr lang="pt-BR" altLang="pt-PT" dirty="0"/>
              <a:t>Como é que o comportamento humano responde e se adapta ao ambiente, e ao mesmo tempo, é independente dos estímulos externos? </a:t>
            </a:r>
          </a:p>
          <a:p>
            <a:pPr lvl="3" algn="r"/>
            <a:r>
              <a:rPr lang="pt-BR" altLang="pt-PT" dirty="0"/>
              <a:t>[Descartes].</a:t>
            </a:r>
            <a:r>
              <a:rPr lang="pt-PT" altLang="pt-PT" dirty="0"/>
              <a:t> </a:t>
            </a:r>
          </a:p>
          <a:p>
            <a:pPr algn="just">
              <a:lnSpc>
                <a:spcPct val="90000"/>
              </a:lnSpc>
            </a:pPr>
            <a:endParaRPr lang="pt-PT" altLang="pt-PT" sz="1778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PT" altLang="pt-PT" sz="1778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pt-PT" altLang="pt-PT" sz="1778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pt-PT" sz="1778" dirty="0"/>
          </a:p>
        </p:txBody>
      </p:sp>
    </p:spTree>
    <p:extLst>
      <p:ext uri="{BB962C8B-B14F-4D97-AF65-F5344CB8AC3E}">
        <p14:creationId xmlns:p14="http://schemas.microsoft.com/office/powerpoint/2010/main" val="8960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Problema da autonomia</a:t>
            </a:r>
            <a:endParaRPr lang="en-US" altLang="pt-PT" dirty="0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1183F-0094-4F41-AC6D-920BFD2B4E1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PT" altLang="pt-PT" sz="1067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PT" dirty="0"/>
              <a:t>Autonomia em relação ao contexto físico (ambiente):</a:t>
            </a:r>
          </a:p>
          <a:p>
            <a:pPr lvl="1"/>
            <a:r>
              <a:rPr lang="pt-BR" altLang="pt-PT" dirty="0"/>
              <a:t>Este tipo de autonomia entre em conflito com a necessidade </a:t>
            </a:r>
            <a:br>
              <a:rPr lang="pt-BR" altLang="pt-PT" dirty="0"/>
            </a:br>
            <a:r>
              <a:rPr lang="pt-BR" altLang="pt-PT" dirty="0"/>
              <a:t>de adaptação de um agente, ou seja, quanto mais autónomo </a:t>
            </a:r>
            <a:br>
              <a:rPr lang="pt-BR" altLang="pt-PT" dirty="0"/>
            </a:br>
            <a:r>
              <a:rPr lang="pt-BR" altLang="pt-PT" dirty="0"/>
              <a:t>o agente é do ambiente, menos necessidade tem de se </a:t>
            </a:r>
            <a:br>
              <a:rPr lang="pt-BR" altLang="pt-PT" dirty="0"/>
            </a:br>
            <a:r>
              <a:rPr lang="pt-BR" altLang="pt-PT" dirty="0"/>
              <a:t>adaptar a ele e de interagir com ele.</a:t>
            </a:r>
          </a:p>
          <a:p>
            <a:pPr lvl="1"/>
            <a:endParaRPr lang="pt-BR" altLang="pt-PT" dirty="0"/>
          </a:p>
          <a:p>
            <a:r>
              <a:rPr lang="pt-BR" altLang="pt-PT" dirty="0"/>
              <a:t>Autonomia em relação ao contexto social (aos outros):</a:t>
            </a:r>
          </a:p>
          <a:p>
            <a:pPr lvl="1"/>
            <a:r>
              <a:rPr lang="pt-BR" altLang="pt-PT" dirty="0"/>
              <a:t>Este tipo de autonomia tem que ver com os objetivos dos </a:t>
            </a:r>
            <a:br>
              <a:rPr lang="pt-BR" altLang="pt-PT" dirty="0"/>
            </a:br>
            <a:r>
              <a:rPr lang="pt-BR" altLang="pt-PT" dirty="0"/>
              <a:t>agentes. </a:t>
            </a:r>
          </a:p>
          <a:p>
            <a:pPr lvl="1"/>
            <a:r>
              <a:rPr lang="pt-BR" altLang="pt-PT" dirty="0"/>
              <a:t>Pode-se dizer que o grau de autonomia é dado pelo número </a:t>
            </a:r>
            <a:br>
              <a:rPr lang="pt-BR" altLang="pt-PT" dirty="0"/>
            </a:br>
            <a:r>
              <a:rPr lang="pt-BR" altLang="pt-PT" dirty="0"/>
              <a:t>e valor dos objetivos que o agente tem que não consegue </a:t>
            </a:r>
            <a:br>
              <a:rPr lang="pt-BR" altLang="pt-PT" dirty="0"/>
            </a:br>
            <a:r>
              <a:rPr lang="pt-BR" altLang="pt-PT" dirty="0"/>
              <a:t>atingir sem a ajuda de outros;</a:t>
            </a:r>
          </a:p>
          <a:p>
            <a:pPr lvl="1"/>
            <a:r>
              <a:rPr lang="pt-BR" altLang="pt-PT" dirty="0"/>
              <a:t>Este tipo de autonomia pode ainda ser decomposto em </a:t>
            </a:r>
            <a:br>
              <a:rPr lang="pt-BR" altLang="pt-PT" dirty="0"/>
            </a:br>
            <a:r>
              <a:rPr lang="pt-BR" altLang="pt-PT" dirty="0"/>
              <a:t>dois tipos: </a:t>
            </a:r>
          </a:p>
          <a:p>
            <a:pPr lvl="2"/>
            <a:r>
              <a:rPr lang="pt-BR" altLang="pt-PT" dirty="0"/>
              <a:t>autonomia relativa aos meios de execução;</a:t>
            </a:r>
          </a:p>
          <a:p>
            <a:pPr lvl="2"/>
            <a:r>
              <a:rPr lang="pt-BR" altLang="pt-PT" dirty="0"/>
              <a:t>autonomia relativa aos objetivos. </a:t>
            </a:r>
          </a:p>
          <a:p>
            <a:endParaRPr lang="pt-BR" altLang="pt-PT" dirty="0"/>
          </a:p>
        </p:txBody>
      </p:sp>
      <p:pic>
        <p:nvPicPr>
          <p:cNvPr id="29698" name="Picture 2" descr="Resultado de imagem para auton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7" y="1620000"/>
            <a:ext cx="3744168" cy="41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m para pena de escr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11" y="3312567"/>
            <a:ext cx="3216837" cy="23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Problema da autonomia</a:t>
            </a:r>
            <a:endParaRPr lang="en-US" altLang="pt-PT" dirty="0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1183F-0094-4F41-AC6D-920BFD2B4E1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PT" altLang="pt-PT" sz="1067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PT" b="1" dirty="0"/>
              <a:t>Postulados</a:t>
            </a:r>
            <a:r>
              <a:rPr lang="pt-BR" altLang="pt-PT" dirty="0"/>
              <a:t> de um agente autónomo e social </a:t>
            </a:r>
          </a:p>
          <a:p>
            <a:pPr lvl="3" algn="r"/>
            <a:r>
              <a:rPr lang="pt-BR" altLang="pt-PT" dirty="0"/>
              <a:t>[Castelfranchi, 1995].</a:t>
            </a:r>
          </a:p>
          <a:p>
            <a:r>
              <a:rPr lang="pt-BR" altLang="pt-PT" dirty="0"/>
              <a:t>O agente:</a:t>
            </a:r>
          </a:p>
          <a:p>
            <a:pPr lvl="1"/>
            <a:r>
              <a:rPr lang="pt-BR" altLang="pt-PT" dirty="0"/>
              <a:t>tem os seus próprios objetivos;</a:t>
            </a:r>
          </a:p>
          <a:p>
            <a:pPr lvl="1"/>
            <a:r>
              <a:rPr lang="pt-BR" altLang="pt-PT" dirty="0"/>
              <a:t>é capaz de tomar decisões relativas a vários objetivos que podem estar em conflito;</a:t>
            </a:r>
          </a:p>
          <a:p>
            <a:pPr lvl="1"/>
            <a:r>
              <a:rPr lang="pt-BR" altLang="pt-PT" dirty="0"/>
              <a:t>adota objetivos de outros agentes e do exterior (é influenciável):</a:t>
            </a:r>
          </a:p>
          <a:p>
            <a:pPr lvl="2"/>
            <a:r>
              <a:rPr lang="pt-BR" altLang="pt-PT" dirty="0"/>
              <a:t>adota como consequência de uma escolha;</a:t>
            </a:r>
          </a:p>
          <a:p>
            <a:pPr lvl="2"/>
            <a:r>
              <a:rPr lang="pt-BR" altLang="pt-PT" dirty="0"/>
              <a:t>adota se vê que a sua adoção o leva a atingir os seus próprios objetivos.</a:t>
            </a:r>
          </a:p>
          <a:p>
            <a:pPr>
              <a:lnSpc>
                <a:spcPct val="90000"/>
              </a:lnSpc>
            </a:pPr>
            <a:endParaRPr lang="en-US" altLang="pt-PT" sz="1778" dirty="0"/>
          </a:p>
        </p:txBody>
      </p:sp>
    </p:spTree>
    <p:extLst>
      <p:ext uri="{BB962C8B-B14F-4D97-AF65-F5344CB8AC3E}">
        <p14:creationId xmlns:p14="http://schemas.microsoft.com/office/powerpoint/2010/main" val="41436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Agentes </a:t>
            </a:r>
            <a:r>
              <a:rPr lang="pt-PT" altLang="pt-PT" i="1" dirty="0"/>
              <a:t>versus </a:t>
            </a:r>
            <a:r>
              <a:rPr lang="pt-PT" altLang="pt-PT" dirty="0"/>
              <a:t>Objetos</a:t>
            </a:r>
          </a:p>
        </p:txBody>
      </p:sp>
      <p:sp>
        <p:nvSpPr>
          <p:cNvPr id="4608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A5C715-0310-4882-BB22-AAB330E9B6F6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PT" altLang="pt-PT" sz="1067"/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r>
              <a:rPr lang="pt-PT" altLang="pt-PT" dirty="0"/>
              <a:t>Agentes são </a:t>
            </a:r>
            <a:r>
              <a:rPr lang="pt-PT" altLang="pt-PT" b="1" dirty="0"/>
              <a:t>autónomos</a:t>
            </a:r>
            <a:r>
              <a:rPr lang="pt-PT" altLang="pt-PT" dirty="0"/>
              <a:t>, podendo recusar pedidos;</a:t>
            </a:r>
          </a:p>
          <a:p>
            <a:r>
              <a:rPr lang="pt-PT" altLang="pt-PT" dirty="0"/>
              <a:t>Agentes controlam o seu </a:t>
            </a:r>
            <a:r>
              <a:rPr lang="pt-PT" altLang="pt-PT" b="1" dirty="0"/>
              <a:t>estado</a:t>
            </a:r>
            <a:r>
              <a:rPr lang="pt-PT" altLang="pt-PT" dirty="0"/>
              <a:t> e o seu </a:t>
            </a:r>
            <a:r>
              <a:rPr lang="pt-PT" altLang="pt-PT" b="1" dirty="0"/>
              <a:t>comportamento</a:t>
            </a:r>
            <a:r>
              <a:rPr lang="pt-PT" altLang="pt-PT" dirty="0"/>
              <a:t>;</a:t>
            </a:r>
          </a:p>
          <a:p>
            <a:r>
              <a:rPr lang="pt-PT" altLang="pt-PT" dirty="0"/>
              <a:t>A comunicação nos agentes, o conceito de </a:t>
            </a:r>
            <a:r>
              <a:rPr lang="pt-PT" altLang="pt-PT" b="1" dirty="0"/>
              <a:t>mensagem</a:t>
            </a:r>
            <a:r>
              <a:rPr lang="pt-PT" altLang="pt-PT" dirty="0"/>
              <a:t> e de </a:t>
            </a:r>
            <a:r>
              <a:rPr lang="pt-PT" altLang="pt-PT" b="1" dirty="0"/>
              <a:t>linguagem</a:t>
            </a:r>
            <a:r>
              <a:rPr lang="pt-PT" altLang="pt-PT" dirty="0"/>
              <a:t> é definido ao nível da comunidade de agentes em que a ação se desenvolve.</a:t>
            </a:r>
          </a:p>
          <a:p>
            <a:endParaRPr lang="pt-PT" altLang="pt-PT" dirty="0"/>
          </a:p>
          <a:p>
            <a:endParaRPr lang="pt-PT" altLang="pt-PT" dirty="0"/>
          </a:p>
          <a:p>
            <a:endParaRPr lang="pt-PT" altLang="pt-PT" dirty="0"/>
          </a:p>
          <a:p>
            <a:endParaRPr lang="pt-PT" altLang="pt-PT" dirty="0"/>
          </a:p>
          <a:p>
            <a:endParaRPr lang="pt-PT" altLang="pt-PT" dirty="0"/>
          </a:p>
          <a:p>
            <a:r>
              <a:rPr lang="pt-PT" altLang="pt-PT" dirty="0"/>
              <a:t>Objetos não são autónomos, não podendo recusar pedidos;</a:t>
            </a:r>
          </a:p>
          <a:p>
            <a:r>
              <a:rPr lang="pt-PT" altLang="pt-PT" dirty="0"/>
              <a:t>Objetos controlam o seu estado mas não o seu comportamento; </a:t>
            </a:r>
          </a:p>
          <a:p>
            <a:r>
              <a:rPr lang="pt-PT" altLang="pt-PT" dirty="0"/>
              <a:t>A comunicação nos objetos faz-se pela definição de métodos e da sua invocação; </a:t>
            </a:r>
          </a:p>
        </p:txBody>
      </p:sp>
      <p:pic>
        <p:nvPicPr>
          <p:cNvPr id="31746" name="Picture 2" descr="Resultado de imagem para programaÃ§Ã£o orientada obje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4032647"/>
            <a:ext cx="2232248" cy="15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b="8968"/>
          <a:stretch/>
        </p:blipFill>
        <p:spPr bwMode="auto">
          <a:xfrm>
            <a:off x="1943968" y="3877793"/>
            <a:ext cx="3172306" cy="17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Agentes </a:t>
            </a:r>
            <a:r>
              <a:rPr lang="pt-PT" altLang="pt-PT" i="1" dirty="0"/>
              <a:t>versus </a:t>
            </a:r>
            <a:r>
              <a:rPr lang="pt-PT" altLang="pt-PT" dirty="0"/>
              <a:t>Sistemas Periciais</a:t>
            </a:r>
            <a:endParaRPr lang="en-US" altLang="pt-PT" dirty="0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1183F-0094-4F41-AC6D-920BFD2B4E1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PT" altLang="pt-PT" sz="1067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PT" dirty="0"/>
              <a:t>Um Sistema Pericial tem como principal objetivo o apoio à resolução de problemas e à tomada de decisão num determinado domínio de conhecimento, funcionando como um consultor.</a:t>
            </a:r>
          </a:p>
          <a:p>
            <a:pPr lvl="1"/>
            <a:r>
              <a:rPr lang="pt-BR" altLang="pt-PT" dirty="0"/>
              <a:t>lidam com uma representação do universo de discurso, não o manipulando diretamente nem percecionando, no imediato, o resultado das suas ações;</a:t>
            </a:r>
          </a:p>
          <a:p>
            <a:pPr lvl="1"/>
            <a:r>
              <a:rPr lang="pt-BR" altLang="pt-PT" dirty="0"/>
              <a:t>destinam‑se, essencialmente, a assistir peritos numa determinada área do conhecimento, enquanto que os agentes se envolvem na resolução de problemas;</a:t>
            </a:r>
          </a:p>
          <a:p>
            <a:pPr lvl="1"/>
            <a:r>
              <a:rPr lang="pt-BR" altLang="pt-PT" dirty="0"/>
              <a:t>aplicam‑se, geralmente, a tarefas de alto nível, enquanto que os agentes de dedicam­ a tarefas comuns;</a:t>
            </a:r>
          </a:p>
          <a:p>
            <a:pPr lvl="1"/>
            <a:r>
              <a:rPr lang="pt-BR" altLang="pt-PT" dirty="0"/>
              <a:t>não têm capacidade de tomar iniciativa nem têm autonomia, respondendo de modo passivo e realizando sempre a mesma ação oara os mesmos dados sensoriais.</a:t>
            </a:r>
          </a:p>
          <a:p>
            <a:pPr lvl="1"/>
            <a:endParaRPr lang="pt-BR" altLang="pt-PT" dirty="0"/>
          </a:p>
        </p:txBody>
      </p:sp>
      <p:pic>
        <p:nvPicPr>
          <p:cNvPr id="32770" name="Picture 2" descr="Resultado de imagem para pe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10" y="3816823"/>
            <a:ext cx="136190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8"/>
          <a:stretch/>
        </p:blipFill>
        <p:spPr bwMode="auto">
          <a:xfrm>
            <a:off x="5968156" y="3623673"/>
            <a:ext cx="1384151" cy="19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m relacionad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48" y="3623673"/>
            <a:ext cx="1100839" cy="19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Tipologia de um Agente</a:t>
            </a:r>
            <a:endParaRPr lang="en-GB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36378" y="425611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Aprendizagem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61419" y="425611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Cooperação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91300" y="9802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Autonomia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87984" y="2016000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75416" y="360239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3848" y="2016000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arcador de Posição de Conteúdo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r"/>
            <a:r>
              <a:rPr lang="pt-PT" dirty="0"/>
              <a:t>[</a:t>
            </a:r>
            <a:r>
              <a:rPr lang="pt-PT" dirty="0" err="1"/>
              <a:t>Nwana</a:t>
            </a:r>
            <a:r>
              <a:rPr lang="pt-PT" dirty="0"/>
              <a:t>, 1995]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Tipologia de um Agente</a:t>
            </a:r>
            <a:endParaRPr lang="en-GB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36378" y="425611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Aprendizagem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61419" y="425611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Cooperação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91300" y="9802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Autonomia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3282" y="230403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colaborativos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81614" y="230403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pPr algn="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de interface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391300" y="412161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colaborativos com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aprendizagem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87984" y="2016000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75416" y="360239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3848" y="2016000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r"/>
            <a:r>
              <a:rPr lang="pt-PT" dirty="0"/>
              <a:t>[</a:t>
            </a:r>
            <a:r>
              <a:rPr lang="pt-PT" dirty="0" err="1"/>
              <a:t>Nwana</a:t>
            </a:r>
            <a:r>
              <a:rPr lang="pt-PT" dirty="0"/>
              <a:t>, 1995]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9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Tipologia de um Agente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087984" y="2016000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75416" y="360239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463848" y="2016000"/>
            <a:ext cx="4320000" cy="3600000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6436378" y="425611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Aprendizagem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61419" y="425611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Cooperação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91300" y="9802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Autonomia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38449" y="302563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pPr algn="ctr"/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INTELIGENTES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3282" y="230403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colaborativos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81614" y="230403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pPr algn="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de interface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391300" y="412161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Agentes 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colaborativos com</a:t>
            </a:r>
          </a:p>
          <a:p>
            <a:pPr algn="ctr"/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aprendizagem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r"/>
            <a:r>
              <a:rPr lang="pt-PT" dirty="0"/>
              <a:t>[</a:t>
            </a:r>
            <a:r>
              <a:rPr lang="pt-PT" dirty="0" err="1"/>
              <a:t>Nwana</a:t>
            </a:r>
            <a:r>
              <a:rPr lang="pt-PT" dirty="0"/>
              <a:t>, 1995]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2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Arquiteturas de agente abstratas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b="1" dirty="0"/>
                  <a:t>Ambiente (o meio): </a:t>
                </a:r>
              </a:p>
              <a:p>
                <a:pPr marL="442913" lvl="1" indent="0">
                  <a:buNone/>
                </a:pPr>
                <a:r>
                  <a:rPr lang="pt-PT" dirty="0"/>
                  <a:t>como um conjunto finito de estados discretos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´,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´´, …}</m:t>
                    </m:r>
                  </m:oMath>
                </a14:m>
                <a:endParaRPr lang="pt-PT" dirty="0"/>
              </a:p>
              <a:p>
                <a:r>
                  <a:rPr lang="pt-PT" b="1" dirty="0"/>
                  <a:t>Ações</a:t>
                </a:r>
              </a:p>
              <a:p>
                <a:pPr lvl="1"/>
                <a:r>
                  <a:rPr lang="pt-PT" dirty="0"/>
                  <a:t>Um conjunto finito de ações disponibilizadas pelo agente </a:t>
                </a:r>
                <a:r>
                  <a:rPr lang="pt-PT" dirty="0" err="1"/>
                  <a:t>Ac</a:t>
                </a:r>
                <a:r>
                  <a:rPr lang="pt-PT" dirty="0"/>
                  <a:t>={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P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P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P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’’, …</a:t>
                </a:r>
                <a:r>
                  <a:rPr lang="pt-PT" dirty="0"/>
                  <a:t>}</a:t>
                </a:r>
              </a:p>
              <a:p>
                <a:r>
                  <a:rPr lang="pt-PT" b="1" dirty="0"/>
                  <a:t>Execução</a:t>
                </a:r>
              </a:p>
              <a:p>
                <a:pPr lvl="1"/>
                <a:r>
                  <a:rPr lang="pt-PT" dirty="0"/>
                  <a:t>sequência de estados e ações intercalados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pt-PT" dirty="0"/>
                  <a:t>…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pt-PT" dirty="0"/>
              </a:p>
              <a:p>
                <a:pPr marL="450850" lvl="1" indent="0">
                  <a:buNone/>
                </a:pPr>
                <a:r>
                  <a:rPr lang="pt-PT" dirty="0"/>
                  <a:t>Em que:</a:t>
                </a:r>
              </a:p>
              <a:p>
                <a:pPr lvl="1"/>
                <a:r>
                  <a:rPr lang="pt-PT" dirty="0"/>
                  <a:t>R seja o conjunto de todas as possíveis sequências finitas (sobre E </a:t>
                </a:r>
                <a:r>
                  <a:rPr lang="pt-PT" dirty="0" err="1"/>
                  <a:t>e</a:t>
                </a:r>
                <a:r>
                  <a:rPr lang="pt-PT" dirty="0"/>
                  <a:t> </a:t>
                </a:r>
                <a:r>
                  <a:rPr lang="pt-PT" dirty="0" err="1"/>
                  <a:t>Ac</a:t>
                </a:r>
                <a:r>
                  <a:rPr lang="pt-PT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𝐴𝑐</m:t>
                        </m:r>
                      </m:sup>
                    </m:sSup>
                  </m:oMath>
                </a14:m>
                <a:r>
                  <a:rPr lang="pt-PT" dirty="0"/>
                  <a:t> é o subconjunto daqueles que terminam com uma ação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pt-PT" dirty="0"/>
                  <a:t> seja o subconjunto daqueles que terminam com um estado de ambiente</a:t>
                </a:r>
              </a:p>
              <a:p>
                <a:pPr lvl="1"/>
                <a:r>
                  <a:rPr lang="pt-PT" dirty="0"/>
                  <a:t>Uma função de transformação de estado representa o comportamento do ambiente: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𝐴𝑐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pt-PT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PT" dirty="0"/>
                  <a:t>Se τ (r) = ∅, então não há estados sucessores possíveis para r. Neste caso, dizemos que o sistema encerrou a sua execução</a:t>
                </a: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3" t="-19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65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Ambiente, Agentes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PT" dirty="0"/>
                  <a:t>Ambiente</a:t>
                </a:r>
              </a:p>
              <a:p>
                <a:pPr marL="450850" lvl="1" indent="0">
                  <a:buNone/>
                </a:pPr>
                <a:r>
                  <a:rPr lang="pt-PT" dirty="0" err="1"/>
                  <a:t>Amb</a:t>
                </a:r>
                <a:r>
                  <a:rPr lang="pt-PT" dirty="0"/>
                  <a:t> é um triplo </a:t>
                </a:r>
                <a:r>
                  <a:rPr lang="pt-PT" dirty="0" err="1"/>
                  <a:t>Amb</a:t>
                </a:r>
                <a:r>
                  <a:rPr lang="pt-PT" dirty="0"/>
                  <a:t>=〈E,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/>
                  <a:t>, </a:t>
                </a:r>
                <a:r>
                  <a:rPr lang="pt-PT" dirty="0" err="1"/>
                  <a:t>τ〉onde</a:t>
                </a:r>
                <a:r>
                  <a:rPr lang="pt-PT" dirty="0"/>
                  <a:t>:</a:t>
                </a:r>
              </a:p>
              <a:p>
                <a:pPr lvl="1"/>
                <a:r>
                  <a:rPr lang="pt-PT" dirty="0"/>
                  <a:t>E é um conjunto de estados do ambiente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/>
                  <a:t>∈ E é o estado inicial</a:t>
                </a:r>
              </a:p>
              <a:p>
                <a:pPr lvl="1"/>
                <a:r>
                  <a:rPr lang="pt-PT" dirty="0"/>
                  <a:t>τ é uma função de transformador de estado</a:t>
                </a:r>
              </a:p>
              <a:p>
                <a:r>
                  <a:rPr lang="pt-PT" dirty="0"/>
                  <a:t>Agentes</a:t>
                </a:r>
              </a:p>
              <a:p>
                <a:pPr marL="450850" lvl="1" indent="0">
                  <a:buNone/>
                </a:pPr>
                <a:r>
                  <a:rPr lang="pt-PT" dirty="0"/>
                  <a:t>Agente é uma função que mapeia a execução de ações: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pt-PT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 err="1"/>
                  <a:t>Ac</a:t>
                </a:r>
                <a:r>
                  <a:rPr lang="pt-PT" dirty="0"/>
                  <a:t> </a:t>
                </a:r>
              </a:p>
              <a:p>
                <a:pPr lvl="1"/>
                <a:r>
                  <a:rPr lang="pt-PT" dirty="0"/>
                  <a:t>Um agente toma uma decisão sobre qual ação executar com base no histórico do sistema. </a:t>
                </a:r>
              </a:p>
              <a:p>
                <a:pPr lvl="1"/>
                <a:r>
                  <a:rPr lang="pt-PT" dirty="0"/>
                  <a:t>Seja AG o conjunto de todos os agentes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i="0" dirty="0"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</m:oMath>
                </a14:m>
                <a:r>
                  <a:rPr lang="pt-PT" dirty="0"/>
                  <a:t> é o subconjunto de execuções que terminam com um estado de ambiente</a:t>
                </a: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3" t="-16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9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646" dirty="0"/>
              <a:t>Artificial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2646" dirty="0" err="1"/>
              <a:t>Intelligence</a:t>
            </a:r>
            <a:endParaRPr lang="pt-PT" sz="2646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algn="r"/>
            <a:fld id="{C0B67E94-F552-4B60-B24A-FE8B0728EB1F}" type="slidenum">
              <a:rPr lang="pt-PT"/>
              <a:pPr algn="r"/>
              <a:t>3</a:t>
            </a:fld>
            <a:endParaRPr lang="pt-PT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73786" y="1553630"/>
            <a:ext cx="6927498" cy="19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755652"/>
            <a:r>
              <a:rPr lang="pt-PT" sz="2450" dirty="0" err="1"/>
              <a:t>It</a:t>
            </a:r>
            <a:r>
              <a:rPr lang="pt-PT" sz="2450" dirty="0"/>
              <a:t> </a:t>
            </a:r>
            <a:r>
              <a:rPr lang="pt-PT" sz="2450" dirty="0" err="1"/>
              <a:t>is</a:t>
            </a:r>
            <a:r>
              <a:rPr lang="pt-PT" sz="2450" dirty="0"/>
              <a:t> </a:t>
            </a:r>
            <a:r>
              <a:rPr lang="pt-PT" sz="2450" dirty="0" err="1"/>
              <a:t>the</a:t>
            </a:r>
            <a:r>
              <a:rPr lang="pt-PT" sz="2450" dirty="0"/>
              <a:t> </a:t>
            </a:r>
            <a:r>
              <a:rPr lang="pt-PT" sz="2450" dirty="0" err="1"/>
              <a:t>science</a:t>
            </a:r>
            <a:r>
              <a:rPr lang="pt-PT" sz="2450" dirty="0"/>
              <a:t> </a:t>
            </a:r>
            <a:r>
              <a:rPr lang="pt-PT" sz="2450" dirty="0" err="1"/>
              <a:t>and</a:t>
            </a:r>
            <a:r>
              <a:rPr lang="pt-PT" sz="2450" dirty="0"/>
              <a:t> </a:t>
            </a:r>
            <a:r>
              <a:rPr lang="pt-PT" sz="2450" dirty="0" err="1"/>
              <a:t>engineering</a:t>
            </a:r>
            <a:r>
              <a:rPr lang="pt-PT" sz="2450" dirty="0"/>
              <a:t> </a:t>
            </a:r>
            <a:r>
              <a:rPr lang="pt-PT" sz="2450" dirty="0" err="1"/>
              <a:t>of</a:t>
            </a:r>
            <a:r>
              <a:rPr lang="pt-PT" sz="2450" dirty="0"/>
              <a:t> </a:t>
            </a:r>
            <a:r>
              <a:rPr lang="pt-PT" sz="2450" dirty="0" err="1"/>
              <a:t>making</a:t>
            </a:r>
            <a:r>
              <a:rPr lang="pt-PT" sz="2450" dirty="0"/>
              <a:t> </a:t>
            </a:r>
            <a:r>
              <a:rPr lang="pt-PT" sz="2450" dirty="0" err="1"/>
              <a:t>intelligent</a:t>
            </a:r>
            <a:r>
              <a:rPr lang="pt-PT" sz="2450" dirty="0"/>
              <a:t> </a:t>
            </a:r>
            <a:r>
              <a:rPr lang="pt-PT" sz="2450" dirty="0" err="1"/>
              <a:t>machines</a:t>
            </a:r>
            <a:r>
              <a:rPr lang="pt-PT" sz="2450" dirty="0"/>
              <a:t>, </a:t>
            </a:r>
            <a:r>
              <a:rPr lang="pt-PT" sz="2450" dirty="0" err="1"/>
              <a:t>especially</a:t>
            </a:r>
            <a:r>
              <a:rPr lang="pt-PT" sz="2450" dirty="0"/>
              <a:t> </a:t>
            </a:r>
            <a:r>
              <a:rPr lang="pt-PT" sz="2450" dirty="0" err="1"/>
              <a:t>intelligent</a:t>
            </a:r>
            <a:r>
              <a:rPr lang="pt-PT" sz="2450" dirty="0"/>
              <a:t> </a:t>
            </a:r>
            <a:r>
              <a:rPr lang="pt-PT" sz="2450" dirty="0" err="1"/>
              <a:t>computer</a:t>
            </a:r>
            <a:r>
              <a:rPr lang="pt-PT" sz="2450" dirty="0"/>
              <a:t> </a:t>
            </a:r>
            <a:r>
              <a:rPr lang="pt-PT" sz="2450" dirty="0" err="1"/>
              <a:t>programs</a:t>
            </a:r>
            <a:r>
              <a:rPr lang="pt-PT" sz="2450" dirty="0"/>
              <a:t>. </a:t>
            </a:r>
            <a:r>
              <a:rPr lang="pt-PT" sz="2450" dirty="0" err="1"/>
              <a:t>It</a:t>
            </a:r>
            <a:r>
              <a:rPr lang="pt-PT" sz="2450" dirty="0"/>
              <a:t> </a:t>
            </a:r>
            <a:r>
              <a:rPr lang="pt-PT" sz="2450" dirty="0" err="1"/>
              <a:t>is</a:t>
            </a:r>
            <a:r>
              <a:rPr lang="pt-PT" sz="2450" dirty="0"/>
              <a:t> </a:t>
            </a:r>
            <a:r>
              <a:rPr lang="pt-PT" sz="2450" dirty="0" err="1"/>
              <a:t>related</a:t>
            </a:r>
            <a:r>
              <a:rPr lang="pt-PT" sz="2450" dirty="0"/>
              <a:t> to </a:t>
            </a:r>
            <a:r>
              <a:rPr lang="pt-PT" sz="2450" dirty="0" err="1"/>
              <a:t>the</a:t>
            </a:r>
            <a:r>
              <a:rPr lang="pt-PT" sz="2450" dirty="0"/>
              <a:t> similar </a:t>
            </a:r>
            <a:r>
              <a:rPr lang="pt-PT" sz="2450" dirty="0" err="1"/>
              <a:t>task</a:t>
            </a:r>
            <a:r>
              <a:rPr lang="pt-PT" sz="2450" dirty="0"/>
              <a:t> </a:t>
            </a:r>
            <a:r>
              <a:rPr lang="pt-PT" sz="2450" dirty="0" err="1"/>
              <a:t>of</a:t>
            </a:r>
            <a:r>
              <a:rPr lang="pt-PT" sz="2450" dirty="0"/>
              <a:t> </a:t>
            </a:r>
            <a:r>
              <a:rPr lang="pt-PT" sz="2450" dirty="0" err="1"/>
              <a:t>using</a:t>
            </a:r>
            <a:r>
              <a:rPr lang="pt-PT" sz="2450" dirty="0"/>
              <a:t> </a:t>
            </a:r>
            <a:r>
              <a:rPr lang="pt-PT" sz="2450" dirty="0" err="1"/>
              <a:t>computers</a:t>
            </a:r>
            <a:r>
              <a:rPr lang="pt-PT" sz="2450" dirty="0"/>
              <a:t> to </a:t>
            </a:r>
            <a:r>
              <a:rPr lang="pt-PT" sz="2450" dirty="0" err="1"/>
              <a:t>understand</a:t>
            </a:r>
            <a:r>
              <a:rPr lang="pt-PT" sz="2450" dirty="0"/>
              <a:t> </a:t>
            </a:r>
            <a:r>
              <a:rPr lang="pt-PT" sz="2450" dirty="0" err="1"/>
              <a:t>human</a:t>
            </a:r>
            <a:r>
              <a:rPr lang="pt-PT" sz="2450" dirty="0"/>
              <a:t> </a:t>
            </a:r>
            <a:r>
              <a:rPr lang="pt-PT" sz="2450" dirty="0" err="1"/>
              <a:t>intelligence</a:t>
            </a:r>
            <a:r>
              <a:rPr lang="pt-PT" sz="2450" dirty="0"/>
              <a:t>, </a:t>
            </a:r>
            <a:r>
              <a:rPr lang="pt-PT" sz="2450" dirty="0" err="1"/>
              <a:t>but</a:t>
            </a:r>
            <a:r>
              <a:rPr lang="pt-PT" sz="2450" dirty="0"/>
              <a:t> AI does </a:t>
            </a:r>
            <a:r>
              <a:rPr lang="pt-PT" sz="2450" dirty="0" err="1"/>
              <a:t>not</a:t>
            </a:r>
            <a:r>
              <a:rPr lang="pt-PT" sz="2450" dirty="0"/>
              <a:t> </a:t>
            </a:r>
            <a:r>
              <a:rPr lang="pt-PT" sz="2450" dirty="0" err="1"/>
              <a:t>have</a:t>
            </a:r>
            <a:r>
              <a:rPr lang="pt-PT" sz="2450" dirty="0"/>
              <a:t> to confine </a:t>
            </a:r>
            <a:r>
              <a:rPr lang="pt-PT" sz="2450" dirty="0" err="1"/>
              <a:t>itself</a:t>
            </a:r>
            <a:r>
              <a:rPr lang="pt-PT" sz="2450" dirty="0"/>
              <a:t> to </a:t>
            </a:r>
            <a:r>
              <a:rPr lang="pt-PT" sz="2450" dirty="0" err="1"/>
              <a:t>methods</a:t>
            </a:r>
            <a:r>
              <a:rPr lang="pt-PT" sz="2450" dirty="0"/>
              <a:t> </a:t>
            </a:r>
            <a:r>
              <a:rPr lang="pt-PT" sz="2450" dirty="0" err="1"/>
              <a:t>that</a:t>
            </a:r>
            <a:r>
              <a:rPr lang="pt-PT" sz="2450" dirty="0"/>
              <a:t> are </a:t>
            </a:r>
            <a:r>
              <a:rPr lang="pt-PT" sz="2450" dirty="0" err="1"/>
              <a:t>biologically</a:t>
            </a:r>
            <a:r>
              <a:rPr lang="pt-PT" sz="2450" dirty="0"/>
              <a:t> </a:t>
            </a:r>
            <a:r>
              <a:rPr lang="pt-PT" sz="2450" dirty="0" err="1"/>
              <a:t>observable</a:t>
            </a:r>
            <a:r>
              <a:rPr lang="pt-PT" sz="2450" dirty="0"/>
              <a:t>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73785" y="4072088"/>
            <a:ext cx="1986634" cy="3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55652"/>
            <a:r>
              <a:rPr lang="pt-PT" sz="1654" dirty="0"/>
              <a:t>John </a:t>
            </a:r>
            <a:r>
              <a:rPr lang="pt-PT" sz="1654" dirty="0" err="1"/>
              <a:t>McCarthy</a:t>
            </a:r>
            <a:r>
              <a:rPr lang="pt-PT" sz="1654" dirty="0"/>
              <a:t>, 2007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73785" y="1553630"/>
            <a:ext cx="6927498" cy="341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755652"/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It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/>
              <a:t>is</a:t>
            </a:r>
            <a:r>
              <a:rPr lang="pt-PT" sz="2450" dirty="0"/>
              <a:t> </a:t>
            </a:r>
            <a:r>
              <a:rPr lang="pt-PT" sz="2450" dirty="0" err="1"/>
              <a:t>the</a:t>
            </a:r>
            <a:r>
              <a:rPr lang="pt-PT" sz="2450" dirty="0"/>
              <a:t> </a:t>
            </a:r>
            <a:r>
              <a:rPr lang="pt-PT" sz="2450" dirty="0" err="1"/>
              <a:t>science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>
                <a:solidFill>
                  <a:srgbClr val="303030"/>
                </a:solidFill>
              </a:rPr>
              <a:t>and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>
                <a:solidFill>
                  <a:srgbClr val="303030"/>
                </a:solidFill>
              </a:rPr>
              <a:t>engineering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/>
              <a:t>of</a:t>
            </a:r>
            <a:r>
              <a:rPr lang="pt-PT" sz="2450" dirty="0"/>
              <a:t> </a:t>
            </a:r>
            <a:r>
              <a:rPr lang="pt-PT" sz="2450" dirty="0" err="1"/>
              <a:t>making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intelligent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machines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especially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/>
              <a:t>intelligent</a:t>
            </a:r>
            <a:r>
              <a:rPr lang="pt-PT" sz="2450" dirty="0"/>
              <a:t> </a:t>
            </a:r>
            <a:r>
              <a:rPr lang="pt-PT" sz="2450" dirty="0" err="1"/>
              <a:t>computer</a:t>
            </a:r>
            <a:r>
              <a:rPr lang="pt-PT" sz="2450" dirty="0"/>
              <a:t> </a:t>
            </a:r>
            <a:r>
              <a:rPr lang="pt-PT" sz="2450" dirty="0" err="1"/>
              <a:t>programs</a:t>
            </a:r>
            <a:r>
              <a:rPr lang="pt-PT" sz="2450" dirty="0"/>
              <a:t>.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It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is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related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to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the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similar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task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of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using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computers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to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understand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human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intelligence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but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/>
              <a:t>AI does </a:t>
            </a:r>
            <a:r>
              <a:rPr lang="pt-PT" sz="2450" dirty="0" err="1"/>
              <a:t>not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have</a:t>
            </a:r>
            <a:r>
              <a:rPr lang="pt-PT" sz="245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PT" sz="2450" dirty="0">
                <a:solidFill>
                  <a:srgbClr val="303030"/>
                </a:solidFill>
              </a:rPr>
              <a:t>to </a:t>
            </a:r>
            <a:r>
              <a:rPr lang="pt-PT" sz="2450" dirty="0"/>
              <a:t>confine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 err="1">
                <a:solidFill>
                  <a:schemeClr val="bg2">
                    <a:lumMod val="90000"/>
                  </a:schemeClr>
                </a:solidFill>
              </a:rPr>
              <a:t>itself</a:t>
            </a:r>
            <a:r>
              <a:rPr lang="pt-PT" sz="2450" dirty="0">
                <a:solidFill>
                  <a:srgbClr val="303030"/>
                </a:solidFill>
              </a:rPr>
              <a:t> </a:t>
            </a:r>
            <a:r>
              <a:rPr lang="pt-PT" sz="2450" dirty="0"/>
              <a:t>to </a:t>
            </a:r>
            <a:r>
              <a:rPr lang="pt-PT" sz="2450" dirty="0" err="1"/>
              <a:t>methods</a:t>
            </a:r>
            <a:r>
              <a:rPr lang="pt-PT" sz="2450" dirty="0"/>
              <a:t> </a:t>
            </a:r>
            <a:r>
              <a:rPr lang="pt-PT" sz="2450" dirty="0" err="1"/>
              <a:t>that</a:t>
            </a:r>
            <a:r>
              <a:rPr lang="pt-PT" sz="2450" dirty="0"/>
              <a:t> are </a:t>
            </a:r>
            <a:r>
              <a:rPr lang="pt-PT" sz="2450" dirty="0" err="1"/>
              <a:t>biologically</a:t>
            </a:r>
            <a:r>
              <a:rPr lang="pt-PT" sz="2450" dirty="0"/>
              <a:t> </a:t>
            </a:r>
            <a:r>
              <a:rPr lang="pt-PT" sz="2450" dirty="0" err="1"/>
              <a:t>observable</a:t>
            </a:r>
            <a:r>
              <a:rPr lang="pt-PT" sz="24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7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3" grpId="0"/>
      <p:bldP spid="532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Sistema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dirty="0"/>
                  <a:t>Um </a:t>
                </a:r>
                <a:r>
                  <a:rPr lang="pt-PT" b="1" dirty="0"/>
                  <a:t>sistema</a:t>
                </a:r>
                <a:r>
                  <a:rPr lang="pt-PT" dirty="0"/>
                  <a:t> é um </a:t>
                </a:r>
                <a:r>
                  <a:rPr lang="pt-PT" b="1" dirty="0"/>
                  <a:t>par</a:t>
                </a:r>
                <a:r>
                  <a:rPr lang="pt-PT" dirty="0"/>
                  <a:t> que contém um </a:t>
                </a:r>
                <a:r>
                  <a:rPr lang="pt-PT" b="1" dirty="0"/>
                  <a:t>agente (ou mais) </a:t>
                </a:r>
                <a:r>
                  <a:rPr lang="pt-PT" dirty="0"/>
                  <a:t>e um meio </a:t>
                </a:r>
                <a:r>
                  <a:rPr lang="pt-PT" b="1" dirty="0"/>
                  <a:t>Ambiente</a:t>
                </a:r>
              </a:p>
              <a:p>
                <a:r>
                  <a:rPr lang="pt-PT" dirty="0"/>
                  <a:t>Qualquer sistema terá associado a ele um conjunto de execuções possíveis;</a:t>
                </a:r>
              </a:p>
              <a:p>
                <a:pPr lvl="1"/>
                <a:r>
                  <a:rPr lang="pt-PT" dirty="0"/>
                  <a:t>denota o conjunto de execuções do agente </a:t>
                </a:r>
                <a:r>
                  <a:rPr lang="pt-PT" dirty="0" err="1"/>
                  <a:t>Ag</a:t>
                </a:r>
                <a:r>
                  <a:rPr lang="pt-PT" dirty="0"/>
                  <a:t> no ambiente A por R (</a:t>
                </a:r>
                <a:r>
                  <a:rPr lang="pt-PT" dirty="0" err="1"/>
                  <a:t>Ag</a:t>
                </a:r>
                <a:r>
                  <a:rPr lang="pt-PT" dirty="0"/>
                  <a:t>, A)</a:t>
                </a:r>
              </a:p>
              <a:p>
                <a:r>
                  <a:rPr lang="pt-PT" dirty="0"/>
                  <a:t>Assuma-se que R (</a:t>
                </a:r>
                <a:r>
                  <a:rPr lang="pt-PT" dirty="0" err="1"/>
                  <a:t>Ag</a:t>
                </a:r>
                <a:r>
                  <a:rPr lang="pt-PT" dirty="0"/>
                  <a:t>, </a:t>
                </a:r>
                <a:r>
                  <a:rPr lang="pt-PT" dirty="0" err="1"/>
                  <a:t>Amb</a:t>
                </a:r>
                <a:r>
                  <a:rPr lang="pt-PT" dirty="0"/>
                  <a:t>) contém apenas execuções encerradas</a:t>
                </a:r>
              </a:p>
              <a:p>
                <a:r>
                  <a:rPr lang="pt-PT" dirty="0"/>
                  <a:t>Formalmente: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,…) </m:t>
                    </m:r>
                  </m:oMath>
                </a14:m>
                <a:r>
                  <a:rPr lang="pt-PT" dirty="0"/>
                  <a:t>representa uma execução de um agente Ag no ambiente </a:t>
                </a:r>
                <a:r>
                  <a:rPr lang="pt-PT" dirty="0" err="1"/>
                  <a:t>Amb</a:t>
                </a:r>
                <a:r>
                  <a:rPr lang="pt-PT" dirty="0"/>
                  <a:t>= 〈E,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/>
                  <a:t>, τ〉 se: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/>
                  <a:t> é o estado inicial de A;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/>
                  <a:t> = </a:t>
                </a:r>
                <a:r>
                  <a:rPr lang="pt-PT" dirty="0" err="1"/>
                  <a:t>Ag</a:t>
                </a:r>
                <a:r>
                  <a:rPr lang="pt-PT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/>
                  <a:t>)</a:t>
                </a:r>
              </a:p>
              <a:p>
                <a:pPr lvl="1"/>
                <a:r>
                  <a:rPr lang="pt-PT" dirty="0"/>
                  <a:t>Para n&gt;0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,….,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pt-PT" dirty="0"/>
                  <a:t>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3" t="-1935" r="-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04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24" dirty="0"/>
              <a:t>Tipos de Agentes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1680" dirty="0"/>
          </a:p>
          <a:p>
            <a:r>
              <a:rPr lang="pt-PT" sz="1680" dirty="0"/>
              <a:t>Estruturas de Dados internas são atualizadas usando perceções e usadas para tomar a decisão das ações a executar (melhor ação)</a:t>
            </a:r>
          </a:p>
          <a:p>
            <a:endParaRPr lang="pt-PT" sz="1680" dirty="0"/>
          </a:p>
          <a:p>
            <a:r>
              <a:rPr lang="pt-PT" sz="1680" dirty="0"/>
              <a:t>Tipos de Agentes (Russel e </a:t>
            </a:r>
            <a:r>
              <a:rPr lang="pt-PT" sz="1680" dirty="0" err="1"/>
              <a:t>Norvig</a:t>
            </a:r>
            <a:r>
              <a:rPr lang="pt-PT" sz="1680" dirty="0"/>
              <a:t>, 1995):</a:t>
            </a:r>
          </a:p>
          <a:p>
            <a:pPr lvl="1"/>
            <a:r>
              <a:rPr lang="pt-PT" sz="1512" dirty="0"/>
              <a:t>Agentes reflexos simples</a:t>
            </a:r>
          </a:p>
          <a:p>
            <a:pPr lvl="1"/>
            <a:r>
              <a:rPr lang="pt-PT" sz="1512" dirty="0"/>
              <a:t>Agentes com representação do mundo</a:t>
            </a:r>
          </a:p>
          <a:p>
            <a:pPr lvl="1"/>
            <a:r>
              <a:rPr lang="pt-PT" sz="1512" dirty="0"/>
              <a:t>Agentes baseados em objetivos</a:t>
            </a:r>
          </a:p>
          <a:p>
            <a:pPr lvl="1"/>
            <a:r>
              <a:rPr lang="pt-PT" sz="1512" dirty="0"/>
              <a:t>Agentes baseados em utilidade</a:t>
            </a:r>
          </a:p>
          <a:p>
            <a:pPr lvl="1"/>
            <a:r>
              <a:rPr lang="pt-PT" sz="1512" dirty="0"/>
              <a:t>Agentes com Aprendizagem</a:t>
            </a:r>
          </a:p>
        </p:txBody>
      </p:sp>
      <p:pic>
        <p:nvPicPr>
          <p:cNvPr id="5" name="Picture 4" descr="agent-enviro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384" y="2520479"/>
            <a:ext cx="3885034" cy="175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577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Agentes Reativos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dirty="0"/>
                  <a:t>Agentes que decidem o que fazer sem referência à histórico, baseiam a sua tomada de decisão nas informações do momento.</a:t>
                </a:r>
              </a:p>
              <a:p>
                <a:r>
                  <a:rPr lang="pt-PT" dirty="0"/>
                  <a:t>Agentes Reativos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 err="1"/>
                  <a:t>Ac</a:t>
                </a:r>
                <a:r>
                  <a:rPr lang="pt-PT" dirty="0"/>
                  <a:t> </a:t>
                </a:r>
              </a:p>
              <a:p>
                <a:pPr lvl="1"/>
                <a:endParaRPr lang="pt-PT" dirty="0"/>
              </a:p>
              <a:p>
                <a:r>
                  <a:rPr lang="pt-PT" dirty="0"/>
                  <a:t>Um termostato pode ser visto como um agente reativo</a:t>
                </a:r>
              </a:p>
              <a:p>
                <a:pPr marL="44291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𝑓𝑓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𝑆𝑒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𝑡𝑒𝑚𝑝𝑒𝑟𝑎𝑡𝑢𝑟𝑎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𝑂𝑘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𝑂𝑛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𝑒𝑚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𝑞𝑢𝑎𝑙𝑞𝑢𝑒𝑟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𝑜𝑢𝑡𝑟𝑜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𝑐𝑎𝑠𝑜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/>
              </a:p>
              <a:p>
                <a:pPr lvl="1"/>
                <a:endParaRPr lang="pt-PT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3" t="-16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758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Agentes Reflexos Simples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/>
              <a:t>Baseados em tabelas de regras condição-acção (regras if-then)</a:t>
            </a:r>
          </a:p>
        </p:txBody>
      </p:sp>
      <p:pic>
        <p:nvPicPr>
          <p:cNvPr id="6" name="Picture 4" descr="simple-reflex-a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320" y="2376463"/>
            <a:ext cx="4180363" cy="26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95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Exemplo: O Mundo do Aspirador</a:t>
            </a:r>
            <a:endParaRPr lang="en-US" dirty="0"/>
          </a:p>
        </p:txBody>
      </p:sp>
      <p:sp>
        <p:nvSpPr>
          <p:cNvPr id="3789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352" dirty="0"/>
              <a:t>Percepções: local e conteúdo</a:t>
            </a:r>
          </a:p>
          <a:p>
            <a:pPr lvl="1"/>
            <a:r>
              <a:rPr lang="pt-BR" sz="2016" dirty="0"/>
              <a:t>Exemplo: </a:t>
            </a:r>
            <a:r>
              <a:rPr lang="en-US" sz="2016" dirty="0"/>
              <a:t>[A</a:t>
            </a:r>
            <a:r>
              <a:rPr lang="pt-BR" sz="2016" dirty="0"/>
              <a:t>, sujo]</a:t>
            </a:r>
          </a:p>
          <a:p>
            <a:r>
              <a:rPr lang="pt-BR" sz="2352" dirty="0"/>
              <a:t>Ações: Esquerda, Direita, Aspirar, NoOp</a:t>
            </a:r>
          </a:p>
        </p:txBody>
      </p:sp>
      <p:pic>
        <p:nvPicPr>
          <p:cNvPr id="37892" name="Picture 4" descr="vacuum2-enviro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12" y="2592487"/>
            <a:ext cx="2601802" cy="1330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0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  <a:r>
              <a:rPr lang="en-US" dirty="0"/>
              <a:t>: </a:t>
            </a:r>
            <a:r>
              <a:rPr lang="pt-PT" dirty="0"/>
              <a:t>Agentes Reflexos Simples </a:t>
            </a:r>
            <a:endParaRPr lang="en-US" dirty="0"/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016" dirty="0"/>
              <a:t>Regras condição-ação (regras se-então) fazem uma ligação direta entre a percepção atual e a ação;</a:t>
            </a:r>
          </a:p>
          <a:p>
            <a:pPr>
              <a:lnSpc>
                <a:spcPct val="80000"/>
              </a:lnSpc>
            </a:pPr>
            <a:r>
              <a:rPr lang="pt-BR" sz="2016" dirty="0"/>
              <a:t>O agente funciona apenas se o ambiente for completamente observável e a decisão correta puder ser tomada com base apenas na percepção atual.</a:t>
            </a:r>
            <a:endParaRPr lang="en-US" sz="2016" dirty="0"/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2159992" y="3240559"/>
            <a:ext cx="6531843" cy="1390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8036" indent="-288036">
              <a:lnSpc>
                <a:spcPct val="90000"/>
              </a:lnSpc>
              <a:spcBef>
                <a:spcPct val="20000"/>
              </a:spcBef>
            </a:pPr>
            <a:r>
              <a:rPr lang="pt-BR" sz="1680" b="1" dirty="0">
                <a:latin typeface="Courier New" pitchFamily="49" charset="0"/>
              </a:rPr>
              <a:t>Função</a:t>
            </a:r>
            <a:r>
              <a:rPr lang="pt-BR" sz="1680" dirty="0">
                <a:latin typeface="Courier New" pitchFamily="49" charset="0"/>
              </a:rPr>
              <a:t> AGENTE-ASPIRADOR-REATIVO(</a:t>
            </a:r>
            <a:r>
              <a:rPr lang="pt-BR" sz="1680" i="1" dirty="0">
                <a:latin typeface="Courier New" pitchFamily="49" charset="0"/>
              </a:rPr>
              <a:t>posição</a:t>
            </a:r>
            <a:r>
              <a:rPr lang="pt-BR" sz="1680" dirty="0">
                <a:latin typeface="Courier New" pitchFamily="49" charset="0"/>
              </a:rPr>
              <a:t>,</a:t>
            </a:r>
            <a:r>
              <a:rPr lang="pt-BR" sz="1680" i="1" dirty="0">
                <a:latin typeface="Courier New" pitchFamily="49" charset="0"/>
              </a:rPr>
              <a:t>estado</a:t>
            </a:r>
            <a:r>
              <a:rPr lang="pt-BR" sz="1680" dirty="0">
                <a:latin typeface="Courier New" pitchFamily="49" charset="0"/>
              </a:rPr>
              <a:t>) </a:t>
            </a:r>
            <a:r>
              <a:rPr lang="pt-BR" sz="1680" b="1" dirty="0">
                <a:latin typeface="Courier New" pitchFamily="49" charset="0"/>
              </a:rPr>
              <a:t>retorna</a:t>
            </a:r>
            <a:r>
              <a:rPr lang="pt-BR" sz="1680" dirty="0">
                <a:latin typeface="Courier New" pitchFamily="49" charset="0"/>
              </a:rPr>
              <a:t> uma ação</a:t>
            </a:r>
          </a:p>
          <a:p>
            <a:pPr marL="624078" lvl="1" indent="-240030">
              <a:lnSpc>
                <a:spcPct val="90000"/>
              </a:lnSpc>
              <a:spcBef>
                <a:spcPct val="20000"/>
              </a:spcBef>
            </a:pPr>
            <a:r>
              <a:rPr lang="pt-BR" sz="1680" b="1" dirty="0">
                <a:latin typeface="Courier New" pitchFamily="49" charset="0"/>
              </a:rPr>
              <a:t>	se </a:t>
            </a:r>
            <a:r>
              <a:rPr lang="pt-BR" sz="1680" i="1" dirty="0">
                <a:latin typeface="Courier New" pitchFamily="49" charset="0"/>
              </a:rPr>
              <a:t>estado </a:t>
            </a:r>
            <a:r>
              <a:rPr lang="pt-BR" sz="1680" b="1" dirty="0">
                <a:latin typeface="Courier New" pitchFamily="49" charset="0"/>
              </a:rPr>
              <a:t>= </a:t>
            </a:r>
            <a:r>
              <a:rPr lang="pt-BR" sz="1680" dirty="0">
                <a:latin typeface="Courier New" pitchFamily="49" charset="0"/>
              </a:rPr>
              <a:t>Sujo </a:t>
            </a:r>
            <a:r>
              <a:rPr lang="pt-BR" sz="1680" b="1" dirty="0">
                <a:latin typeface="Courier New" pitchFamily="49" charset="0"/>
              </a:rPr>
              <a:t>então retorna </a:t>
            </a:r>
            <a:r>
              <a:rPr lang="pt-BR" sz="1680" i="1" dirty="0">
                <a:latin typeface="Courier New" pitchFamily="49" charset="0"/>
              </a:rPr>
              <a:t>Aspirar</a:t>
            </a:r>
          </a:p>
          <a:p>
            <a:pPr marL="624078" lvl="1" indent="-240030">
              <a:lnSpc>
                <a:spcPct val="90000"/>
              </a:lnSpc>
              <a:spcBef>
                <a:spcPct val="20000"/>
              </a:spcBef>
            </a:pPr>
            <a:r>
              <a:rPr lang="pt-BR" sz="1680" i="1" dirty="0">
                <a:latin typeface="Courier New" pitchFamily="49" charset="0"/>
              </a:rPr>
              <a:t>	</a:t>
            </a:r>
            <a:r>
              <a:rPr lang="pt-BR" sz="1680" b="1" dirty="0">
                <a:latin typeface="Courier New" pitchFamily="49" charset="0"/>
              </a:rPr>
              <a:t>senão se </a:t>
            </a:r>
            <a:r>
              <a:rPr lang="pt-BR" sz="1680" i="1" dirty="0">
                <a:latin typeface="Courier New" pitchFamily="49" charset="0"/>
              </a:rPr>
              <a:t>posição </a:t>
            </a:r>
            <a:r>
              <a:rPr lang="pt-BR" sz="1680" b="1" dirty="0">
                <a:latin typeface="Courier New" pitchFamily="49" charset="0"/>
              </a:rPr>
              <a:t>= </a:t>
            </a:r>
            <a:r>
              <a:rPr lang="pt-BR" sz="1680" dirty="0">
                <a:latin typeface="Courier New" pitchFamily="49" charset="0"/>
              </a:rPr>
              <a:t>A </a:t>
            </a:r>
            <a:r>
              <a:rPr lang="pt-BR" sz="1680" b="1" dirty="0">
                <a:latin typeface="Courier New" pitchFamily="49" charset="0"/>
              </a:rPr>
              <a:t>então retorna </a:t>
            </a:r>
            <a:r>
              <a:rPr lang="pt-BR" sz="1680" i="1" dirty="0">
                <a:latin typeface="Courier New" pitchFamily="49" charset="0"/>
              </a:rPr>
              <a:t>Direita</a:t>
            </a:r>
          </a:p>
          <a:p>
            <a:pPr marL="624078" lvl="1" indent="-240030">
              <a:lnSpc>
                <a:spcPct val="90000"/>
              </a:lnSpc>
              <a:spcBef>
                <a:spcPct val="20000"/>
              </a:spcBef>
            </a:pPr>
            <a:r>
              <a:rPr lang="pt-BR" sz="1680" i="1" dirty="0">
                <a:latin typeface="Courier New" pitchFamily="49" charset="0"/>
              </a:rPr>
              <a:t>	</a:t>
            </a:r>
            <a:r>
              <a:rPr lang="pt-BR" sz="1680" b="1" dirty="0">
                <a:latin typeface="Courier New" pitchFamily="49" charset="0"/>
              </a:rPr>
              <a:t>senão se </a:t>
            </a:r>
            <a:r>
              <a:rPr lang="pt-BR" sz="1680" i="1" dirty="0">
                <a:latin typeface="Courier New" pitchFamily="49" charset="0"/>
              </a:rPr>
              <a:t>posição </a:t>
            </a:r>
            <a:r>
              <a:rPr lang="pt-BR" sz="1680" b="1" dirty="0">
                <a:latin typeface="Courier New" pitchFamily="49" charset="0"/>
              </a:rPr>
              <a:t>= </a:t>
            </a:r>
            <a:r>
              <a:rPr lang="pt-BR" sz="1680" dirty="0">
                <a:latin typeface="Courier New" pitchFamily="49" charset="0"/>
              </a:rPr>
              <a:t>B </a:t>
            </a:r>
            <a:r>
              <a:rPr lang="pt-BR" sz="1680" b="1" dirty="0">
                <a:latin typeface="Courier New" pitchFamily="49" charset="0"/>
              </a:rPr>
              <a:t>então retorna </a:t>
            </a:r>
            <a:r>
              <a:rPr lang="pt-BR" sz="1680" i="1" dirty="0">
                <a:latin typeface="Courier New" pitchFamily="49" charset="0"/>
              </a:rPr>
              <a:t>Esquerda</a:t>
            </a:r>
          </a:p>
        </p:txBody>
      </p:sp>
    </p:spTree>
    <p:extLst>
      <p:ext uri="{BB962C8B-B14F-4D97-AF65-F5344CB8AC3E}">
        <p14:creationId xmlns:p14="http://schemas.microsoft.com/office/powerpoint/2010/main" val="2282295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Agentes com Representação do Mundo</a:t>
            </a:r>
            <a:br>
              <a:rPr lang="pt-PT" dirty="0"/>
            </a:br>
            <a:r>
              <a:rPr lang="pt-PT" dirty="0"/>
              <a:t>(com Estado)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Mantêm um estado interno (representação do mundo)</a:t>
            </a:r>
            <a:endParaRPr lang="pt-PT" sz="1200" dirty="0"/>
          </a:p>
          <a:p>
            <a:endParaRPr lang="pt-PT" dirty="0"/>
          </a:p>
        </p:txBody>
      </p:sp>
      <p:pic>
        <p:nvPicPr>
          <p:cNvPr id="4" name="Picture 4" descr="reflex+state-agen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384" y="2592487"/>
            <a:ext cx="3695700" cy="23526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20627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Agentes com Representação do Mundo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2520032" y="2016423"/>
            <a:ext cx="6541615" cy="266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76814" tIns="38407" rIns="76814" bIns="38407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8036" indent="-288036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b="1" dirty="0"/>
              <a:t>Função</a:t>
            </a:r>
            <a:r>
              <a:rPr lang="pt-BR" sz="1680" dirty="0"/>
              <a:t> </a:t>
            </a:r>
            <a:r>
              <a:rPr lang="pt-BR" sz="1680" dirty="0" err="1"/>
              <a:t>AGENTE-REATIVO-COM-Rep_Mundo</a:t>
            </a:r>
            <a:r>
              <a:rPr lang="pt-BR" sz="1680" dirty="0"/>
              <a:t>(</a:t>
            </a:r>
            <a:r>
              <a:rPr lang="pt-BR" sz="1680" i="1" dirty="0" err="1"/>
              <a:t>perceção</a:t>
            </a:r>
            <a:r>
              <a:rPr lang="pt-BR" sz="1680" dirty="0"/>
              <a:t>) </a:t>
            </a:r>
            <a:r>
              <a:rPr lang="pt-BR" sz="1680" b="1" dirty="0"/>
              <a:t>retorna</a:t>
            </a:r>
            <a:r>
              <a:rPr lang="pt-BR" sz="1680" dirty="0"/>
              <a:t> uma </a:t>
            </a:r>
            <a:r>
              <a:rPr lang="pt-BR" sz="1680" i="1" dirty="0"/>
              <a:t>ação</a:t>
            </a:r>
          </a:p>
          <a:p>
            <a:pPr marL="624078" lvl="1" indent="-240030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b="1" dirty="0"/>
              <a:t>	Variáveis estáticas</a:t>
            </a:r>
            <a:r>
              <a:rPr lang="en-US" sz="1680" dirty="0"/>
              <a:t>:</a:t>
            </a:r>
            <a:r>
              <a:rPr lang="pt-BR" sz="1680" dirty="0"/>
              <a:t> </a:t>
            </a:r>
          </a:p>
          <a:p>
            <a:pPr marL="960120" lvl="2" indent="-192024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i="1" dirty="0"/>
              <a:t>estado</a:t>
            </a:r>
            <a:r>
              <a:rPr lang="pt-BR" sz="1680" dirty="0"/>
              <a:t>, uma descrição do estado atual do mundo</a:t>
            </a:r>
          </a:p>
          <a:p>
            <a:pPr marL="960120" lvl="2" indent="-192024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i="1" dirty="0"/>
              <a:t>regras</a:t>
            </a:r>
            <a:r>
              <a:rPr lang="pt-BR" sz="1680" dirty="0"/>
              <a:t>, um conjunto de regras </a:t>
            </a:r>
            <a:r>
              <a:rPr lang="pt-BR" sz="1680" dirty="0" err="1"/>
              <a:t>condição-ação</a:t>
            </a:r>
            <a:endParaRPr lang="pt-BR" sz="1680" dirty="0"/>
          </a:p>
          <a:p>
            <a:pPr marL="960120" lvl="2" indent="-192024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i="1" dirty="0"/>
              <a:t>ação</a:t>
            </a:r>
            <a:r>
              <a:rPr lang="pt-BR" sz="1680" dirty="0"/>
              <a:t>, a ação mais recente, inicialmente vazio</a:t>
            </a:r>
          </a:p>
          <a:p>
            <a:pPr marL="624078" lvl="1" indent="-240030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i="1" dirty="0"/>
              <a:t>	estado </a:t>
            </a:r>
            <a:r>
              <a:rPr lang="pt-BR" sz="1680" dirty="0"/>
              <a:t>← ATUALIZA-ESTADO(</a:t>
            </a:r>
            <a:r>
              <a:rPr lang="pt-BR" sz="1680" i="1" dirty="0"/>
              <a:t>estado</a:t>
            </a:r>
            <a:r>
              <a:rPr lang="pt-BR" sz="1680" dirty="0"/>
              <a:t>, </a:t>
            </a:r>
            <a:r>
              <a:rPr lang="pt-BR" sz="1680" i="1" dirty="0"/>
              <a:t>ação</a:t>
            </a:r>
            <a:r>
              <a:rPr lang="pt-BR" sz="1680" dirty="0"/>
              <a:t>, </a:t>
            </a:r>
            <a:r>
              <a:rPr lang="pt-BR" sz="1680" i="1" dirty="0"/>
              <a:t>percepção</a:t>
            </a:r>
            <a:r>
              <a:rPr lang="pt-BR" sz="1680" dirty="0"/>
              <a:t>)</a:t>
            </a:r>
          </a:p>
          <a:p>
            <a:pPr marL="624078" lvl="1" indent="-240030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i="1" dirty="0"/>
              <a:t>	regra</a:t>
            </a:r>
            <a:r>
              <a:rPr lang="pt-BR" sz="1680" dirty="0"/>
              <a:t> ← DETERMINA_REGRA(</a:t>
            </a:r>
            <a:r>
              <a:rPr lang="pt-BR" sz="1680" i="1" dirty="0"/>
              <a:t>estado</a:t>
            </a:r>
            <a:r>
              <a:rPr lang="pt-BR" sz="1680" dirty="0"/>
              <a:t>,</a:t>
            </a:r>
            <a:r>
              <a:rPr lang="pt-BR" sz="1680" i="1" dirty="0"/>
              <a:t> regras</a:t>
            </a:r>
            <a:r>
              <a:rPr lang="pt-BR" sz="1680" dirty="0"/>
              <a:t>)</a:t>
            </a:r>
            <a:endParaRPr lang="pt-BR" sz="1680" i="1" dirty="0"/>
          </a:p>
          <a:p>
            <a:pPr marL="624078" lvl="1" indent="-240030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dirty="0"/>
              <a:t>	</a:t>
            </a:r>
            <a:r>
              <a:rPr lang="pt-BR" sz="1680" i="1" dirty="0"/>
              <a:t>ação</a:t>
            </a:r>
            <a:r>
              <a:rPr lang="pt-BR" sz="1680" dirty="0"/>
              <a:t> ← AÇÃO-DA-REGRA(Regra)</a:t>
            </a:r>
          </a:p>
          <a:p>
            <a:pPr marL="624078" lvl="1" indent="-240030" defTabSz="76809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680" dirty="0"/>
              <a:t>	retornar </a:t>
            </a:r>
            <a:r>
              <a:rPr lang="pt-BR" sz="1680" i="1" dirty="0"/>
              <a:t>ação</a:t>
            </a:r>
          </a:p>
        </p:txBody>
      </p:sp>
    </p:spTree>
    <p:extLst>
      <p:ext uri="{BB962C8B-B14F-4D97-AF65-F5344CB8AC3E}">
        <p14:creationId xmlns:p14="http://schemas.microsoft.com/office/powerpoint/2010/main" val="2717826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Agentes Baseado em Objetivos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Descrição do estado do mundo e do </a:t>
            </a:r>
            <a:r>
              <a:rPr lang="pt-PT" dirty="0" err="1"/>
              <a:t>objectivo</a:t>
            </a:r>
            <a:r>
              <a:rPr lang="pt-PT" dirty="0"/>
              <a:t> a atingir</a:t>
            </a:r>
          </a:p>
          <a:p>
            <a:r>
              <a:rPr lang="pt-PT" dirty="0"/>
              <a:t>Resolução de problemas por Pesquisa, Planeamento</a:t>
            </a:r>
          </a:p>
        </p:txBody>
      </p:sp>
      <p:pic>
        <p:nvPicPr>
          <p:cNvPr id="5" name="Picture 5" descr="goal-based-a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0" y="2700060"/>
            <a:ext cx="4382742" cy="27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935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Agentes Baseados em Utilidade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Utilidade: Espécie de grau de felicidade do agente!</a:t>
            </a:r>
          </a:p>
          <a:p>
            <a:r>
              <a:rPr lang="pt-PT" dirty="0"/>
              <a:t>Mapeia o estado atual num valor!</a:t>
            </a:r>
          </a:p>
        </p:txBody>
      </p:sp>
      <p:pic>
        <p:nvPicPr>
          <p:cNvPr id="5" name="Picture 5" descr="utility-based-a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906" y="2304455"/>
            <a:ext cx="4415654" cy="28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2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AI </a:t>
            </a:r>
            <a:r>
              <a:rPr lang="pt-PT" dirty="0" err="1"/>
              <a:t>Timeline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8" y="1480684"/>
            <a:ext cx="7550348" cy="3781425"/>
          </a:xfrm>
        </p:spPr>
      </p:pic>
      <p:sp>
        <p:nvSpPr>
          <p:cNvPr id="7" name="Retângulo 6"/>
          <p:cNvSpPr/>
          <p:nvPr/>
        </p:nvSpPr>
        <p:spPr>
          <a:xfrm>
            <a:off x="5832400" y="5289573"/>
            <a:ext cx="3674580" cy="295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1" dirty="0"/>
              <a:t>Source: Paul Marsden</a:t>
            </a:r>
          </a:p>
          <a:p>
            <a:r>
              <a:rPr lang="fr-FR" sz="661" dirty="0"/>
              <a:t>https://digitalwellbeing.org/artificial-intelligence-timeline-infographic-from-eliza-to-tay-and-beyond/</a:t>
            </a:r>
            <a:endParaRPr lang="pt-PT" sz="661" dirty="0"/>
          </a:p>
        </p:txBody>
      </p:sp>
    </p:spTree>
    <p:extLst>
      <p:ext uri="{BB962C8B-B14F-4D97-AF65-F5344CB8AC3E}">
        <p14:creationId xmlns:p14="http://schemas.microsoft.com/office/powerpoint/2010/main" val="639335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Agentes com Aprendizagem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Elemento de Aprendizagem e elemento de avaliação de desempenho</a:t>
            </a:r>
          </a:p>
          <a:p>
            <a:endParaRPr lang="pt-PT" dirty="0"/>
          </a:p>
          <a:p>
            <a:endParaRPr lang="pt-PT" dirty="0"/>
          </a:p>
          <a:p>
            <a:endParaRPr lang="en-US" dirty="0"/>
          </a:p>
        </p:txBody>
      </p:sp>
      <p:pic>
        <p:nvPicPr>
          <p:cNvPr id="5" name="Picture 9" descr="learning-a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304" y="2088431"/>
            <a:ext cx="4366445" cy="306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417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Exercício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i="1" dirty="0"/>
              <a:t>	CONTROLEX: Agente para Controlar a Temperatura de uma Sala</a:t>
            </a:r>
            <a:endParaRPr lang="en-US" dirty="0"/>
          </a:p>
          <a:p>
            <a:pPr>
              <a:buNone/>
            </a:pPr>
            <a:endParaRPr lang="pt-PT" b="0" dirty="0"/>
          </a:p>
          <a:p>
            <a:pPr>
              <a:buNone/>
            </a:pPr>
            <a:r>
              <a:rPr lang="pt-PT" b="0" dirty="0"/>
              <a:t>	Apresente um diagrama e o </a:t>
            </a:r>
            <a:r>
              <a:rPr lang="pt-PT" b="0" dirty="0" err="1"/>
              <a:t>pseudo-código</a:t>
            </a:r>
            <a:r>
              <a:rPr lang="pt-PT" b="0" dirty="0"/>
              <a:t> para um agente simples reflexo – CONTROLEX - para controlar a temperatura de uma sala. Suponha que dispõe das perceções T1 e T2 correspondentes à temperatura da sala e à temperatura exterior e as ações AQ ligar o aquecedor, NAQ – Desligar o aquecedor, AC – ligar o ar frio, NAC – Desligar o ar frio, AJ – abrir as janelas, NAJ – fechar as janelas. </a:t>
            </a:r>
          </a:p>
          <a:p>
            <a:pPr>
              <a:buNone/>
            </a:pPr>
            <a:r>
              <a:rPr lang="pt-PT" b="0" dirty="0"/>
              <a:t>	Pretende-se que a temperatura da sala esteja entre os 22 e os 24 graus. Sempre que seja possível usar as janelas para controlar a temperatura (não desperdiçando energia), tal deve ser efetuado. Sempre que a temperatura esteja mais de 2 graus afastada da banda desejada (ou seja se a temperatura for inferior a 20 ou superior a 26 graus), deve-se fechar as janelas e em vez disso, usar o aquecedor ou ar frio para repor a temperatura dentro da banda desejada. </a:t>
            </a:r>
          </a:p>
          <a:p>
            <a:pPr>
              <a:buNone/>
            </a:pPr>
            <a:r>
              <a:rPr lang="pt-PT" b="0" dirty="0"/>
              <a:t>	Como poderia construir um agente um pouco mais inteligente para este problema (que tipo de agente, perceções, estado do mundo, etc., usar)?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37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Exercício: Tópicos de Resolução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12" y="1368351"/>
            <a:ext cx="4104456" cy="4248471"/>
          </a:xfrm>
        </p:spPr>
        <p:txBody>
          <a:bodyPr>
            <a:normAutofit fontScale="85000" lnSpcReduction="20000"/>
          </a:bodyPr>
          <a:lstStyle/>
          <a:p>
            <a:r>
              <a:rPr lang="pt-PT" sz="1680" dirty="0"/>
              <a:t>Perceções:</a:t>
            </a:r>
            <a:endParaRPr lang="en-US" sz="1680" dirty="0"/>
          </a:p>
          <a:p>
            <a:pPr lvl="1"/>
            <a:r>
              <a:rPr lang="pt-PT" sz="1512" dirty="0"/>
              <a:t>T1 – Temperatura Interior</a:t>
            </a:r>
            <a:endParaRPr lang="en-US" sz="1512" dirty="0"/>
          </a:p>
          <a:p>
            <a:pPr lvl="1"/>
            <a:r>
              <a:rPr lang="pt-PT" sz="1512" dirty="0"/>
              <a:t>T2 – Temperatura Exterior</a:t>
            </a:r>
            <a:endParaRPr lang="en-US" sz="1680" dirty="0"/>
          </a:p>
          <a:p>
            <a:r>
              <a:rPr lang="pt-PT" sz="1680" dirty="0"/>
              <a:t>Ações:</a:t>
            </a:r>
            <a:endParaRPr lang="en-US" sz="1680" dirty="0"/>
          </a:p>
          <a:p>
            <a:pPr lvl="1"/>
            <a:r>
              <a:rPr lang="pt-PT" sz="1512" dirty="0"/>
              <a:t>AQ ligar o aquecedor</a:t>
            </a:r>
            <a:endParaRPr lang="en-US" sz="1512" dirty="0"/>
          </a:p>
          <a:p>
            <a:pPr lvl="1"/>
            <a:r>
              <a:rPr lang="pt-PT" sz="1512" dirty="0"/>
              <a:t>NAQ – Desligar o aquecedor</a:t>
            </a:r>
            <a:endParaRPr lang="en-US" sz="1512" dirty="0"/>
          </a:p>
          <a:p>
            <a:pPr lvl="1"/>
            <a:r>
              <a:rPr lang="pt-PT" sz="1512" dirty="0"/>
              <a:t>AC – ligar o ar frio</a:t>
            </a:r>
            <a:endParaRPr lang="en-US" sz="1512" dirty="0"/>
          </a:p>
          <a:p>
            <a:pPr lvl="1"/>
            <a:r>
              <a:rPr lang="pt-PT" sz="1512" dirty="0"/>
              <a:t>NAC – Desligar o ar frio</a:t>
            </a:r>
            <a:endParaRPr lang="en-US" sz="1512" dirty="0"/>
          </a:p>
          <a:p>
            <a:pPr lvl="1"/>
            <a:r>
              <a:rPr lang="pt-PT" sz="1512" dirty="0"/>
              <a:t>AJ – abrir as janelas</a:t>
            </a:r>
            <a:endParaRPr lang="en-US" sz="1512" dirty="0"/>
          </a:p>
          <a:p>
            <a:pPr lvl="1"/>
            <a:r>
              <a:rPr lang="pt-PT" sz="1512" dirty="0"/>
              <a:t>NAJ – fechar as janelas</a:t>
            </a:r>
            <a:endParaRPr lang="en-US" sz="1680" dirty="0"/>
          </a:p>
          <a:p>
            <a:r>
              <a:rPr lang="pt-PT" sz="1680" dirty="0"/>
              <a:t>Objetivo:</a:t>
            </a:r>
            <a:r>
              <a:rPr lang="en-US" sz="1680" dirty="0"/>
              <a:t> </a:t>
            </a:r>
          </a:p>
          <a:p>
            <a:pPr lvl="1"/>
            <a:r>
              <a:rPr lang="pt-PT" sz="1512" dirty="0"/>
              <a:t>Manter a temperatura da sala entre os 22 e os 24 graus</a:t>
            </a:r>
          </a:p>
          <a:p>
            <a:pPr lvl="1"/>
            <a:endParaRPr lang="en-US" sz="1512" dirty="0"/>
          </a:p>
          <a:p>
            <a:r>
              <a:rPr lang="pt-PT" sz="1764" dirty="0"/>
              <a:t>Agente mais inteligente:</a:t>
            </a:r>
            <a:endParaRPr lang="en-US" sz="1764" dirty="0"/>
          </a:p>
          <a:p>
            <a:pPr lvl="1"/>
            <a:r>
              <a:rPr lang="pt-PT" sz="1596" dirty="0"/>
              <a:t>Câmaras para analisar quantas e quais as pessoas no interior da sala</a:t>
            </a:r>
            <a:endParaRPr lang="en-US" sz="1596" dirty="0"/>
          </a:p>
          <a:p>
            <a:pPr lvl="1"/>
            <a:r>
              <a:rPr lang="pt-PT" sz="1596" dirty="0"/>
              <a:t>Ajuste da temperatura em função dos gostos das pessoas</a:t>
            </a:r>
            <a:endParaRPr lang="en-US" sz="1596" dirty="0"/>
          </a:p>
          <a:p>
            <a:pPr lvl="1"/>
            <a:r>
              <a:rPr lang="pt-PT" sz="1596" dirty="0"/>
              <a:t>Utilização de previsões meteorológicas da Internet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21782" y="823858"/>
            <a:ext cx="3456623" cy="45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814" tIns="38407" rIns="76814" bIns="38407" numCol="1" anchor="t" anchorCtr="0" compatLnSpc="1">
            <a:prstTxWarp prst="textNoShape">
              <a:avLst/>
            </a:prstTxWarp>
            <a:normAutofit/>
          </a:bodyPr>
          <a:lstStyle/>
          <a:p>
            <a:pPr marL="288036" indent="-288036" defTabSz="768096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848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04408" y="1447420"/>
            <a:ext cx="3931853" cy="42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814" tIns="38407" rIns="76814" bIns="38407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pt-PT" sz="1680" b="1" dirty="0"/>
              <a:t>Interpretação da Perceção:</a:t>
            </a:r>
            <a:endParaRPr lang="en-US" sz="1680" dirty="0"/>
          </a:p>
          <a:p>
            <a:r>
              <a:rPr lang="pt-PT" sz="1680" dirty="0"/>
              <a:t>M_QUENTE = T1 &gt; 26</a:t>
            </a:r>
            <a:endParaRPr lang="en-US" sz="1680" dirty="0"/>
          </a:p>
          <a:p>
            <a:r>
              <a:rPr lang="de-DE" sz="1680" dirty="0"/>
              <a:t>QUENTE = T1 &gt; 24 e T1&lt;= 26</a:t>
            </a:r>
            <a:endParaRPr lang="en-US" sz="1680" dirty="0"/>
          </a:p>
          <a:p>
            <a:r>
              <a:rPr lang="de-DE" sz="1680" dirty="0"/>
              <a:t>NORMAL = T1 &gt;= 22 e T1&lt;= 24</a:t>
            </a:r>
            <a:endParaRPr lang="en-US" sz="1680" dirty="0"/>
          </a:p>
          <a:p>
            <a:r>
              <a:rPr lang="de-DE" sz="1680" dirty="0"/>
              <a:t>FRIO = T1 &gt;= 20 e T1&lt; 22</a:t>
            </a:r>
            <a:endParaRPr lang="en-US" sz="1680" dirty="0"/>
          </a:p>
          <a:p>
            <a:r>
              <a:rPr lang="pt-PT" sz="1680" dirty="0"/>
              <a:t>M_FRIO = T1&lt; 20</a:t>
            </a:r>
            <a:endParaRPr lang="en-US" sz="1680" dirty="0"/>
          </a:p>
          <a:p>
            <a:r>
              <a:rPr lang="pt-PT" sz="1680" dirty="0"/>
              <a:t>FORA_UTIL = T2 &lt; 24 e QUENTE ou </a:t>
            </a:r>
            <a:br>
              <a:rPr lang="pt-PT" sz="1680" dirty="0"/>
            </a:br>
            <a:r>
              <a:rPr lang="pt-PT" sz="1680" dirty="0"/>
              <a:t>                        T2 &gt; 22 e FRIO</a:t>
            </a:r>
            <a:endParaRPr lang="en-US" sz="1680" dirty="0"/>
          </a:p>
          <a:p>
            <a:r>
              <a:rPr lang="pt-PT" sz="1680" dirty="0"/>
              <a:t> </a:t>
            </a:r>
            <a:endParaRPr lang="en-US" sz="1680" dirty="0"/>
          </a:p>
          <a:p>
            <a:r>
              <a:rPr lang="pt-PT" sz="1680" b="1" dirty="0"/>
              <a:t>Regras Condição-Ação:</a:t>
            </a:r>
            <a:endParaRPr lang="en-US" sz="1680" dirty="0"/>
          </a:p>
          <a:p>
            <a:r>
              <a:rPr lang="pt-PT" sz="1680" dirty="0"/>
              <a:t>SE NORMAL </a:t>
            </a:r>
          </a:p>
          <a:p>
            <a:r>
              <a:rPr lang="pt-PT" sz="1680" dirty="0"/>
              <a:t>    Então NAQ; NAC; NAJ</a:t>
            </a:r>
            <a:endParaRPr lang="en-US" sz="1680" dirty="0"/>
          </a:p>
          <a:p>
            <a:r>
              <a:rPr lang="pt-PT" sz="1680" dirty="0"/>
              <a:t>Se (QUENTE ou FRIO) e FORA_UTIL </a:t>
            </a:r>
          </a:p>
          <a:p>
            <a:r>
              <a:rPr lang="pt-PT" sz="1680" dirty="0"/>
              <a:t>    Então NAQ; AJ; NAC</a:t>
            </a:r>
            <a:endParaRPr lang="en-US" sz="1680" dirty="0"/>
          </a:p>
          <a:p>
            <a:r>
              <a:rPr lang="pt-PT" sz="1680" dirty="0"/>
              <a:t>Se QUENTE e não(FORA_UTIL) ou M_QUENTE </a:t>
            </a:r>
          </a:p>
          <a:p>
            <a:r>
              <a:rPr lang="pt-PT" sz="1680" dirty="0"/>
              <a:t>    Então NAQ; NAJ; AC</a:t>
            </a:r>
            <a:endParaRPr lang="en-US" sz="1680" dirty="0"/>
          </a:p>
          <a:p>
            <a:r>
              <a:rPr lang="pt-PT" sz="1680" dirty="0"/>
              <a:t>Se FRIO e não(FORA_UTIL) ou M_FRIO </a:t>
            </a:r>
          </a:p>
          <a:p>
            <a:r>
              <a:rPr lang="pt-PT" sz="1680" dirty="0"/>
              <a:t>    Então AQ; NAJ; NAC</a:t>
            </a:r>
            <a:endParaRPr lang="en-US" sz="1680" dirty="0"/>
          </a:p>
          <a:p>
            <a:pPr marL="288036" indent="-288036" defTabSz="768096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80" dirty="0"/>
          </a:p>
          <a:p>
            <a:pPr marL="288036" indent="-288036" defTabSz="768096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848" b="1" dirty="0"/>
          </a:p>
        </p:txBody>
      </p:sp>
    </p:spTree>
    <p:extLst>
      <p:ext uri="{BB962C8B-B14F-4D97-AF65-F5344CB8AC3E}">
        <p14:creationId xmlns:p14="http://schemas.microsoft.com/office/powerpoint/2010/main" val="1170463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Abordagens baseadas na utilidade</a:t>
            </a:r>
            <a:br>
              <a:rPr lang="pt-PT" dirty="0"/>
            </a:br>
            <a:r>
              <a:rPr lang="pt-PT" dirty="0"/>
              <a:t>Dificuldades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 onde vêm os números?</a:t>
            </a:r>
          </a:p>
          <a:p>
            <a:r>
              <a:rPr lang="pt-PT" dirty="0"/>
              <a:t>Não pensamos em termos de números!</a:t>
            </a:r>
          </a:p>
          <a:p>
            <a:r>
              <a:rPr lang="pt-PT" dirty="0"/>
              <a:t>Dificuldade na formulação de tarefas nestes termos ...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Outra possível abordagem baseada na especificação de predicados (</a:t>
            </a:r>
            <a:r>
              <a:rPr lang="pt-PT" dirty="0" err="1"/>
              <a:t>eg</a:t>
            </a:r>
            <a:r>
              <a:rPr lang="pt-PT" dirty="0"/>
              <a:t>., Lógica)</a:t>
            </a:r>
          </a:p>
        </p:txBody>
      </p:sp>
    </p:spTree>
    <p:extLst>
      <p:ext uri="{BB962C8B-B14F-4D97-AF65-F5344CB8AC3E}">
        <p14:creationId xmlns:p14="http://schemas.microsoft.com/office/powerpoint/2010/main" val="815595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0383" y="2232447"/>
            <a:ext cx="5290242" cy="35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de Agentes Inteligentes</a:t>
            </a:r>
            <a:endParaRPr lang="en-US" altLang="pt-PT" dirty="0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1183F-0094-4F41-AC6D-920BFD2B4E1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PT" altLang="pt-PT" sz="1067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PT" dirty="0"/>
              <a:t>As arquiteturas nas quais se baseiam o desenvolvimento de agentes inteligentes distinguem-se em:</a:t>
            </a:r>
          </a:p>
          <a:p>
            <a:pPr lvl="1"/>
            <a:r>
              <a:rPr lang="pt-BR" altLang="pt-PT" dirty="0"/>
              <a:t>Arquiteturas reativas</a:t>
            </a:r>
          </a:p>
          <a:p>
            <a:pPr lvl="1"/>
            <a:r>
              <a:rPr lang="pt-BR" altLang="pt-PT" dirty="0"/>
              <a:t>Arquiteturas deliberativas</a:t>
            </a:r>
          </a:p>
          <a:p>
            <a:pPr lvl="1"/>
            <a:r>
              <a:rPr lang="pt-BR" altLang="pt-PT" dirty="0"/>
              <a:t>Arquiteturas BDI – Beliefs, Desires and Intentions</a:t>
            </a:r>
          </a:p>
          <a:p>
            <a:pPr lvl="1"/>
            <a:r>
              <a:rPr lang="pt-BR" altLang="pt-PT" dirty="0"/>
              <a:t>Arquiteturas híbridas</a:t>
            </a:r>
          </a:p>
          <a:p>
            <a:pPr lvl="1"/>
            <a:endParaRPr lang="pt-BR" altLang="pt-PT" dirty="0"/>
          </a:p>
          <a:p>
            <a:pPr lvl="1"/>
            <a:endParaRPr lang="pt-BR" altLang="pt-PT" dirty="0"/>
          </a:p>
        </p:txBody>
      </p:sp>
      <p:pic>
        <p:nvPicPr>
          <p:cNvPr id="29702" name="Picture 6" descr="Resultado de imagem para agentes intelige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3678238"/>
            <a:ext cx="2331492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39099" y="482473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75260" y="5209623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AMBIENTE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29671" y="3434349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SENSORES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630441" y="4032647"/>
            <a:ext cx="100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ATUADORES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3" name="Seta em curva 2"/>
          <p:cNvSpPr/>
          <p:nvPr/>
        </p:nvSpPr>
        <p:spPr>
          <a:xfrm flipV="1">
            <a:off x="2087984" y="3762404"/>
            <a:ext cx="432048" cy="27024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Seta em curva 15"/>
          <p:cNvSpPr/>
          <p:nvPr/>
        </p:nvSpPr>
        <p:spPr>
          <a:xfrm flipH="1" flipV="1">
            <a:off x="3662285" y="4340424"/>
            <a:ext cx="505544" cy="27024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Seta em curva 16"/>
          <p:cNvSpPr/>
          <p:nvPr/>
        </p:nvSpPr>
        <p:spPr>
          <a:xfrm>
            <a:off x="5652661" y="4653316"/>
            <a:ext cx="432048" cy="60217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Reativas</a:t>
            </a:r>
          </a:p>
        </p:txBody>
      </p:sp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978AED-8A2F-4217-91FE-ACF74AB0ED33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pt-PT" altLang="pt-PT" sz="1067"/>
          </a:p>
        </p:txBody>
      </p:sp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6612587" y="2574119"/>
            <a:ext cx="3109228" cy="2898688"/>
            <a:chOff x="4575" y="906"/>
            <a:chExt cx="1654" cy="1542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0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935"/>
              <a:ext cx="101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22"/>
            <p:cNvSpPr>
              <a:spLocks noEditPoints="1"/>
            </p:cNvSpPr>
            <p:nvPr/>
          </p:nvSpPr>
          <p:spPr bwMode="auto">
            <a:xfrm>
              <a:off x="4931" y="987"/>
              <a:ext cx="879" cy="1368"/>
            </a:xfrm>
            <a:custGeom>
              <a:avLst/>
              <a:gdLst>
                <a:gd name="T0" fmla="*/ 144 w 151"/>
                <a:gd name="T1" fmla="*/ 155 h 235"/>
                <a:gd name="T2" fmla="*/ 145 w 151"/>
                <a:gd name="T3" fmla="*/ 154 h 235"/>
                <a:gd name="T4" fmla="*/ 146 w 151"/>
                <a:gd name="T5" fmla="*/ 154 h 235"/>
                <a:gd name="T6" fmla="*/ 148 w 151"/>
                <a:gd name="T7" fmla="*/ 153 h 235"/>
                <a:gd name="T8" fmla="*/ 148 w 151"/>
                <a:gd name="T9" fmla="*/ 152 h 235"/>
                <a:gd name="T10" fmla="*/ 149 w 151"/>
                <a:gd name="T11" fmla="*/ 151 h 235"/>
                <a:gd name="T12" fmla="*/ 150 w 151"/>
                <a:gd name="T13" fmla="*/ 150 h 235"/>
                <a:gd name="T14" fmla="*/ 151 w 151"/>
                <a:gd name="T15" fmla="*/ 19 h 235"/>
                <a:gd name="T16" fmla="*/ 150 w 151"/>
                <a:gd name="T17" fmla="*/ 18 h 235"/>
                <a:gd name="T18" fmla="*/ 149 w 151"/>
                <a:gd name="T19" fmla="*/ 17 h 235"/>
                <a:gd name="T20" fmla="*/ 148 w 151"/>
                <a:gd name="T21" fmla="*/ 15 h 235"/>
                <a:gd name="T22" fmla="*/ 147 w 151"/>
                <a:gd name="T23" fmla="*/ 14 h 235"/>
                <a:gd name="T24" fmla="*/ 146 w 151"/>
                <a:gd name="T25" fmla="*/ 13 h 235"/>
                <a:gd name="T26" fmla="*/ 145 w 151"/>
                <a:gd name="T27" fmla="*/ 13 h 235"/>
                <a:gd name="T28" fmla="*/ 144 w 151"/>
                <a:gd name="T29" fmla="*/ 12 h 235"/>
                <a:gd name="T30" fmla="*/ 143 w 151"/>
                <a:gd name="T31" fmla="*/ 12 h 235"/>
                <a:gd name="T32" fmla="*/ 7 w 151"/>
                <a:gd name="T33" fmla="*/ 0 h 235"/>
                <a:gd name="T34" fmla="*/ 6 w 151"/>
                <a:gd name="T35" fmla="*/ 0 h 235"/>
                <a:gd name="T36" fmla="*/ 5 w 151"/>
                <a:gd name="T37" fmla="*/ 0 h 235"/>
                <a:gd name="T38" fmla="*/ 4 w 151"/>
                <a:gd name="T39" fmla="*/ 0 h 235"/>
                <a:gd name="T40" fmla="*/ 3 w 151"/>
                <a:gd name="T41" fmla="*/ 1 h 235"/>
                <a:gd name="T42" fmla="*/ 2 w 151"/>
                <a:gd name="T43" fmla="*/ 2 h 235"/>
                <a:gd name="T44" fmla="*/ 1 w 151"/>
                <a:gd name="T45" fmla="*/ 3 h 235"/>
                <a:gd name="T46" fmla="*/ 1 w 151"/>
                <a:gd name="T47" fmla="*/ 4 h 235"/>
                <a:gd name="T48" fmla="*/ 1 w 151"/>
                <a:gd name="T49" fmla="*/ 5 h 235"/>
                <a:gd name="T50" fmla="*/ 0 w 151"/>
                <a:gd name="T51" fmla="*/ 132 h 235"/>
                <a:gd name="T52" fmla="*/ 0 w 151"/>
                <a:gd name="T53" fmla="*/ 133 h 235"/>
                <a:gd name="T54" fmla="*/ 0 w 151"/>
                <a:gd name="T55" fmla="*/ 134 h 235"/>
                <a:gd name="T56" fmla="*/ 1 w 151"/>
                <a:gd name="T57" fmla="*/ 135 h 235"/>
                <a:gd name="T58" fmla="*/ 2 w 151"/>
                <a:gd name="T59" fmla="*/ 136 h 235"/>
                <a:gd name="T60" fmla="*/ 3 w 151"/>
                <a:gd name="T61" fmla="*/ 137 h 235"/>
                <a:gd name="T62" fmla="*/ 4 w 151"/>
                <a:gd name="T63" fmla="*/ 138 h 235"/>
                <a:gd name="T64" fmla="*/ 5 w 151"/>
                <a:gd name="T65" fmla="*/ 138 h 235"/>
                <a:gd name="T66" fmla="*/ 6 w 151"/>
                <a:gd name="T67" fmla="*/ 139 h 235"/>
                <a:gd name="T68" fmla="*/ 144 w 151"/>
                <a:gd name="T69" fmla="*/ 155 h 235"/>
                <a:gd name="T70" fmla="*/ 77 w 151"/>
                <a:gd name="T71" fmla="*/ 140 h 235"/>
                <a:gd name="T72" fmla="*/ 125 w 151"/>
                <a:gd name="T73" fmla="*/ 187 h 235"/>
                <a:gd name="T74" fmla="*/ 77 w 151"/>
                <a:gd name="T75" fmla="*/ 235 h 235"/>
                <a:gd name="T76" fmla="*/ 29 w 151"/>
                <a:gd name="T77" fmla="*/ 187 h 235"/>
                <a:gd name="T78" fmla="*/ 77 w 151"/>
                <a:gd name="T79" fmla="*/ 1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235">
                  <a:moveTo>
                    <a:pt x="144" y="155"/>
                  </a:moveTo>
                  <a:lnTo>
                    <a:pt x="145" y="154"/>
                  </a:lnTo>
                  <a:lnTo>
                    <a:pt x="146" y="154"/>
                  </a:lnTo>
                  <a:lnTo>
                    <a:pt x="148" y="153"/>
                  </a:lnTo>
                  <a:lnTo>
                    <a:pt x="148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  <a:moveTo>
                    <a:pt x="77" y="140"/>
                  </a:moveTo>
                  <a:cubicBezTo>
                    <a:pt x="104" y="140"/>
                    <a:pt x="125" y="161"/>
                    <a:pt x="125" y="187"/>
                  </a:cubicBezTo>
                  <a:cubicBezTo>
                    <a:pt x="125" y="214"/>
                    <a:pt x="104" y="235"/>
                    <a:pt x="77" y="235"/>
                  </a:cubicBezTo>
                  <a:cubicBezTo>
                    <a:pt x="51" y="235"/>
                    <a:pt x="29" y="214"/>
                    <a:pt x="29" y="187"/>
                  </a:cubicBezTo>
                  <a:cubicBezTo>
                    <a:pt x="29" y="161"/>
                    <a:pt x="51" y="140"/>
                    <a:pt x="77" y="140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4931" y="987"/>
              <a:ext cx="879" cy="902"/>
            </a:xfrm>
            <a:custGeom>
              <a:avLst/>
              <a:gdLst>
                <a:gd name="T0" fmla="*/ 144 w 151"/>
                <a:gd name="T1" fmla="*/ 155 h 155"/>
                <a:gd name="T2" fmla="*/ 145 w 151"/>
                <a:gd name="T3" fmla="*/ 154 h 155"/>
                <a:gd name="T4" fmla="*/ 146 w 151"/>
                <a:gd name="T5" fmla="*/ 154 h 155"/>
                <a:gd name="T6" fmla="*/ 148 w 151"/>
                <a:gd name="T7" fmla="*/ 153 h 155"/>
                <a:gd name="T8" fmla="*/ 148 w 151"/>
                <a:gd name="T9" fmla="*/ 152 h 155"/>
                <a:gd name="T10" fmla="*/ 149 w 151"/>
                <a:gd name="T11" fmla="*/ 151 h 155"/>
                <a:gd name="T12" fmla="*/ 150 w 151"/>
                <a:gd name="T13" fmla="*/ 150 h 155"/>
                <a:gd name="T14" fmla="*/ 151 w 151"/>
                <a:gd name="T15" fmla="*/ 19 h 155"/>
                <a:gd name="T16" fmla="*/ 150 w 151"/>
                <a:gd name="T17" fmla="*/ 18 h 155"/>
                <a:gd name="T18" fmla="*/ 149 w 151"/>
                <a:gd name="T19" fmla="*/ 17 h 155"/>
                <a:gd name="T20" fmla="*/ 148 w 151"/>
                <a:gd name="T21" fmla="*/ 15 h 155"/>
                <a:gd name="T22" fmla="*/ 147 w 151"/>
                <a:gd name="T23" fmla="*/ 14 h 155"/>
                <a:gd name="T24" fmla="*/ 146 w 151"/>
                <a:gd name="T25" fmla="*/ 13 h 155"/>
                <a:gd name="T26" fmla="*/ 145 w 151"/>
                <a:gd name="T27" fmla="*/ 13 h 155"/>
                <a:gd name="T28" fmla="*/ 144 w 151"/>
                <a:gd name="T29" fmla="*/ 12 h 155"/>
                <a:gd name="T30" fmla="*/ 143 w 151"/>
                <a:gd name="T31" fmla="*/ 12 h 155"/>
                <a:gd name="T32" fmla="*/ 7 w 151"/>
                <a:gd name="T33" fmla="*/ 0 h 155"/>
                <a:gd name="T34" fmla="*/ 6 w 151"/>
                <a:gd name="T35" fmla="*/ 0 h 155"/>
                <a:gd name="T36" fmla="*/ 5 w 151"/>
                <a:gd name="T37" fmla="*/ 0 h 155"/>
                <a:gd name="T38" fmla="*/ 4 w 151"/>
                <a:gd name="T39" fmla="*/ 0 h 155"/>
                <a:gd name="T40" fmla="*/ 3 w 151"/>
                <a:gd name="T41" fmla="*/ 1 h 155"/>
                <a:gd name="T42" fmla="*/ 2 w 151"/>
                <a:gd name="T43" fmla="*/ 2 h 155"/>
                <a:gd name="T44" fmla="*/ 1 w 151"/>
                <a:gd name="T45" fmla="*/ 3 h 155"/>
                <a:gd name="T46" fmla="*/ 1 w 151"/>
                <a:gd name="T47" fmla="*/ 4 h 155"/>
                <a:gd name="T48" fmla="*/ 1 w 151"/>
                <a:gd name="T49" fmla="*/ 5 h 155"/>
                <a:gd name="T50" fmla="*/ 0 w 151"/>
                <a:gd name="T51" fmla="*/ 132 h 155"/>
                <a:gd name="T52" fmla="*/ 0 w 151"/>
                <a:gd name="T53" fmla="*/ 133 h 155"/>
                <a:gd name="T54" fmla="*/ 0 w 151"/>
                <a:gd name="T55" fmla="*/ 134 h 155"/>
                <a:gd name="T56" fmla="*/ 1 w 151"/>
                <a:gd name="T57" fmla="*/ 135 h 155"/>
                <a:gd name="T58" fmla="*/ 2 w 151"/>
                <a:gd name="T59" fmla="*/ 136 h 155"/>
                <a:gd name="T60" fmla="*/ 3 w 151"/>
                <a:gd name="T61" fmla="*/ 137 h 155"/>
                <a:gd name="T62" fmla="*/ 4 w 151"/>
                <a:gd name="T63" fmla="*/ 138 h 155"/>
                <a:gd name="T64" fmla="*/ 5 w 151"/>
                <a:gd name="T65" fmla="*/ 138 h 155"/>
                <a:gd name="T66" fmla="*/ 6 w 151"/>
                <a:gd name="T67" fmla="*/ 139 h 155"/>
                <a:gd name="T68" fmla="*/ 144 w 151"/>
                <a:gd name="T6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55">
                  <a:moveTo>
                    <a:pt x="144" y="155"/>
                  </a:moveTo>
                  <a:lnTo>
                    <a:pt x="145" y="154"/>
                  </a:lnTo>
                  <a:lnTo>
                    <a:pt x="146" y="154"/>
                  </a:lnTo>
                  <a:lnTo>
                    <a:pt x="148" y="153"/>
                  </a:lnTo>
                  <a:lnTo>
                    <a:pt x="148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24"/>
            <p:cNvSpPr>
              <a:spLocks noChangeArrowheads="1"/>
            </p:cNvSpPr>
            <p:nvPr/>
          </p:nvSpPr>
          <p:spPr bwMode="auto">
            <a:xfrm>
              <a:off x="5099" y="1802"/>
              <a:ext cx="559" cy="553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5228" y="1691"/>
              <a:ext cx="5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26"/>
            <p:cNvSpPr>
              <a:spLocks noChangeArrowheads="1"/>
            </p:cNvSpPr>
            <p:nvPr/>
          </p:nvSpPr>
          <p:spPr bwMode="auto">
            <a:xfrm>
              <a:off x="4767" y="1069"/>
              <a:ext cx="35" cy="1094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27"/>
            <p:cNvSpPr>
              <a:spLocks noChangeArrowheads="1"/>
            </p:cNvSpPr>
            <p:nvPr/>
          </p:nvSpPr>
          <p:spPr bwMode="auto">
            <a:xfrm>
              <a:off x="5932" y="1197"/>
              <a:ext cx="29" cy="727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5181" y="906"/>
              <a:ext cx="314" cy="174"/>
            </a:xfrm>
            <a:custGeom>
              <a:avLst/>
              <a:gdLst>
                <a:gd name="T0" fmla="*/ 35 w 54"/>
                <a:gd name="T1" fmla="*/ 14 h 30"/>
                <a:gd name="T2" fmla="*/ 36 w 54"/>
                <a:gd name="T3" fmla="*/ 13 h 30"/>
                <a:gd name="T4" fmla="*/ 36 w 54"/>
                <a:gd name="T5" fmla="*/ 12 h 30"/>
                <a:gd name="T6" fmla="*/ 37 w 54"/>
                <a:gd name="T7" fmla="*/ 11 h 30"/>
                <a:gd name="T8" fmla="*/ 37 w 54"/>
                <a:gd name="T9" fmla="*/ 10 h 30"/>
                <a:gd name="T10" fmla="*/ 37 w 54"/>
                <a:gd name="T11" fmla="*/ 9 h 30"/>
                <a:gd name="T12" fmla="*/ 38 w 54"/>
                <a:gd name="T13" fmla="*/ 8 h 30"/>
                <a:gd name="T14" fmla="*/ 38 w 54"/>
                <a:gd name="T15" fmla="*/ 7 h 30"/>
                <a:gd name="T16" fmla="*/ 38 w 54"/>
                <a:gd name="T17" fmla="*/ 6 h 30"/>
                <a:gd name="T18" fmla="*/ 37 w 54"/>
                <a:gd name="T19" fmla="*/ 5 h 30"/>
                <a:gd name="T20" fmla="*/ 36 w 54"/>
                <a:gd name="T21" fmla="*/ 4 h 30"/>
                <a:gd name="T22" fmla="*/ 35 w 54"/>
                <a:gd name="T23" fmla="*/ 3 h 30"/>
                <a:gd name="T24" fmla="*/ 34 w 54"/>
                <a:gd name="T25" fmla="*/ 2 h 30"/>
                <a:gd name="T26" fmla="*/ 34 w 54"/>
                <a:gd name="T27" fmla="*/ 2 h 30"/>
                <a:gd name="T28" fmla="*/ 33 w 54"/>
                <a:gd name="T29" fmla="*/ 2 h 30"/>
                <a:gd name="T30" fmla="*/ 33 w 54"/>
                <a:gd name="T31" fmla="*/ 1 h 30"/>
                <a:gd name="T32" fmla="*/ 33 w 54"/>
                <a:gd name="T33" fmla="*/ 1 h 30"/>
                <a:gd name="T34" fmla="*/ 32 w 54"/>
                <a:gd name="T35" fmla="*/ 1 h 30"/>
                <a:gd name="T36" fmla="*/ 31 w 54"/>
                <a:gd name="T37" fmla="*/ 0 h 30"/>
                <a:gd name="T38" fmla="*/ 31 w 54"/>
                <a:gd name="T39" fmla="*/ 0 h 30"/>
                <a:gd name="T40" fmla="*/ 30 w 54"/>
                <a:gd name="T41" fmla="*/ 0 h 30"/>
                <a:gd name="T42" fmla="*/ 28 w 54"/>
                <a:gd name="T43" fmla="*/ 0 h 30"/>
                <a:gd name="T44" fmla="*/ 27 w 54"/>
                <a:gd name="T45" fmla="*/ 1 h 30"/>
                <a:gd name="T46" fmla="*/ 26 w 54"/>
                <a:gd name="T47" fmla="*/ 1 h 30"/>
                <a:gd name="T48" fmla="*/ 25 w 54"/>
                <a:gd name="T49" fmla="*/ 2 h 30"/>
                <a:gd name="T50" fmla="*/ 24 w 54"/>
                <a:gd name="T51" fmla="*/ 2 h 30"/>
                <a:gd name="T52" fmla="*/ 24 w 54"/>
                <a:gd name="T53" fmla="*/ 3 h 30"/>
                <a:gd name="T54" fmla="*/ 24 w 54"/>
                <a:gd name="T55" fmla="*/ 3 h 30"/>
                <a:gd name="T56" fmla="*/ 23 w 54"/>
                <a:gd name="T57" fmla="*/ 4 h 30"/>
                <a:gd name="T58" fmla="*/ 23 w 54"/>
                <a:gd name="T59" fmla="*/ 4 h 30"/>
                <a:gd name="T60" fmla="*/ 23 w 54"/>
                <a:gd name="T61" fmla="*/ 6 h 30"/>
                <a:gd name="T62" fmla="*/ 23 w 54"/>
                <a:gd name="T63" fmla="*/ 7 h 30"/>
                <a:gd name="T64" fmla="*/ 23 w 54"/>
                <a:gd name="T65" fmla="*/ 9 h 30"/>
                <a:gd name="T66" fmla="*/ 23 w 54"/>
                <a:gd name="T67" fmla="*/ 10 h 30"/>
                <a:gd name="T68" fmla="*/ 22 w 54"/>
                <a:gd name="T69" fmla="*/ 12 h 30"/>
                <a:gd name="T70" fmla="*/ 22 w 54"/>
                <a:gd name="T71" fmla="*/ 13 h 30"/>
                <a:gd name="T72" fmla="*/ 22 w 54"/>
                <a:gd name="T73" fmla="*/ 13 h 30"/>
                <a:gd name="T74" fmla="*/ 2 w 54"/>
                <a:gd name="T75" fmla="*/ 19 h 30"/>
                <a:gd name="T76" fmla="*/ 0 w 54"/>
                <a:gd name="T77" fmla="*/ 25 h 30"/>
                <a:gd name="T78" fmla="*/ 54 w 54"/>
                <a:gd name="T79" fmla="*/ 30 h 30"/>
                <a:gd name="T80" fmla="*/ 54 w 54"/>
                <a:gd name="T81" fmla="*/ 22 h 30"/>
                <a:gd name="T82" fmla="*/ 35 w 54"/>
                <a:gd name="T8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0">
                  <a:moveTo>
                    <a:pt x="35" y="14"/>
                  </a:moveTo>
                  <a:lnTo>
                    <a:pt x="36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54" y="30"/>
                  </a:lnTo>
                  <a:lnTo>
                    <a:pt x="54" y="22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5198" y="923"/>
              <a:ext cx="286" cy="140"/>
            </a:xfrm>
            <a:custGeom>
              <a:avLst/>
              <a:gdLst>
                <a:gd name="T0" fmla="*/ 0 w 49"/>
                <a:gd name="T1" fmla="*/ 19 h 24"/>
                <a:gd name="T2" fmla="*/ 0 w 49"/>
                <a:gd name="T3" fmla="*/ 17 h 24"/>
                <a:gd name="T4" fmla="*/ 21 w 49"/>
                <a:gd name="T5" fmla="*/ 11 h 24"/>
                <a:gd name="T6" fmla="*/ 21 w 49"/>
                <a:gd name="T7" fmla="*/ 11 h 24"/>
                <a:gd name="T8" fmla="*/ 21 w 49"/>
                <a:gd name="T9" fmla="*/ 10 h 24"/>
                <a:gd name="T10" fmla="*/ 21 w 49"/>
                <a:gd name="T11" fmla="*/ 9 h 24"/>
                <a:gd name="T12" fmla="*/ 21 w 49"/>
                <a:gd name="T13" fmla="*/ 8 h 24"/>
                <a:gd name="T14" fmla="*/ 21 w 49"/>
                <a:gd name="T15" fmla="*/ 6 h 24"/>
                <a:gd name="T16" fmla="*/ 22 w 49"/>
                <a:gd name="T17" fmla="*/ 4 h 24"/>
                <a:gd name="T18" fmla="*/ 22 w 49"/>
                <a:gd name="T19" fmla="*/ 3 h 24"/>
                <a:gd name="T20" fmla="*/ 22 w 49"/>
                <a:gd name="T21" fmla="*/ 2 h 24"/>
                <a:gd name="T22" fmla="*/ 23 w 49"/>
                <a:gd name="T23" fmla="*/ 1 h 24"/>
                <a:gd name="T24" fmla="*/ 24 w 49"/>
                <a:gd name="T25" fmla="*/ 1 h 24"/>
                <a:gd name="T26" fmla="*/ 25 w 49"/>
                <a:gd name="T27" fmla="*/ 0 h 24"/>
                <a:gd name="T28" fmla="*/ 26 w 49"/>
                <a:gd name="T29" fmla="*/ 0 h 24"/>
                <a:gd name="T30" fmla="*/ 27 w 49"/>
                <a:gd name="T31" fmla="*/ 0 h 24"/>
                <a:gd name="T32" fmla="*/ 28 w 49"/>
                <a:gd name="T33" fmla="*/ 0 h 24"/>
                <a:gd name="T34" fmla="*/ 29 w 49"/>
                <a:gd name="T35" fmla="*/ 1 h 24"/>
                <a:gd name="T36" fmla="*/ 29 w 49"/>
                <a:gd name="T37" fmla="*/ 2 h 24"/>
                <a:gd name="T38" fmla="*/ 29 w 49"/>
                <a:gd name="T39" fmla="*/ 3 h 24"/>
                <a:gd name="T40" fmla="*/ 29 w 49"/>
                <a:gd name="T41" fmla="*/ 4 h 24"/>
                <a:gd name="T42" fmla="*/ 29 w 49"/>
                <a:gd name="T43" fmla="*/ 6 h 24"/>
                <a:gd name="T44" fmla="*/ 29 w 49"/>
                <a:gd name="T45" fmla="*/ 8 h 24"/>
                <a:gd name="T46" fmla="*/ 29 w 49"/>
                <a:gd name="T47" fmla="*/ 9 h 24"/>
                <a:gd name="T48" fmla="*/ 29 w 49"/>
                <a:gd name="T49" fmla="*/ 11 h 24"/>
                <a:gd name="T50" fmla="*/ 28 w 49"/>
                <a:gd name="T51" fmla="*/ 12 h 24"/>
                <a:gd name="T52" fmla="*/ 28 w 49"/>
                <a:gd name="T53" fmla="*/ 12 h 24"/>
                <a:gd name="T54" fmla="*/ 49 w 49"/>
                <a:gd name="T55" fmla="*/ 20 h 24"/>
                <a:gd name="T56" fmla="*/ 49 w 49"/>
                <a:gd name="T57" fmla="*/ 24 h 24"/>
                <a:gd name="T58" fmla="*/ 0 w 49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24">
                  <a:moveTo>
                    <a:pt x="0" y="19"/>
                  </a:moveTo>
                  <a:lnTo>
                    <a:pt x="0" y="17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9" y="20"/>
                  </a:lnTo>
                  <a:lnTo>
                    <a:pt x="49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5332" y="929"/>
              <a:ext cx="24" cy="41"/>
            </a:xfrm>
            <a:custGeom>
              <a:avLst/>
              <a:gdLst>
                <a:gd name="T0" fmla="*/ 3 w 4"/>
                <a:gd name="T1" fmla="*/ 6 h 7"/>
                <a:gd name="T2" fmla="*/ 3 w 4"/>
                <a:gd name="T3" fmla="*/ 6 h 7"/>
                <a:gd name="T4" fmla="*/ 4 w 4"/>
                <a:gd name="T5" fmla="*/ 5 h 7"/>
                <a:gd name="T6" fmla="*/ 4 w 4"/>
                <a:gd name="T7" fmla="*/ 4 h 7"/>
                <a:gd name="T8" fmla="*/ 4 w 4"/>
                <a:gd name="T9" fmla="*/ 2 h 7"/>
                <a:gd name="T10" fmla="*/ 4 w 4"/>
                <a:gd name="T11" fmla="*/ 1 h 7"/>
                <a:gd name="T12" fmla="*/ 4 w 4"/>
                <a:gd name="T13" fmla="*/ 1 h 7"/>
                <a:gd name="T14" fmla="*/ 3 w 4"/>
                <a:gd name="T15" fmla="*/ 0 h 7"/>
                <a:gd name="T16" fmla="*/ 2 w 4"/>
                <a:gd name="T17" fmla="*/ 1 h 7"/>
                <a:gd name="T18" fmla="*/ 1 w 4"/>
                <a:gd name="T19" fmla="*/ 1 h 7"/>
                <a:gd name="T20" fmla="*/ 1 w 4"/>
                <a:gd name="T21" fmla="*/ 2 h 7"/>
                <a:gd name="T22" fmla="*/ 0 w 4"/>
                <a:gd name="T23" fmla="*/ 3 h 7"/>
                <a:gd name="T24" fmla="*/ 0 w 4"/>
                <a:gd name="T25" fmla="*/ 5 h 7"/>
                <a:gd name="T26" fmla="*/ 1 w 4"/>
                <a:gd name="T27" fmla="*/ 6 h 7"/>
                <a:gd name="T28" fmla="*/ 1 w 4"/>
                <a:gd name="T29" fmla="*/ 6 h 7"/>
                <a:gd name="T30" fmla="*/ 2 w 4"/>
                <a:gd name="T31" fmla="*/ 7 h 7"/>
                <a:gd name="T32" fmla="*/ 3 w 4"/>
                <a:gd name="T3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3" y="6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4954" y="1022"/>
              <a:ext cx="821" cy="832"/>
            </a:xfrm>
            <a:custGeom>
              <a:avLst/>
              <a:gdLst>
                <a:gd name="T0" fmla="*/ 136 w 141"/>
                <a:gd name="T1" fmla="*/ 143 h 143"/>
                <a:gd name="T2" fmla="*/ 137 w 141"/>
                <a:gd name="T3" fmla="*/ 143 h 143"/>
                <a:gd name="T4" fmla="*/ 138 w 141"/>
                <a:gd name="T5" fmla="*/ 142 h 143"/>
                <a:gd name="T6" fmla="*/ 139 w 141"/>
                <a:gd name="T7" fmla="*/ 142 h 143"/>
                <a:gd name="T8" fmla="*/ 139 w 141"/>
                <a:gd name="T9" fmla="*/ 141 h 143"/>
                <a:gd name="T10" fmla="*/ 140 w 141"/>
                <a:gd name="T11" fmla="*/ 140 h 143"/>
                <a:gd name="T12" fmla="*/ 140 w 141"/>
                <a:gd name="T13" fmla="*/ 139 h 143"/>
                <a:gd name="T14" fmla="*/ 140 w 141"/>
                <a:gd name="T15" fmla="*/ 138 h 143"/>
                <a:gd name="T16" fmla="*/ 141 w 141"/>
                <a:gd name="T17" fmla="*/ 18 h 143"/>
                <a:gd name="T18" fmla="*/ 141 w 141"/>
                <a:gd name="T19" fmla="*/ 17 h 143"/>
                <a:gd name="T20" fmla="*/ 141 w 141"/>
                <a:gd name="T21" fmla="*/ 16 h 143"/>
                <a:gd name="T22" fmla="*/ 140 w 141"/>
                <a:gd name="T23" fmla="*/ 15 h 143"/>
                <a:gd name="T24" fmla="*/ 140 w 141"/>
                <a:gd name="T25" fmla="*/ 14 h 143"/>
                <a:gd name="T26" fmla="*/ 139 w 141"/>
                <a:gd name="T27" fmla="*/ 13 h 143"/>
                <a:gd name="T28" fmla="*/ 138 w 141"/>
                <a:gd name="T29" fmla="*/ 13 h 143"/>
                <a:gd name="T30" fmla="*/ 137 w 141"/>
                <a:gd name="T31" fmla="*/ 12 h 143"/>
                <a:gd name="T32" fmla="*/ 136 w 141"/>
                <a:gd name="T33" fmla="*/ 12 h 143"/>
                <a:gd name="T34" fmla="*/ 7 w 141"/>
                <a:gd name="T35" fmla="*/ 0 h 143"/>
                <a:gd name="T36" fmla="*/ 5 w 141"/>
                <a:gd name="T37" fmla="*/ 0 h 143"/>
                <a:gd name="T38" fmla="*/ 4 w 141"/>
                <a:gd name="T39" fmla="*/ 0 h 143"/>
                <a:gd name="T40" fmla="*/ 4 w 141"/>
                <a:gd name="T41" fmla="*/ 0 h 143"/>
                <a:gd name="T42" fmla="*/ 3 w 141"/>
                <a:gd name="T43" fmla="*/ 1 h 143"/>
                <a:gd name="T44" fmla="*/ 2 w 141"/>
                <a:gd name="T45" fmla="*/ 2 h 143"/>
                <a:gd name="T46" fmla="*/ 1 w 141"/>
                <a:gd name="T47" fmla="*/ 3 h 143"/>
                <a:gd name="T48" fmla="*/ 1 w 141"/>
                <a:gd name="T49" fmla="*/ 3 h 143"/>
                <a:gd name="T50" fmla="*/ 1 w 141"/>
                <a:gd name="T51" fmla="*/ 5 h 143"/>
                <a:gd name="T52" fmla="*/ 0 w 141"/>
                <a:gd name="T53" fmla="*/ 121 h 143"/>
                <a:gd name="T54" fmla="*/ 0 w 141"/>
                <a:gd name="T55" fmla="*/ 122 h 143"/>
                <a:gd name="T56" fmla="*/ 1 w 141"/>
                <a:gd name="T57" fmla="*/ 123 h 143"/>
                <a:gd name="T58" fmla="*/ 1 w 141"/>
                <a:gd name="T59" fmla="*/ 124 h 143"/>
                <a:gd name="T60" fmla="*/ 2 w 141"/>
                <a:gd name="T61" fmla="*/ 125 h 143"/>
                <a:gd name="T62" fmla="*/ 3 w 141"/>
                <a:gd name="T63" fmla="*/ 126 h 143"/>
                <a:gd name="T64" fmla="*/ 4 w 141"/>
                <a:gd name="T65" fmla="*/ 127 h 143"/>
                <a:gd name="T66" fmla="*/ 5 w 141"/>
                <a:gd name="T67" fmla="*/ 127 h 143"/>
                <a:gd name="T68" fmla="*/ 6 w 141"/>
                <a:gd name="T69" fmla="*/ 127 h 143"/>
                <a:gd name="T70" fmla="*/ 136 w 141"/>
                <a:gd name="T7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43">
                  <a:moveTo>
                    <a:pt x="136" y="143"/>
                  </a:moveTo>
                  <a:lnTo>
                    <a:pt x="137" y="143"/>
                  </a:lnTo>
                  <a:lnTo>
                    <a:pt x="138" y="142"/>
                  </a:lnTo>
                  <a:lnTo>
                    <a:pt x="139" y="142"/>
                  </a:lnTo>
                  <a:lnTo>
                    <a:pt x="139" y="141"/>
                  </a:lnTo>
                  <a:lnTo>
                    <a:pt x="140" y="140"/>
                  </a:lnTo>
                  <a:lnTo>
                    <a:pt x="140" y="139"/>
                  </a:lnTo>
                  <a:lnTo>
                    <a:pt x="140" y="13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1" y="16"/>
                  </a:lnTo>
                  <a:lnTo>
                    <a:pt x="140" y="15"/>
                  </a:lnTo>
                  <a:lnTo>
                    <a:pt x="140" y="14"/>
                  </a:lnTo>
                  <a:lnTo>
                    <a:pt x="139" y="13"/>
                  </a:lnTo>
                  <a:lnTo>
                    <a:pt x="138" y="13"/>
                  </a:lnTo>
                  <a:lnTo>
                    <a:pt x="137" y="12"/>
                  </a:lnTo>
                  <a:lnTo>
                    <a:pt x="136" y="1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3" y="126"/>
                  </a:lnTo>
                  <a:lnTo>
                    <a:pt x="4" y="127"/>
                  </a:lnTo>
                  <a:lnTo>
                    <a:pt x="5" y="127"/>
                  </a:lnTo>
                  <a:lnTo>
                    <a:pt x="6" y="127"/>
                  </a:lnTo>
                  <a:lnTo>
                    <a:pt x="136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5064" y="1761"/>
              <a:ext cx="594" cy="594"/>
            </a:xfrm>
            <a:custGeom>
              <a:avLst/>
              <a:gdLst>
                <a:gd name="T0" fmla="*/ 16 w 102"/>
                <a:gd name="T1" fmla="*/ 29 h 102"/>
                <a:gd name="T2" fmla="*/ 20 w 102"/>
                <a:gd name="T3" fmla="*/ 24 h 102"/>
                <a:gd name="T4" fmla="*/ 25 w 102"/>
                <a:gd name="T5" fmla="*/ 19 h 102"/>
                <a:gd name="T6" fmla="*/ 31 w 102"/>
                <a:gd name="T7" fmla="*/ 15 h 102"/>
                <a:gd name="T8" fmla="*/ 37 w 102"/>
                <a:gd name="T9" fmla="*/ 12 h 102"/>
                <a:gd name="T10" fmla="*/ 43 w 102"/>
                <a:gd name="T11" fmla="*/ 10 h 102"/>
                <a:gd name="T12" fmla="*/ 50 w 102"/>
                <a:gd name="T13" fmla="*/ 9 h 102"/>
                <a:gd name="T14" fmla="*/ 57 w 102"/>
                <a:gd name="T15" fmla="*/ 8 h 102"/>
                <a:gd name="T16" fmla="*/ 64 w 102"/>
                <a:gd name="T17" fmla="*/ 9 h 102"/>
                <a:gd name="T18" fmla="*/ 70 w 102"/>
                <a:gd name="T19" fmla="*/ 11 h 102"/>
                <a:gd name="T20" fmla="*/ 77 w 102"/>
                <a:gd name="T21" fmla="*/ 14 h 102"/>
                <a:gd name="T22" fmla="*/ 85 w 102"/>
                <a:gd name="T23" fmla="*/ 20 h 102"/>
                <a:gd name="T24" fmla="*/ 92 w 102"/>
                <a:gd name="T25" fmla="*/ 27 h 102"/>
                <a:gd name="T26" fmla="*/ 97 w 102"/>
                <a:gd name="T27" fmla="*/ 36 h 102"/>
                <a:gd name="T28" fmla="*/ 101 w 102"/>
                <a:gd name="T29" fmla="*/ 45 h 102"/>
                <a:gd name="T30" fmla="*/ 102 w 102"/>
                <a:gd name="T31" fmla="*/ 55 h 102"/>
                <a:gd name="T32" fmla="*/ 102 w 102"/>
                <a:gd name="T33" fmla="*/ 50 h 102"/>
                <a:gd name="T34" fmla="*/ 101 w 102"/>
                <a:gd name="T35" fmla="*/ 39 h 102"/>
                <a:gd name="T36" fmla="*/ 97 w 102"/>
                <a:gd name="T37" fmla="*/ 28 h 102"/>
                <a:gd name="T38" fmla="*/ 91 w 102"/>
                <a:gd name="T39" fmla="*/ 18 h 102"/>
                <a:gd name="T40" fmla="*/ 82 w 102"/>
                <a:gd name="T41" fmla="*/ 10 h 102"/>
                <a:gd name="T42" fmla="*/ 73 w 102"/>
                <a:gd name="T43" fmla="*/ 4 h 102"/>
                <a:gd name="T44" fmla="*/ 66 w 102"/>
                <a:gd name="T45" fmla="*/ 2 h 102"/>
                <a:gd name="T46" fmla="*/ 58 w 102"/>
                <a:gd name="T47" fmla="*/ 0 h 102"/>
                <a:gd name="T48" fmla="*/ 51 w 102"/>
                <a:gd name="T49" fmla="*/ 0 h 102"/>
                <a:gd name="T50" fmla="*/ 43 w 102"/>
                <a:gd name="T51" fmla="*/ 0 h 102"/>
                <a:gd name="T52" fmla="*/ 36 w 102"/>
                <a:gd name="T53" fmla="*/ 2 h 102"/>
                <a:gd name="T54" fmla="*/ 29 w 102"/>
                <a:gd name="T55" fmla="*/ 4 h 102"/>
                <a:gd name="T56" fmla="*/ 23 w 102"/>
                <a:gd name="T57" fmla="*/ 8 h 102"/>
                <a:gd name="T58" fmla="*/ 17 w 102"/>
                <a:gd name="T59" fmla="*/ 13 h 102"/>
                <a:gd name="T60" fmla="*/ 11 w 102"/>
                <a:gd name="T61" fmla="*/ 18 h 102"/>
                <a:gd name="T62" fmla="*/ 7 w 102"/>
                <a:gd name="T63" fmla="*/ 24 h 102"/>
                <a:gd name="T64" fmla="*/ 2 w 102"/>
                <a:gd name="T65" fmla="*/ 36 h 102"/>
                <a:gd name="T66" fmla="*/ 0 w 102"/>
                <a:gd name="T67" fmla="*/ 51 h 102"/>
                <a:gd name="T68" fmla="*/ 2 w 102"/>
                <a:gd name="T69" fmla="*/ 66 h 102"/>
                <a:gd name="T70" fmla="*/ 8 w 102"/>
                <a:gd name="T71" fmla="*/ 79 h 102"/>
                <a:gd name="T72" fmla="*/ 18 w 102"/>
                <a:gd name="T73" fmla="*/ 90 h 102"/>
                <a:gd name="T74" fmla="*/ 28 w 102"/>
                <a:gd name="T75" fmla="*/ 97 h 102"/>
                <a:gd name="T76" fmla="*/ 32 w 102"/>
                <a:gd name="T77" fmla="*/ 99 h 102"/>
                <a:gd name="T78" fmla="*/ 36 w 102"/>
                <a:gd name="T79" fmla="*/ 100 h 102"/>
                <a:gd name="T80" fmla="*/ 40 w 102"/>
                <a:gd name="T81" fmla="*/ 101 h 102"/>
                <a:gd name="T82" fmla="*/ 44 w 102"/>
                <a:gd name="T83" fmla="*/ 102 h 102"/>
                <a:gd name="T84" fmla="*/ 49 w 102"/>
                <a:gd name="T85" fmla="*/ 102 h 102"/>
                <a:gd name="T86" fmla="*/ 46 w 102"/>
                <a:gd name="T87" fmla="*/ 102 h 102"/>
                <a:gd name="T88" fmla="*/ 43 w 102"/>
                <a:gd name="T89" fmla="*/ 101 h 102"/>
                <a:gd name="T90" fmla="*/ 39 w 102"/>
                <a:gd name="T91" fmla="*/ 100 h 102"/>
                <a:gd name="T92" fmla="*/ 36 w 102"/>
                <a:gd name="T93" fmla="*/ 99 h 102"/>
                <a:gd name="T94" fmla="*/ 33 w 102"/>
                <a:gd name="T95" fmla="*/ 97 h 102"/>
                <a:gd name="T96" fmla="*/ 25 w 102"/>
                <a:gd name="T97" fmla="*/ 92 h 102"/>
                <a:gd name="T98" fmla="*/ 15 w 102"/>
                <a:gd name="T99" fmla="*/ 81 h 102"/>
                <a:gd name="T100" fmla="*/ 10 w 102"/>
                <a:gd name="T101" fmla="*/ 69 h 102"/>
                <a:gd name="T102" fmla="*/ 8 w 102"/>
                <a:gd name="T103" fmla="*/ 56 h 102"/>
                <a:gd name="T104" fmla="*/ 10 w 102"/>
                <a:gd name="T10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2">
                  <a:moveTo>
                    <a:pt x="13" y="33"/>
                  </a:moveTo>
                  <a:lnTo>
                    <a:pt x="14" y="31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31" y="15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3" y="12"/>
                  </a:lnTo>
                  <a:lnTo>
                    <a:pt x="75" y="13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5" y="20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7"/>
                  </a:lnTo>
                  <a:lnTo>
                    <a:pt x="94" y="30"/>
                  </a:lnTo>
                  <a:lnTo>
                    <a:pt x="96" y="33"/>
                  </a:lnTo>
                  <a:lnTo>
                    <a:pt x="97" y="36"/>
                  </a:lnTo>
                  <a:lnTo>
                    <a:pt x="99" y="39"/>
                  </a:lnTo>
                  <a:lnTo>
                    <a:pt x="100" y="42"/>
                  </a:lnTo>
                  <a:lnTo>
                    <a:pt x="101" y="45"/>
                  </a:lnTo>
                  <a:lnTo>
                    <a:pt x="101" y="48"/>
                  </a:lnTo>
                  <a:lnTo>
                    <a:pt x="102" y="52"/>
                  </a:lnTo>
                  <a:lnTo>
                    <a:pt x="102" y="55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0"/>
                  </a:lnTo>
                  <a:lnTo>
                    <a:pt x="102" y="46"/>
                  </a:lnTo>
                  <a:lnTo>
                    <a:pt x="102" y="43"/>
                  </a:lnTo>
                  <a:lnTo>
                    <a:pt x="101" y="39"/>
                  </a:lnTo>
                  <a:lnTo>
                    <a:pt x="100" y="35"/>
                  </a:lnTo>
                  <a:lnTo>
                    <a:pt x="98" y="32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1"/>
                  </a:lnTo>
                  <a:lnTo>
                    <a:pt x="91" y="18"/>
                  </a:lnTo>
                  <a:lnTo>
                    <a:pt x="88" y="15"/>
                  </a:lnTo>
                  <a:lnTo>
                    <a:pt x="85" y="13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3" y="31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6"/>
                  </a:lnTo>
                  <a:lnTo>
                    <a:pt x="3" y="70"/>
                  </a:lnTo>
                  <a:lnTo>
                    <a:pt x="5" y="75"/>
                  </a:lnTo>
                  <a:lnTo>
                    <a:pt x="8" y="79"/>
                  </a:lnTo>
                  <a:lnTo>
                    <a:pt x="11" y="83"/>
                  </a:lnTo>
                  <a:lnTo>
                    <a:pt x="14" y="87"/>
                  </a:lnTo>
                  <a:lnTo>
                    <a:pt x="18" y="90"/>
                  </a:lnTo>
                  <a:lnTo>
                    <a:pt x="22" y="93"/>
                  </a:lnTo>
                  <a:lnTo>
                    <a:pt x="27" y="96"/>
                  </a:lnTo>
                  <a:lnTo>
                    <a:pt x="28" y="97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5" y="100"/>
                  </a:lnTo>
                  <a:lnTo>
                    <a:pt x="36" y="100"/>
                  </a:lnTo>
                  <a:lnTo>
                    <a:pt x="37" y="100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3" y="102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5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4" y="98"/>
                  </a:lnTo>
                  <a:lnTo>
                    <a:pt x="33" y="97"/>
                  </a:lnTo>
                  <a:lnTo>
                    <a:pt x="32" y="97"/>
                  </a:lnTo>
                  <a:lnTo>
                    <a:pt x="28" y="94"/>
                  </a:lnTo>
                  <a:lnTo>
                    <a:pt x="25" y="92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5" y="81"/>
                  </a:lnTo>
                  <a:lnTo>
                    <a:pt x="13" y="77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1"/>
                  </a:lnTo>
                  <a:lnTo>
                    <a:pt x="8" y="46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5239" y="1802"/>
              <a:ext cx="396" cy="233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8 h 40"/>
                <a:gd name="T6" fmla="*/ 12 w 68"/>
                <a:gd name="T7" fmla="*/ 15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5 h 40"/>
                <a:gd name="T14" fmla="*/ 1 w 68"/>
                <a:gd name="T15" fmla="*/ 2 h 40"/>
                <a:gd name="T16" fmla="*/ 0 w 68"/>
                <a:gd name="T17" fmla="*/ 2 h 40"/>
                <a:gd name="T18" fmla="*/ 1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7 h 40"/>
                <a:gd name="T50" fmla="*/ 62 w 68"/>
                <a:gd name="T51" fmla="*/ 37 h 40"/>
                <a:gd name="T52" fmla="*/ 57 w 68"/>
                <a:gd name="T53" fmla="*/ 37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3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7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4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49" y="35"/>
                  </a:lnTo>
                  <a:lnTo>
                    <a:pt x="47" y="34"/>
                  </a:lnTo>
                  <a:lnTo>
                    <a:pt x="44" y="34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5117" y="1912"/>
              <a:ext cx="507" cy="291"/>
            </a:xfrm>
            <a:custGeom>
              <a:avLst/>
              <a:gdLst>
                <a:gd name="T0" fmla="*/ 31 w 87"/>
                <a:gd name="T1" fmla="*/ 30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7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2 w 87"/>
                <a:gd name="T29" fmla="*/ 31 h 50"/>
                <a:gd name="T30" fmla="*/ 29 w 87"/>
                <a:gd name="T31" fmla="*/ 35 h 50"/>
                <a:gd name="T32" fmla="*/ 34 w 87"/>
                <a:gd name="T33" fmla="*/ 39 h 50"/>
                <a:gd name="T34" fmla="*/ 38 w 87"/>
                <a:gd name="T35" fmla="*/ 41 h 50"/>
                <a:gd name="T36" fmla="*/ 43 w 87"/>
                <a:gd name="T37" fmla="*/ 43 h 50"/>
                <a:gd name="T38" fmla="*/ 47 w 87"/>
                <a:gd name="T39" fmla="*/ 45 h 50"/>
                <a:gd name="T40" fmla="*/ 51 w 87"/>
                <a:gd name="T41" fmla="*/ 46 h 50"/>
                <a:gd name="T42" fmla="*/ 55 w 87"/>
                <a:gd name="T43" fmla="*/ 47 h 50"/>
                <a:gd name="T44" fmla="*/ 58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5 w 87"/>
                <a:gd name="T65" fmla="*/ 46 h 50"/>
                <a:gd name="T66" fmla="*/ 83 w 87"/>
                <a:gd name="T67" fmla="*/ 46 h 50"/>
                <a:gd name="T68" fmla="*/ 80 w 87"/>
                <a:gd name="T69" fmla="*/ 47 h 50"/>
                <a:gd name="T70" fmla="*/ 78 w 87"/>
                <a:gd name="T71" fmla="*/ 47 h 50"/>
                <a:gd name="T72" fmla="*/ 75 w 87"/>
                <a:gd name="T73" fmla="*/ 46 h 50"/>
                <a:gd name="T74" fmla="*/ 71 w 87"/>
                <a:gd name="T75" fmla="*/ 46 h 50"/>
                <a:gd name="T76" fmla="*/ 68 w 87"/>
                <a:gd name="T77" fmla="*/ 45 h 50"/>
                <a:gd name="T78" fmla="*/ 65 w 87"/>
                <a:gd name="T79" fmla="*/ 45 h 50"/>
                <a:gd name="T80" fmla="*/ 61 w 87"/>
                <a:gd name="T81" fmla="*/ 44 h 50"/>
                <a:gd name="T82" fmla="*/ 58 w 87"/>
                <a:gd name="T83" fmla="*/ 43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7 h 50"/>
                <a:gd name="T92" fmla="*/ 39 w 87"/>
                <a:gd name="T93" fmla="*/ 35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30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6" y="40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8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1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5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5082" y="2052"/>
              <a:ext cx="443" cy="268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5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4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1 h 46"/>
                <a:gd name="T26" fmla="*/ 14 w 76"/>
                <a:gd name="T27" fmla="*/ 25 h 46"/>
                <a:gd name="T28" fmla="*/ 19 w 76"/>
                <a:gd name="T29" fmla="*/ 30 h 46"/>
                <a:gd name="T30" fmla="*/ 24 w 76"/>
                <a:gd name="T31" fmla="*/ 34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3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30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1" y="38"/>
                  </a:lnTo>
                  <a:lnTo>
                    <a:pt x="34" y="40"/>
                  </a:lnTo>
                  <a:lnTo>
                    <a:pt x="38" y="41"/>
                  </a:lnTo>
                  <a:lnTo>
                    <a:pt x="42" y="43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5" y="33"/>
                  </a:lnTo>
                  <a:lnTo>
                    <a:pt x="32" y="31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5385" y="1941"/>
              <a:ext cx="250" cy="425"/>
            </a:xfrm>
            <a:custGeom>
              <a:avLst/>
              <a:gdLst>
                <a:gd name="T0" fmla="*/ 17 w 43"/>
                <a:gd name="T1" fmla="*/ 26 h 73"/>
                <a:gd name="T2" fmla="*/ 21 w 43"/>
                <a:gd name="T3" fmla="*/ 21 h 73"/>
                <a:gd name="T4" fmla="*/ 24 w 43"/>
                <a:gd name="T5" fmla="*/ 17 h 73"/>
                <a:gd name="T6" fmla="*/ 28 w 43"/>
                <a:gd name="T7" fmla="*/ 13 h 73"/>
                <a:gd name="T8" fmla="*/ 31 w 43"/>
                <a:gd name="T9" fmla="*/ 9 h 73"/>
                <a:gd name="T10" fmla="*/ 35 w 43"/>
                <a:gd name="T11" fmla="*/ 6 h 73"/>
                <a:gd name="T12" fmla="*/ 38 w 43"/>
                <a:gd name="T13" fmla="*/ 3 h 73"/>
                <a:gd name="T14" fmla="*/ 41 w 43"/>
                <a:gd name="T15" fmla="*/ 1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10 h 73"/>
                <a:gd name="T26" fmla="*/ 21 w 43"/>
                <a:gd name="T27" fmla="*/ 14 h 73"/>
                <a:gd name="T28" fmla="*/ 16 w 43"/>
                <a:gd name="T29" fmla="*/ 19 h 73"/>
                <a:gd name="T30" fmla="*/ 12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7" y="26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5140" y="1831"/>
              <a:ext cx="221" cy="355"/>
            </a:xfrm>
            <a:custGeom>
              <a:avLst/>
              <a:gdLst>
                <a:gd name="T0" fmla="*/ 14 w 38"/>
                <a:gd name="T1" fmla="*/ 23 h 61"/>
                <a:gd name="T2" fmla="*/ 15 w 38"/>
                <a:gd name="T3" fmla="*/ 21 h 61"/>
                <a:gd name="T4" fmla="*/ 16 w 38"/>
                <a:gd name="T5" fmla="*/ 19 h 61"/>
                <a:gd name="T6" fmla="*/ 18 w 38"/>
                <a:gd name="T7" fmla="*/ 17 h 61"/>
                <a:gd name="T8" fmla="*/ 19 w 38"/>
                <a:gd name="T9" fmla="*/ 15 h 61"/>
                <a:gd name="T10" fmla="*/ 21 w 38"/>
                <a:gd name="T11" fmla="*/ 13 h 61"/>
                <a:gd name="T12" fmla="*/ 22 w 38"/>
                <a:gd name="T13" fmla="*/ 12 h 61"/>
                <a:gd name="T14" fmla="*/ 24 w 38"/>
                <a:gd name="T15" fmla="*/ 10 h 61"/>
                <a:gd name="T16" fmla="*/ 25 w 38"/>
                <a:gd name="T17" fmla="*/ 9 h 61"/>
                <a:gd name="T18" fmla="*/ 27 w 38"/>
                <a:gd name="T19" fmla="*/ 7 h 61"/>
                <a:gd name="T20" fmla="*/ 28 w 38"/>
                <a:gd name="T21" fmla="*/ 6 h 61"/>
                <a:gd name="T22" fmla="*/ 30 w 38"/>
                <a:gd name="T23" fmla="*/ 5 h 61"/>
                <a:gd name="T24" fmla="*/ 32 w 38"/>
                <a:gd name="T25" fmla="*/ 4 h 61"/>
                <a:gd name="T26" fmla="*/ 33 w 38"/>
                <a:gd name="T27" fmla="*/ 3 h 61"/>
                <a:gd name="T28" fmla="*/ 35 w 38"/>
                <a:gd name="T29" fmla="*/ 2 h 61"/>
                <a:gd name="T30" fmla="*/ 36 w 38"/>
                <a:gd name="T31" fmla="*/ 1 h 61"/>
                <a:gd name="T32" fmla="*/ 38 w 38"/>
                <a:gd name="T33" fmla="*/ 0 h 61"/>
                <a:gd name="T34" fmla="*/ 36 w 38"/>
                <a:gd name="T35" fmla="*/ 0 h 61"/>
                <a:gd name="T36" fmla="*/ 34 w 38"/>
                <a:gd name="T37" fmla="*/ 1 h 61"/>
                <a:gd name="T38" fmla="*/ 32 w 38"/>
                <a:gd name="T39" fmla="*/ 1 h 61"/>
                <a:gd name="T40" fmla="*/ 30 w 38"/>
                <a:gd name="T41" fmla="*/ 2 h 61"/>
                <a:gd name="T42" fmla="*/ 28 w 38"/>
                <a:gd name="T43" fmla="*/ 3 h 61"/>
                <a:gd name="T44" fmla="*/ 27 w 38"/>
                <a:gd name="T45" fmla="*/ 4 h 61"/>
                <a:gd name="T46" fmla="*/ 25 w 38"/>
                <a:gd name="T47" fmla="*/ 5 h 61"/>
                <a:gd name="T48" fmla="*/ 23 w 38"/>
                <a:gd name="T49" fmla="*/ 6 h 61"/>
                <a:gd name="T50" fmla="*/ 21 w 38"/>
                <a:gd name="T51" fmla="*/ 7 h 61"/>
                <a:gd name="T52" fmla="*/ 19 w 38"/>
                <a:gd name="T53" fmla="*/ 9 h 61"/>
                <a:gd name="T54" fmla="*/ 17 w 38"/>
                <a:gd name="T55" fmla="*/ 11 h 61"/>
                <a:gd name="T56" fmla="*/ 15 w 38"/>
                <a:gd name="T57" fmla="*/ 13 h 61"/>
                <a:gd name="T58" fmla="*/ 14 w 38"/>
                <a:gd name="T59" fmla="*/ 14 h 61"/>
                <a:gd name="T60" fmla="*/ 12 w 38"/>
                <a:gd name="T61" fmla="*/ 17 h 61"/>
                <a:gd name="T62" fmla="*/ 10 w 38"/>
                <a:gd name="T63" fmla="*/ 19 h 61"/>
                <a:gd name="T64" fmla="*/ 9 w 38"/>
                <a:gd name="T65" fmla="*/ 21 h 61"/>
                <a:gd name="T66" fmla="*/ 6 w 38"/>
                <a:gd name="T67" fmla="*/ 27 h 61"/>
                <a:gd name="T68" fmla="*/ 3 w 38"/>
                <a:gd name="T69" fmla="*/ 33 h 61"/>
                <a:gd name="T70" fmla="*/ 1 w 38"/>
                <a:gd name="T71" fmla="*/ 38 h 61"/>
                <a:gd name="T72" fmla="*/ 1 w 38"/>
                <a:gd name="T73" fmla="*/ 44 h 61"/>
                <a:gd name="T74" fmla="*/ 0 w 38"/>
                <a:gd name="T75" fmla="*/ 49 h 61"/>
                <a:gd name="T76" fmla="*/ 1 w 38"/>
                <a:gd name="T77" fmla="*/ 53 h 61"/>
                <a:gd name="T78" fmla="*/ 3 w 38"/>
                <a:gd name="T79" fmla="*/ 57 h 61"/>
                <a:gd name="T80" fmla="*/ 5 w 38"/>
                <a:gd name="T81" fmla="*/ 61 h 61"/>
                <a:gd name="T82" fmla="*/ 4 w 38"/>
                <a:gd name="T83" fmla="*/ 57 h 61"/>
                <a:gd name="T84" fmla="*/ 4 w 38"/>
                <a:gd name="T85" fmla="*/ 53 h 61"/>
                <a:gd name="T86" fmla="*/ 4 w 38"/>
                <a:gd name="T87" fmla="*/ 48 h 61"/>
                <a:gd name="T88" fmla="*/ 5 w 38"/>
                <a:gd name="T89" fmla="*/ 43 h 61"/>
                <a:gd name="T90" fmla="*/ 6 w 38"/>
                <a:gd name="T91" fmla="*/ 38 h 61"/>
                <a:gd name="T92" fmla="*/ 8 w 38"/>
                <a:gd name="T93" fmla="*/ 33 h 61"/>
                <a:gd name="T94" fmla="*/ 11 w 38"/>
                <a:gd name="T95" fmla="*/ 28 h 61"/>
                <a:gd name="T96" fmla="*/ 14 w 38"/>
                <a:gd name="T97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61">
                  <a:moveTo>
                    <a:pt x="14" y="23"/>
                  </a:moveTo>
                  <a:lnTo>
                    <a:pt x="15" y="21"/>
                  </a:lnTo>
                  <a:lnTo>
                    <a:pt x="16" y="19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6" y="27"/>
                  </a:lnTo>
                  <a:lnTo>
                    <a:pt x="3" y="33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5" y="43"/>
                  </a:lnTo>
                  <a:lnTo>
                    <a:pt x="6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5233" y="1837"/>
              <a:ext cx="292" cy="500"/>
            </a:xfrm>
            <a:custGeom>
              <a:avLst/>
              <a:gdLst>
                <a:gd name="T0" fmla="*/ 20 w 50"/>
                <a:gd name="T1" fmla="*/ 30 h 86"/>
                <a:gd name="T2" fmla="*/ 24 w 50"/>
                <a:gd name="T3" fmla="*/ 25 h 86"/>
                <a:gd name="T4" fmla="*/ 28 w 50"/>
                <a:gd name="T5" fmla="*/ 20 h 86"/>
                <a:gd name="T6" fmla="*/ 32 w 50"/>
                <a:gd name="T7" fmla="*/ 15 h 86"/>
                <a:gd name="T8" fmla="*/ 36 w 50"/>
                <a:gd name="T9" fmla="*/ 11 h 86"/>
                <a:gd name="T10" fmla="*/ 40 w 50"/>
                <a:gd name="T11" fmla="*/ 7 h 86"/>
                <a:gd name="T12" fmla="*/ 44 w 50"/>
                <a:gd name="T13" fmla="*/ 4 h 86"/>
                <a:gd name="T14" fmla="*/ 48 w 50"/>
                <a:gd name="T15" fmla="*/ 1 h 86"/>
                <a:gd name="T16" fmla="*/ 48 w 50"/>
                <a:gd name="T17" fmla="*/ 0 h 86"/>
                <a:gd name="T18" fmla="*/ 44 w 50"/>
                <a:gd name="T19" fmla="*/ 2 h 86"/>
                <a:gd name="T20" fmla="*/ 39 w 50"/>
                <a:gd name="T21" fmla="*/ 4 h 86"/>
                <a:gd name="T22" fmla="*/ 34 w 50"/>
                <a:gd name="T23" fmla="*/ 7 h 86"/>
                <a:gd name="T24" fmla="*/ 29 w 50"/>
                <a:gd name="T25" fmla="*/ 11 h 86"/>
                <a:gd name="T26" fmla="*/ 24 w 50"/>
                <a:gd name="T27" fmla="*/ 16 h 86"/>
                <a:gd name="T28" fmla="*/ 19 w 50"/>
                <a:gd name="T29" fmla="*/ 22 h 86"/>
                <a:gd name="T30" fmla="*/ 15 w 50"/>
                <a:gd name="T31" fmla="*/ 28 h 86"/>
                <a:gd name="T32" fmla="*/ 10 w 50"/>
                <a:gd name="T33" fmla="*/ 36 h 86"/>
                <a:gd name="T34" fmla="*/ 6 w 50"/>
                <a:gd name="T35" fmla="*/ 44 h 86"/>
                <a:gd name="T36" fmla="*/ 3 w 50"/>
                <a:gd name="T37" fmla="*/ 52 h 86"/>
                <a:gd name="T38" fmla="*/ 1 w 50"/>
                <a:gd name="T39" fmla="*/ 60 h 86"/>
                <a:gd name="T40" fmla="*/ 0 w 50"/>
                <a:gd name="T41" fmla="*/ 67 h 86"/>
                <a:gd name="T42" fmla="*/ 0 w 50"/>
                <a:gd name="T43" fmla="*/ 74 h 86"/>
                <a:gd name="T44" fmla="*/ 0 w 50"/>
                <a:gd name="T45" fmla="*/ 79 h 86"/>
                <a:gd name="T46" fmla="*/ 2 w 50"/>
                <a:gd name="T47" fmla="*/ 84 h 86"/>
                <a:gd name="T48" fmla="*/ 3 w 50"/>
                <a:gd name="T49" fmla="*/ 84 h 86"/>
                <a:gd name="T50" fmla="*/ 3 w 50"/>
                <a:gd name="T51" fmla="*/ 78 h 86"/>
                <a:gd name="T52" fmla="*/ 3 w 50"/>
                <a:gd name="T53" fmla="*/ 72 h 86"/>
                <a:gd name="T54" fmla="*/ 5 w 50"/>
                <a:gd name="T55" fmla="*/ 66 h 86"/>
                <a:gd name="T56" fmla="*/ 7 w 50"/>
                <a:gd name="T57" fmla="*/ 59 h 86"/>
                <a:gd name="T58" fmla="*/ 9 w 50"/>
                <a:gd name="T59" fmla="*/ 52 h 86"/>
                <a:gd name="T60" fmla="*/ 12 w 50"/>
                <a:gd name="T61" fmla="*/ 44 h 86"/>
                <a:gd name="T62" fmla="*/ 16 w 50"/>
                <a:gd name="T63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6">
                  <a:moveTo>
                    <a:pt x="19" y="33"/>
                  </a:moveTo>
                  <a:lnTo>
                    <a:pt x="20" y="30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4" y="16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9" y="52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5705" y="1924"/>
              <a:ext cx="402" cy="221"/>
            </a:xfrm>
            <a:custGeom>
              <a:avLst/>
              <a:gdLst>
                <a:gd name="T0" fmla="*/ 63 w 69"/>
                <a:gd name="T1" fmla="*/ 3 h 38"/>
                <a:gd name="T2" fmla="*/ 45 w 69"/>
                <a:gd name="T3" fmla="*/ 8 h 38"/>
                <a:gd name="T4" fmla="*/ 39 w 69"/>
                <a:gd name="T5" fmla="*/ 8 h 38"/>
                <a:gd name="T6" fmla="*/ 32 w 69"/>
                <a:gd name="T7" fmla="*/ 4 h 38"/>
                <a:gd name="T8" fmla="*/ 21 w 69"/>
                <a:gd name="T9" fmla="*/ 0 h 38"/>
                <a:gd name="T10" fmla="*/ 13 w 69"/>
                <a:gd name="T11" fmla="*/ 1 h 38"/>
                <a:gd name="T12" fmla="*/ 7 w 69"/>
                <a:gd name="T13" fmla="*/ 6 h 38"/>
                <a:gd name="T14" fmla="*/ 7 w 69"/>
                <a:gd name="T15" fmla="*/ 6 h 38"/>
                <a:gd name="T16" fmla="*/ 7 w 69"/>
                <a:gd name="T17" fmla="*/ 6 h 38"/>
                <a:gd name="T18" fmla="*/ 6 w 69"/>
                <a:gd name="T19" fmla="*/ 6 h 38"/>
                <a:gd name="T20" fmla="*/ 1 w 69"/>
                <a:gd name="T21" fmla="*/ 14 h 38"/>
                <a:gd name="T22" fmla="*/ 0 w 69"/>
                <a:gd name="T23" fmla="*/ 18 h 38"/>
                <a:gd name="T24" fmla="*/ 2 w 69"/>
                <a:gd name="T25" fmla="*/ 20 h 38"/>
                <a:gd name="T26" fmla="*/ 3 w 69"/>
                <a:gd name="T27" fmla="*/ 22 h 38"/>
                <a:gd name="T28" fmla="*/ 4 w 69"/>
                <a:gd name="T29" fmla="*/ 26 h 38"/>
                <a:gd name="T30" fmla="*/ 4 w 69"/>
                <a:gd name="T31" fmla="*/ 26 h 38"/>
                <a:gd name="T32" fmla="*/ 8 w 69"/>
                <a:gd name="T33" fmla="*/ 30 h 38"/>
                <a:gd name="T34" fmla="*/ 10 w 69"/>
                <a:gd name="T35" fmla="*/ 32 h 38"/>
                <a:gd name="T36" fmla="*/ 13 w 69"/>
                <a:gd name="T37" fmla="*/ 35 h 38"/>
                <a:gd name="T38" fmla="*/ 20 w 69"/>
                <a:gd name="T39" fmla="*/ 38 h 38"/>
                <a:gd name="T40" fmla="*/ 34 w 69"/>
                <a:gd name="T41" fmla="*/ 32 h 38"/>
                <a:gd name="T42" fmla="*/ 42 w 69"/>
                <a:gd name="T43" fmla="*/ 28 h 38"/>
                <a:gd name="T44" fmla="*/ 42 w 69"/>
                <a:gd name="T45" fmla="*/ 28 h 38"/>
                <a:gd name="T46" fmla="*/ 54 w 69"/>
                <a:gd name="T47" fmla="*/ 27 h 38"/>
                <a:gd name="T48" fmla="*/ 55 w 69"/>
                <a:gd name="T49" fmla="*/ 29 h 38"/>
                <a:gd name="T50" fmla="*/ 69 w 69"/>
                <a:gd name="T51" fmla="*/ 28 h 38"/>
                <a:gd name="T52" fmla="*/ 63 w 69"/>
                <a:gd name="T5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38">
                  <a:moveTo>
                    <a:pt x="63" y="3"/>
                  </a:moveTo>
                  <a:cubicBezTo>
                    <a:pt x="57" y="4"/>
                    <a:pt x="51" y="6"/>
                    <a:pt x="45" y="8"/>
                  </a:cubicBezTo>
                  <a:cubicBezTo>
                    <a:pt x="43" y="8"/>
                    <a:pt x="41" y="8"/>
                    <a:pt x="39" y="8"/>
                  </a:cubicBezTo>
                  <a:cubicBezTo>
                    <a:pt x="37" y="7"/>
                    <a:pt x="35" y="5"/>
                    <a:pt x="32" y="4"/>
                  </a:cubicBezTo>
                  <a:cubicBezTo>
                    <a:pt x="29" y="3"/>
                    <a:pt x="25" y="1"/>
                    <a:pt x="21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7" y="3"/>
                    <a:pt x="7" y="6"/>
                  </a:cubicBez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cubicBezTo>
                    <a:pt x="5" y="9"/>
                    <a:pt x="3" y="12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3" y="25"/>
                    <a:pt x="4" y="26"/>
                  </a:cubicBezTo>
                  <a:lnTo>
                    <a:pt x="4" y="26"/>
                  </a:lnTo>
                  <a:cubicBezTo>
                    <a:pt x="5" y="27"/>
                    <a:pt x="7" y="28"/>
                    <a:pt x="8" y="30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2" y="33"/>
                    <a:pt x="12" y="34"/>
                    <a:pt x="13" y="35"/>
                  </a:cubicBezTo>
                  <a:cubicBezTo>
                    <a:pt x="15" y="37"/>
                    <a:pt x="17" y="38"/>
                    <a:pt x="20" y="38"/>
                  </a:cubicBezTo>
                  <a:cubicBezTo>
                    <a:pt x="25" y="37"/>
                    <a:pt x="30" y="35"/>
                    <a:pt x="34" y="32"/>
                  </a:cubicBezTo>
                  <a:cubicBezTo>
                    <a:pt x="37" y="31"/>
                    <a:pt x="39" y="29"/>
                    <a:pt x="42" y="28"/>
                  </a:cubicBezTo>
                  <a:lnTo>
                    <a:pt x="42" y="28"/>
                  </a:lnTo>
                  <a:cubicBezTo>
                    <a:pt x="46" y="27"/>
                    <a:pt x="50" y="27"/>
                    <a:pt x="54" y="27"/>
                  </a:cubicBezTo>
                  <a:lnTo>
                    <a:pt x="55" y="29"/>
                  </a:lnTo>
                  <a:lnTo>
                    <a:pt x="69" y="28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5571" y="1720"/>
              <a:ext cx="396" cy="518"/>
            </a:xfrm>
            <a:custGeom>
              <a:avLst/>
              <a:gdLst>
                <a:gd name="T0" fmla="*/ 27 w 68"/>
                <a:gd name="T1" fmla="*/ 1 h 89"/>
                <a:gd name="T2" fmla="*/ 25 w 68"/>
                <a:gd name="T3" fmla="*/ 5 h 89"/>
                <a:gd name="T4" fmla="*/ 22 w 68"/>
                <a:gd name="T5" fmla="*/ 6 h 89"/>
                <a:gd name="T6" fmla="*/ 11 w 68"/>
                <a:gd name="T7" fmla="*/ 12 h 89"/>
                <a:gd name="T8" fmla="*/ 8 w 68"/>
                <a:gd name="T9" fmla="*/ 17 h 89"/>
                <a:gd name="T10" fmla="*/ 5 w 68"/>
                <a:gd name="T11" fmla="*/ 16 h 89"/>
                <a:gd name="T12" fmla="*/ 0 w 68"/>
                <a:gd name="T13" fmla="*/ 24 h 89"/>
                <a:gd name="T14" fmla="*/ 5 w 68"/>
                <a:gd name="T15" fmla="*/ 32 h 89"/>
                <a:gd name="T16" fmla="*/ 13 w 68"/>
                <a:gd name="T17" fmla="*/ 32 h 89"/>
                <a:gd name="T18" fmla="*/ 14 w 68"/>
                <a:gd name="T19" fmla="*/ 28 h 89"/>
                <a:gd name="T20" fmla="*/ 14 w 68"/>
                <a:gd name="T21" fmla="*/ 28 h 89"/>
                <a:gd name="T22" fmla="*/ 14 w 68"/>
                <a:gd name="T23" fmla="*/ 28 h 89"/>
                <a:gd name="T24" fmla="*/ 18 w 68"/>
                <a:gd name="T25" fmla="*/ 28 h 89"/>
                <a:gd name="T26" fmla="*/ 22 w 68"/>
                <a:gd name="T27" fmla="*/ 25 h 89"/>
                <a:gd name="T28" fmla="*/ 39 w 68"/>
                <a:gd name="T29" fmla="*/ 54 h 89"/>
                <a:gd name="T30" fmla="*/ 42 w 68"/>
                <a:gd name="T31" fmla="*/ 60 h 89"/>
                <a:gd name="T32" fmla="*/ 56 w 68"/>
                <a:gd name="T33" fmla="*/ 85 h 89"/>
                <a:gd name="T34" fmla="*/ 64 w 68"/>
                <a:gd name="T35" fmla="*/ 87 h 89"/>
                <a:gd name="T36" fmla="*/ 67 w 68"/>
                <a:gd name="T37" fmla="*/ 81 h 89"/>
                <a:gd name="T38" fmla="*/ 57 w 68"/>
                <a:gd name="T39" fmla="*/ 65 h 89"/>
                <a:gd name="T40" fmla="*/ 53 w 68"/>
                <a:gd name="T41" fmla="*/ 60 h 89"/>
                <a:gd name="T42" fmla="*/ 50 w 68"/>
                <a:gd name="T43" fmla="*/ 55 h 89"/>
                <a:gd name="T44" fmla="*/ 28 w 68"/>
                <a:gd name="T45" fmla="*/ 22 h 89"/>
                <a:gd name="T46" fmla="*/ 33 w 68"/>
                <a:gd name="T47" fmla="*/ 18 h 89"/>
                <a:gd name="T48" fmla="*/ 38 w 68"/>
                <a:gd name="T49" fmla="*/ 18 h 89"/>
                <a:gd name="T50" fmla="*/ 38 w 68"/>
                <a:gd name="T51" fmla="*/ 18 h 89"/>
                <a:gd name="T52" fmla="*/ 38 w 68"/>
                <a:gd name="T53" fmla="*/ 7 h 89"/>
                <a:gd name="T54" fmla="*/ 27 w 68"/>
                <a:gd name="T5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89">
                  <a:moveTo>
                    <a:pt x="27" y="1"/>
                  </a:moveTo>
                  <a:cubicBezTo>
                    <a:pt x="26" y="2"/>
                    <a:pt x="25" y="3"/>
                    <a:pt x="25" y="5"/>
                  </a:cubicBezTo>
                  <a:cubicBezTo>
                    <a:pt x="24" y="5"/>
                    <a:pt x="23" y="5"/>
                    <a:pt x="22" y="6"/>
                  </a:cubicBezTo>
                  <a:lnTo>
                    <a:pt x="11" y="12"/>
                  </a:lnTo>
                  <a:cubicBezTo>
                    <a:pt x="9" y="14"/>
                    <a:pt x="8" y="15"/>
                    <a:pt x="8" y="17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0" y="16"/>
                    <a:pt x="0" y="21"/>
                    <a:pt x="0" y="24"/>
                  </a:cubicBezTo>
                  <a:cubicBezTo>
                    <a:pt x="0" y="28"/>
                    <a:pt x="2" y="30"/>
                    <a:pt x="5" y="32"/>
                  </a:cubicBezTo>
                  <a:cubicBezTo>
                    <a:pt x="7" y="33"/>
                    <a:pt x="11" y="34"/>
                    <a:pt x="13" y="32"/>
                  </a:cubicBezTo>
                  <a:cubicBezTo>
                    <a:pt x="14" y="31"/>
                    <a:pt x="15" y="30"/>
                    <a:pt x="14" y="28"/>
                  </a:cubicBezTo>
                  <a:lnTo>
                    <a:pt x="14" y="28"/>
                  </a:lnTo>
                  <a:lnTo>
                    <a:pt x="14" y="28"/>
                  </a:lnTo>
                  <a:cubicBezTo>
                    <a:pt x="15" y="28"/>
                    <a:pt x="16" y="28"/>
                    <a:pt x="18" y="28"/>
                  </a:cubicBezTo>
                  <a:cubicBezTo>
                    <a:pt x="19" y="27"/>
                    <a:pt x="21" y="26"/>
                    <a:pt x="22" y="25"/>
                  </a:cubicBezTo>
                  <a:cubicBezTo>
                    <a:pt x="28" y="35"/>
                    <a:pt x="33" y="45"/>
                    <a:pt x="39" y="54"/>
                  </a:cubicBezTo>
                  <a:lnTo>
                    <a:pt x="42" y="60"/>
                  </a:lnTo>
                  <a:cubicBezTo>
                    <a:pt x="47" y="68"/>
                    <a:pt x="51" y="76"/>
                    <a:pt x="56" y="85"/>
                  </a:cubicBezTo>
                  <a:cubicBezTo>
                    <a:pt x="58" y="88"/>
                    <a:pt x="60" y="89"/>
                    <a:pt x="64" y="87"/>
                  </a:cubicBezTo>
                  <a:cubicBezTo>
                    <a:pt x="66" y="85"/>
                    <a:pt x="68" y="84"/>
                    <a:pt x="67" y="81"/>
                  </a:cubicBezTo>
                  <a:cubicBezTo>
                    <a:pt x="63" y="75"/>
                    <a:pt x="60" y="70"/>
                    <a:pt x="57" y="65"/>
                  </a:cubicBezTo>
                  <a:lnTo>
                    <a:pt x="53" y="60"/>
                  </a:lnTo>
                  <a:lnTo>
                    <a:pt x="50" y="55"/>
                  </a:lnTo>
                  <a:cubicBezTo>
                    <a:pt x="43" y="44"/>
                    <a:pt x="36" y="33"/>
                    <a:pt x="28" y="22"/>
                  </a:cubicBezTo>
                  <a:cubicBezTo>
                    <a:pt x="30" y="20"/>
                    <a:pt x="32" y="20"/>
                    <a:pt x="33" y="18"/>
                  </a:cubicBezTo>
                  <a:cubicBezTo>
                    <a:pt x="34" y="19"/>
                    <a:pt x="36" y="19"/>
                    <a:pt x="38" y="18"/>
                  </a:cubicBezTo>
                  <a:lnTo>
                    <a:pt x="38" y="18"/>
                  </a:lnTo>
                  <a:cubicBezTo>
                    <a:pt x="40" y="14"/>
                    <a:pt x="39" y="10"/>
                    <a:pt x="38" y="7"/>
                  </a:cubicBezTo>
                  <a:cubicBezTo>
                    <a:pt x="35" y="4"/>
                    <a:pt x="31" y="0"/>
                    <a:pt x="27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5629" y="1767"/>
              <a:ext cx="105" cy="93"/>
            </a:xfrm>
            <a:custGeom>
              <a:avLst/>
              <a:gdLst>
                <a:gd name="T0" fmla="*/ 0 w 18"/>
                <a:gd name="T1" fmla="*/ 11 h 16"/>
                <a:gd name="T2" fmla="*/ 0 w 18"/>
                <a:gd name="T3" fmla="*/ 11 h 16"/>
                <a:gd name="T4" fmla="*/ 1 w 18"/>
                <a:gd name="T5" fmla="*/ 9 h 16"/>
                <a:gd name="T6" fmla="*/ 13 w 18"/>
                <a:gd name="T7" fmla="*/ 0 h 16"/>
                <a:gd name="T8" fmla="*/ 15 w 18"/>
                <a:gd name="T9" fmla="*/ 0 h 16"/>
                <a:gd name="T10" fmla="*/ 18 w 18"/>
                <a:gd name="T11" fmla="*/ 5 h 16"/>
                <a:gd name="T12" fmla="*/ 18 w 18"/>
                <a:gd name="T13" fmla="*/ 6 h 16"/>
                <a:gd name="T14" fmla="*/ 18 w 18"/>
                <a:gd name="T15" fmla="*/ 6 h 16"/>
                <a:gd name="T16" fmla="*/ 18 w 18"/>
                <a:gd name="T17" fmla="*/ 5 h 16"/>
                <a:gd name="T18" fmla="*/ 14 w 18"/>
                <a:gd name="T19" fmla="*/ 2 h 16"/>
                <a:gd name="T20" fmla="*/ 2 w 18"/>
                <a:gd name="T21" fmla="*/ 10 h 16"/>
                <a:gd name="T22" fmla="*/ 2 w 18"/>
                <a:gd name="T23" fmla="*/ 11 h 16"/>
                <a:gd name="T24" fmla="*/ 3 w 18"/>
                <a:gd name="T25" fmla="*/ 14 h 16"/>
                <a:gd name="T26" fmla="*/ 0 w 18"/>
                <a:gd name="T2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6">
                  <a:moveTo>
                    <a:pt x="0" y="11"/>
                  </a:moveTo>
                  <a:lnTo>
                    <a:pt x="0" y="11"/>
                  </a:lnTo>
                  <a:lnTo>
                    <a:pt x="1" y="9"/>
                  </a:lnTo>
                  <a:cubicBezTo>
                    <a:pt x="2" y="5"/>
                    <a:pt x="10" y="2"/>
                    <a:pt x="13" y="0"/>
                  </a:cubicBezTo>
                  <a:lnTo>
                    <a:pt x="15" y="0"/>
                  </a:lnTo>
                  <a:cubicBezTo>
                    <a:pt x="16" y="1"/>
                    <a:pt x="17" y="3"/>
                    <a:pt x="18" y="5"/>
                  </a:cubicBez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cubicBezTo>
                    <a:pt x="17" y="4"/>
                    <a:pt x="15" y="2"/>
                    <a:pt x="14" y="2"/>
                  </a:cubicBezTo>
                  <a:cubicBezTo>
                    <a:pt x="11" y="2"/>
                    <a:pt x="3" y="6"/>
                    <a:pt x="2" y="10"/>
                  </a:cubicBezTo>
                  <a:lnTo>
                    <a:pt x="2" y="11"/>
                  </a:lnTo>
                  <a:cubicBezTo>
                    <a:pt x="2" y="12"/>
                    <a:pt x="2" y="13"/>
                    <a:pt x="3" y="14"/>
                  </a:cubicBezTo>
                  <a:cubicBezTo>
                    <a:pt x="3" y="16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5728" y="1738"/>
              <a:ext cx="59" cy="41"/>
            </a:xfrm>
            <a:custGeom>
              <a:avLst/>
              <a:gdLst>
                <a:gd name="T0" fmla="*/ 3 w 10"/>
                <a:gd name="T1" fmla="*/ 7 h 7"/>
                <a:gd name="T2" fmla="*/ 1 w 10"/>
                <a:gd name="T3" fmla="*/ 3 h 7"/>
                <a:gd name="T4" fmla="*/ 4 w 10"/>
                <a:gd name="T5" fmla="*/ 1 h 7"/>
                <a:gd name="T6" fmla="*/ 4 w 10"/>
                <a:gd name="T7" fmla="*/ 1 h 7"/>
                <a:gd name="T8" fmla="*/ 10 w 10"/>
                <a:gd name="T9" fmla="*/ 6 h 7"/>
                <a:gd name="T10" fmla="*/ 10 w 10"/>
                <a:gd name="T11" fmla="*/ 6 h 7"/>
                <a:gd name="T12" fmla="*/ 3 w 10"/>
                <a:gd name="T13" fmla="*/ 4 h 7"/>
                <a:gd name="T14" fmla="*/ 3 w 10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7"/>
                  </a:moveTo>
                  <a:cubicBezTo>
                    <a:pt x="2" y="6"/>
                    <a:pt x="1" y="5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lnTo>
                    <a:pt x="4" y="1"/>
                  </a:lnTo>
                  <a:cubicBezTo>
                    <a:pt x="7" y="2"/>
                    <a:pt x="9" y="4"/>
                    <a:pt x="10" y="6"/>
                  </a:cubicBezTo>
                  <a:lnTo>
                    <a:pt x="10" y="6"/>
                  </a:lnTo>
                  <a:cubicBezTo>
                    <a:pt x="8" y="5"/>
                    <a:pt x="6" y="2"/>
                    <a:pt x="3" y="4"/>
                  </a:cubicBezTo>
                  <a:cubicBezTo>
                    <a:pt x="2" y="5"/>
                    <a:pt x="3" y="6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5583" y="1825"/>
              <a:ext cx="29" cy="70"/>
            </a:xfrm>
            <a:custGeom>
              <a:avLst/>
              <a:gdLst>
                <a:gd name="T0" fmla="*/ 5 w 5"/>
                <a:gd name="T1" fmla="*/ 6 h 12"/>
                <a:gd name="T2" fmla="*/ 3 w 5"/>
                <a:gd name="T3" fmla="*/ 3 h 12"/>
                <a:gd name="T4" fmla="*/ 0 w 5"/>
                <a:gd name="T5" fmla="*/ 6 h 12"/>
                <a:gd name="T6" fmla="*/ 0 w 5"/>
                <a:gd name="T7" fmla="*/ 7 h 12"/>
                <a:gd name="T8" fmla="*/ 4 w 5"/>
                <a:gd name="T9" fmla="*/ 12 h 12"/>
                <a:gd name="T10" fmla="*/ 2 w 5"/>
                <a:gd name="T11" fmla="*/ 6 h 12"/>
                <a:gd name="T12" fmla="*/ 5 w 5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5" y="6"/>
                  </a:moveTo>
                  <a:lnTo>
                    <a:pt x="3" y="3"/>
                  </a:lnTo>
                  <a:cubicBezTo>
                    <a:pt x="1" y="0"/>
                    <a:pt x="0" y="4"/>
                    <a:pt x="0" y="6"/>
                  </a:cubicBezTo>
                  <a:lnTo>
                    <a:pt x="0" y="7"/>
                  </a:lnTo>
                  <a:cubicBezTo>
                    <a:pt x="1" y="9"/>
                    <a:pt x="2" y="11"/>
                    <a:pt x="4" y="12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3" y="4"/>
                    <a:pt x="4" y="6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5874" y="2139"/>
              <a:ext cx="52" cy="76"/>
            </a:xfrm>
            <a:custGeom>
              <a:avLst/>
              <a:gdLst>
                <a:gd name="T0" fmla="*/ 0 w 9"/>
                <a:gd name="T1" fmla="*/ 0 h 13"/>
                <a:gd name="T2" fmla="*/ 8 w 9"/>
                <a:gd name="T3" fmla="*/ 13 h 13"/>
                <a:gd name="T4" fmla="*/ 9 w 9"/>
                <a:gd name="T5" fmla="*/ 13 h 13"/>
                <a:gd name="T6" fmla="*/ 1 w 9"/>
                <a:gd name="T7" fmla="*/ 0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2" y="5"/>
                    <a:pt x="5" y="9"/>
                    <a:pt x="8" y="13"/>
                  </a:cubicBezTo>
                  <a:lnTo>
                    <a:pt x="9" y="13"/>
                  </a:lnTo>
                  <a:cubicBezTo>
                    <a:pt x="7" y="8"/>
                    <a:pt x="4" y="4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699" y="1854"/>
              <a:ext cx="53" cy="87"/>
            </a:xfrm>
            <a:custGeom>
              <a:avLst/>
              <a:gdLst>
                <a:gd name="T0" fmla="*/ 0 w 9"/>
                <a:gd name="T1" fmla="*/ 1 h 15"/>
                <a:gd name="T2" fmla="*/ 9 w 9"/>
                <a:gd name="T3" fmla="*/ 15 h 15"/>
                <a:gd name="T4" fmla="*/ 9 w 9"/>
                <a:gd name="T5" fmla="*/ 14 h 15"/>
                <a:gd name="T6" fmla="*/ 1 w 9"/>
                <a:gd name="T7" fmla="*/ 0 h 15"/>
                <a:gd name="T8" fmla="*/ 1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0" y="1"/>
                  </a:moveTo>
                  <a:lnTo>
                    <a:pt x="9" y="15"/>
                  </a:lnTo>
                  <a:lnTo>
                    <a:pt x="9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5728" y="2023"/>
              <a:ext cx="99" cy="111"/>
            </a:xfrm>
            <a:custGeom>
              <a:avLst/>
              <a:gdLst>
                <a:gd name="T0" fmla="*/ 15 w 17"/>
                <a:gd name="T1" fmla="*/ 0 h 19"/>
                <a:gd name="T2" fmla="*/ 13 w 17"/>
                <a:gd name="T3" fmla="*/ 1 h 19"/>
                <a:gd name="T4" fmla="*/ 9 w 17"/>
                <a:gd name="T5" fmla="*/ 3 h 19"/>
                <a:gd name="T6" fmla="*/ 9 w 17"/>
                <a:gd name="T7" fmla="*/ 3 h 19"/>
                <a:gd name="T8" fmla="*/ 9 w 17"/>
                <a:gd name="T9" fmla="*/ 3 h 19"/>
                <a:gd name="T10" fmla="*/ 2 w 17"/>
                <a:gd name="T11" fmla="*/ 5 h 19"/>
                <a:gd name="T12" fmla="*/ 2 w 17"/>
                <a:gd name="T13" fmla="*/ 5 h 19"/>
                <a:gd name="T14" fmla="*/ 2 w 17"/>
                <a:gd name="T15" fmla="*/ 5 h 19"/>
                <a:gd name="T16" fmla="*/ 1 w 17"/>
                <a:gd name="T17" fmla="*/ 5 h 19"/>
                <a:gd name="T18" fmla="*/ 1 w 17"/>
                <a:gd name="T19" fmla="*/ 5 h 19"/>
                <a:gd name="T20" fmla="*/ 1 w 17"/>
                <a:gd name="T21" fmla="*/ 8 h 19"/>
                <a:gd name="T22" fmla="*/ 1 w 17"/>
                <a:gd name="T23" fmla="*/ 9 h 19"/>
                <a:gd name="T24" fmla="*/ 5 w 17"/>
                <a:gd name="T25" fmla="*/ 13 h 19"/>
                <a:gd name="T26" fmla="*/ 5 w 17"/>
                <a:gd name="T27" fmla="*/ 13 h 19"/>
                <a:gd name="T28" fmla="*/ 8 w 17"/>
                <a:gd name="T29" fmla="*/ 15 h 19"/>
                <a:gd name="T30" fmla="*/ 9 w 17"/>
                <a:gd name="T31" fmla="*/ 17 h 19"/>
                <a:gd name="T32" fmla="*/ 13 w 17"/>
                <a:gd name="T33" fmla="*/ 19 h 19"/>
                <a:gd name="T34" fmla="*/ 16 w 17"/>
                <a:gd name="T35" fmla="*/ 19 h 19"/>
                <a:gd name="T36" fmla="*/ 16 w 17"/>
                <a:gd name="T37" fmla="*/ 19 h 19"/>
                <a:gd name="T38" fmla="*/ 13 w 17"/>
                <a:gd name="T39" fmla="*/ 19 h 19"/>
                <a:gd name="T40" fmla="*/ 11 w 17"/>
                <a:gd name="T41" fmla="*/ 17 h 19"/>
                <a:gd name="T42" fmla="*/ 11 w 17"/>
                <a:gd name="T43" fmla="*/ 17 h 19"/>
                <a:gd name="T44" fmla="*/ 11 w 17"/>
                <a:gd name="T45" fmla="*/ 17 h 19"/>
                <a:gd name="T46" fmla="*/ 11 w 17"/>
                <a:gd name="T47" fmla="*/ 17 h 19"/>
                <a:gd name="T48" fmla="*/ 11 w 17"/>
                <a:gd name="T49" fmla="*/ 17 h 19"/>
                <a:gd name="T50" fmla="*/ 12 w 17"/>
                <a:gd name="T51" fmla="*/ 16 h 19"/>
                <a:gd name="T52" fmla="*/ 13 w 17"/>
                <a:gd name="T53" fmla="*/ 16 h 19"/>
                <a:gd name="T54" fmla="*/ 13 w 17"/>
                <a:gd name="T55" fmla="*/ 15 h 19"/>
                <a:gd name="T56" fmla="*/ 10 w 17"/>
                <a:gd name="T57" fmla="*/ 16 h 19"/>
                <a:gd name="T58" fmla="*/ 10 w 17"/>
                <a:gd name="T59" fmla="*/ 16 h 19"/>
                <a:gd name="T60" fmla="*/ 10 w 17"/>
                <a:gd name="T61" fmla="*/ 16 h 19"/>
                <a:gd name="T62" fmla="*/ 10 w 17"/>
                <a:gd name="T63" fmla="*/ 16 h 19"/>
                <a:gd name="T64" fmla="*/ 10 w 17"/>
                <a:gd name="T65" fmla="*/ 16 h 19"/>
                <a:gd name="T66" fmla="*/ 8 w 17"/>
                <a:gd name="T67" fmla="*/ 14 h 19"/>
                <a:gd name="T68" fmla="*/ 8 w 17"/>
                <a:gd name="T69" fmla="*/ 13 h 19"/>
                <a:gd name="T70" fmla="*/ 12 w 17"/>
                <a:gd name="T71" fmla="*/ 11 h 19"/>
                <a:gd name="T72" fmla="*/ 13 w 17"/>
                <a:gd name="T73" fmla="*/ 11 h 19"/>
                <a:gd name="T74" fmla="*/ 16 w 17"/>
                <a:gd name="T75" fmla="*/ 7 h 19"/>
                <a:gd name="T76" fmla="*/ 17 w 17"/>
                <a:gd name="T77" fmla="*/ 6 h 19"/>
                <a:gd name="T78" fmla="*/ 16 w 17"/>
                <a:gd name="T79" fmla="*/ 6 h 19"/>
                <a:gd name="T80" fmla="*/ 12 w 17"/>
                <a:gd name="T81" fmla="*/ 9 h 19"/>
                <a:gd name="T82" fmla="*/ 9 w 17"/>
                <a:gd name="T83" fmla="*/ 10 h 19"/>
                <a:gd name="T84" fmla="*/ 6 w 17"/>
                <a:gd name="T85" fmla="*/ 11 h 19"/>
                <a:gd name="T86" fmla="*/ 3 w 17"/>
                <a:gd name="T87" fmla="*/ 8 h 19"/>
                <a:gd name="T88" fmla="*/ 10 w 17"/>
                <a:gd name="T89" fmla="*/ 7 h 19"/>
                <a:gd name="T90" fmla="*/ 10 w 17"/>
                <a:gd name="T91" fmla="*/ 6 h 19"/>
                <a:gd name="T92" fmla="*/ 11 w 17"/>
                <a:gd name="T93" fmla="*/ 4 h 19"/>
                <a:gd name="T94" fmla="*/ 11 w 17"/>
                <a:gd name="T95" fmla="*/ 3 h 19"/>
                <a:gd name="T96" fmla="*/ 13 w 17"/>
                <a:gd name="T97" fmla="*/ 2 h 19"/>
                <a:gd name="T98" fmla="*/ 13 w 17"/>
                <a:gd name="T99" fmla="*/ 2 h 19"/>
                <a:gd name="T100" fmla="*/ 16 w 17"/>
                <a:gd name="T101" fmla="*/ 0 h 19"/>
                <a:gd name="T102" fmla="*/ 15 w 17"/>
                <a:gd name="T10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19">
                  <a:moveTo>
                    <a:pt x="15" y="0"/>
                  </a:moveTo>
                  <a:cubicBezTo>
                    <a:pt x="15" y="0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lnTo>
                    <a:pt x="9" y="3"/>
                  </a:lnTo>
                  <a:lnTo>
                    <a:pt x="9" y="3"/>
                  </a:lnTo>
                  <a:cubicBezTo>
                    <a:pt x="6" y="4"/>
                    <a:pt x="4" y="4"/>
                    <a:pt x="2" y="5"/>
                  </a:cubicBez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cubicBezTo>
                    <a:pt x="1" y="6"/>
                    <a:pt x="0" y="7"/>
                    <a:pt x="1" y="8"/>
                  </a:cubicBezTo>
                  <a:lnTo>
                    <a:pt x="1" y="9"/>
                  </a:lnTo>
                  <a:cubicBezTo>
                    <a:pt x="3" y="10"/>
                    <a:pt x="5" y="11"/>
                    <a:pt x="5" y="13"/>
                  </a:cubicBezTo>
                  <a:lnTo>
                    <a:pt x="5" y="13"/>
                  </a:lnTo>
                  <a:cubicBezTo>
                    <a:pt x="6" y="14"/>
                    <a:pt x="7" y="14"/>
                    <a:pt x="8" y="15"/>
                  </a:cubicBezTo>
                  <a:lnTo>
                    <a:pt x="9" y="17"/>
                  </a:lnTo>
                  <a:cubicBezTo>
                    <a:pt x="10" y="18"/>
                    <a:pt x="11" y="19"/>
                    <a:pt x="13" y="19"/>
                  </a:cubicBezTo>
                  <a:cubicBezTo>
                    <a:pt x="14" y="19"/>
                    <a:pt x="15" y="19"/>
                    <a:pt x="16" y="19"/>
                  </a:cubicBezTo>
                  <a:lnTo>
                    <a:pt x="16" y="19"/>
                  </a:ln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11" y="18"/>
                    <a:pt x="11" y="17"/>
                  </a:cubicBez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cubicBezTo>
                    <a:pt x="11" y="17"/>
                    <a:pt x="11" y="17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6"/>
                  </a:cubicBez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ubicBezTo>
                    <a:pt x="9" y="15"/>
                    <a:pt x="9" y="15"/>
                    <a:pt x="8" y="14"/>
                  </a:cubicBezTo>
                  <a:lnTo>
                    <a:pt x="8" y="13"/>
                  </a:lnTo>
                  <a:cubicBezTo>
                    <a:pt x="10" y="14"/>
                    <a:pt x="11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9"/>
                    <a:pt x="15" y="8"/>
                    <a:pt x="16" y="7"/>
                  </a:cubicBezTo>
                  <a:lnTo>
                    <a:pt x="17" y="6"/>
                  </a:lnTo>
                  <a:lnTo>
                    <a:pt x="16" y="6"/>
                  </a:lnTo>
                  <a:cubicBezTo>
                    <a:pt x="15" y="7"/>
                    <a:pt x="13" y="8"/>
                    <a:pt x="12" y="9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5" y="11"/>
                    <a:pt x="1" y="9"/>
                    <a:pt x="3" y="8"/>
                  </a:cubicBezTo>
                  <a:cubicBezTo>
                    <a:pt x="5" y="8"/>
                    <a:pt x="8" y="8"/>
                    <a:pt x="10" y="7"/>
                  </a:cubicBezTo>
                  <a:lnTo>
                    <a:pt x="10" y="6"/>
                  </a:lnTo>
                  <a:cubicBezTo>
                    <a:pt x="10" y="5"/>
                    <a:pt x="10" y="5"/>
                    <a:pt x="11" y="4"/>
                  </a:cubicBezTo>
                  <a:lnTo>
                    <a:pt x="11" y="3"/>
                  </a:lnTo>
                  <a:cubicBezTo>
                    <a:pt x="11" y="3"/>
                    <a:pt x="12" y="2"/>
                    <a:pt x="13" y="2"/>
                  </a:cubicBezTo>
                  <a:lnTo>
                    <a:pt x="13" y="2"/>
                  </a:lnTo>
                  <a:cubicBezTo>
                    <a:pt x="14" y="1"/>
                    <a:pt x="15" y="1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5787" y="1965"/>
              <a:ext cx="17" cy="0"/>
            </a:xfrm>
            <a:custGeom>
              <a:avLst/>
              <a:gdLst>
                <a:gd name="T0" fmla="*/ 2 w 3"/>
                <a:gd name="T1" fmla="*/ 1 w 3"/>
                <a:gd name="T2" fmla="*/ 1 w 3"/>
                <a:gd name="T3" fmla="*/ 0 w 3"/>
                <a:gd name="T4" fmla="*/ 0 w 3"/>
                <a:gd name="T5" fmla="*/ 1 w 3"/>
                <a:gd name="T6" fmla="*/ 1 w 3"/>
                <a:gd name="T7" fmla="*/ 2 w 3"/>
                <a:gd name="T8" fmla="*/ 2 w 3"/>
                <a:gd name="T9" fmla="*/ 2 w 3"/>
                <a:gd name="T10" fmla="*/ 2 w 3"/>
                <a:gd name="T11" fmla="*/ 2 w 3"/>
                <a:gd name="T12" fmla="*/ 3 w 3"/>
                <a:gd name="T13" fmla="*/ 2 w 3"/>
                <a:gd name="T14" fmla="*/ 2 w 3"/>
                <a:gd name="T15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5752" y="1953"/>
              <a:ext cx="29" cy="64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1 w 5"/>
                <a:gd name="T7" fmla="*/ 0 h 11"/>
                <a:gd name="T8" fmla="*/ 1 w 5"/>
                <a:gd name="T9" fmla="*/ 0 h 11"/>
                <a:gd name="T10" fmla="*/ 1 w 5"/>
                <a:gd name="T11" fmla="*/ 0 h 11"/>
                <a:gd name="T12" fmla="*/ 1 w 5"/>
                <a:gd name="T13" fmla="*/ 0 h 11"/>
                <a:gd name="T14" fmla="*/ 1 w 5"/>
                <a:gd name="T15" fmla="*/ 4 h 11"/>
                <a:gd name="T16" fmla="*/ 0 w 5"/>
                <a:gd name="T17" fmla="*/ 8 h 11"/>
                <a:gd name="T18" fmla="*/ 0 w 5"/>
                <a:gd name="T19" fmla="*/ 11 h 11"/>
                <a:gd name="T20" fmla="*/ 1 w 5"/>
                <a:gd name="T21" fmla="*/ 11 h 11"/>
                <a:gd name="T22" fmla="*/ 3 w 5"/>
                <a:gd name="T23" fmla="*/ 9 h 11"/>
                <a:gd name="T24" fmla="*/ 5 w 5"/>
                <a:gd name="T25" fmla="*/ 4 h 11"/>
                <a:gd name="T26" fmla="*/ 4 w 5"/>
                <a:gd name="T27" fmla="*/ 2 h 11"/>
                <a:gd name="T28" fmla="*/ 4 w 5"/>
                <a:gd name="T29" fmla="*/ 2 h 11"/>
                <a:gd name="T30" fmla="*/ 3 w 5"/>
                <a:gd name="T31" fmla="*/ 1 h 11"/>
                <a:gd name="T32" fmla="*/ 2 w 5"/>
                <a:gd name="T33" fmla="*/ 1 h 11"/>
                <a:gd name="T34" fmla="*/ 2 w 5"/>
                <a:gd name="T35" fmla="*/ 0 h 11"/>
                <a:gd name="T36" fmla="*/ 1 w 5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0" y="1"/>
                    <a:pt x="1" y="3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1"/>
                  </a:ln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5" y="5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5757" y="1936"/>
              <a:ext cx="251" cy="157"/>
            </a:xfrm>
            <a:custGeom>
              <a:avLst/>
              <a:gdLst>
                <a:gd name="T0" fmla="*/ 42 w 43"/>
                <a:gd name="T1" fmla="*/ 7 h 27"/>
                <a:gd name="T2" fmla="*/ 42 w 43"/>
                <a:gd name="T3" fmla="*/ 7 h 27"/>
                <a:gd name="T4" fmla="*/ 36 w 43"/>
                <a:gd name="T5" fmla="*/ 8 h 27"/>
                <a:gd name="T6" fmla="*/ 27 w 43"/>
                <a:gd name="T7" fmla="*/ 7 h 27"/>
                <a:gd name="T8" fmla="*/ 23 w 43"/>
                <a:gd name="T9" fmla="*/ 4 h 27"/>
                <a:gd name="T10" fmla="*/ 18 w 43"/>
                <a:gd name="T11" fmla="*/ 2 h 27"/>
                <a:gd name="T12" fmla="*/ 15 w 43"/>
                <a:gd name="T13" fmla="*/ 1 h 27"/>
                <a:gd name="T14" fmla="*/ 11 w 43"/>
                <a:gd name="T15" fmla="*/ 0 h 27"/>
                <a:gd name="T16" fmla="*/ 7 w 43"/>
                <a:gd name="T17" fmla="*/ 1 h 27"/>
                <a:gd name="T18" fmla="*/ 6 w 43"/>
                <a:gd name="T19" fmla="*/ 1 h 27"/>
                <a:gd name="T20" fmla="*/ 5 w 43"/>
                <a:gd name="T21" fmla="*/ 1 h 27"/>
                <a:gd name="T22" fmla="*/ 2 w 43"/>
                <a:gd name="T23" fmla="*/ 2 h 27"/>
                <a:gd name="T24" fmla="*/ 0 w 43"/>
                <a:gd name="T25" fmla="*/ 2 h 27"/>
                <a:gd name="T26" fmla="*/ 0 w 43"/>
                <a:gd name="T27" fmla="*/ 3 h 27"/>
                <a:gd name="T28" fmla="*/ 0 w 43"/>
                <a:gd name="T29" fmla="*/ 3 h 27"/>
                <a:gd name="T30" fmla="*/ 1 w 43"/>
                <a:gd name="T31" fmla="*/ 4 h 27"/>
                <a:gd name="T32" fmla="*/ 2 w 43"/>
                <a:gd name="T33" fmla="*/ 4 h 27"/>
                <a:gd name="T34" fmla="*/ 3 w 43"/>
                <a:gd name="T35" fmla="*/ 4 h 27"/>
                <a:gd name="T36" fmla="*/ 3 w 43"/>
                <a:gd name="T37" fmla="*/ 4 h 27"/>
                <a:gd name="T38" fmla="*/ 3 w 43"/>
                <a:gd name="T39" fmla="*/ 4 h 27"/>
                <a:gd name="T40" fmla="*/ 3 w 43"/>
                <a:gd name="T41" fmla="*/ 4 h 27"/>
                <a:gd name="T42" fmla="*/ 5 w 43"/>
                <a:gd name="T43" fmla="*/ 5 h 27"/>
                <a:gd name="T44" fmla="*/ 8 w 43"/>
                <a:gd name="T45" fmla="*/ 5 h 27"/>
                <a:gd name="T46" fmla="*/ 11 w 43"/>
                <a:gd name="T47" fmla="*/ 3 h 27"/>
                <a:gd name="T48" fmla="*/ 12 w 43"/>
                <a:gd name="T49" fmla="*/ 4 h 27"/>
                <a:gd name="T50" fmla="*/ 19 w 43"/>
                <a:gd name="T51" fmla="*/ 10 h 27"/>
                <a:gd name="T52" fmla="*/ 23 w 43"/>
                <a:gd name="T53" fmla="*/ 11 h 27"/>
                <a:gd name="T54" fmla="*/ 26 w 43"/>
                <a:gd name="T55" fmla="*/ 10 h 27"/>
                <a:gd name="T56" fmla="*/ 28 w 43"/>
                <a:gd name="T57" fmla="*/ 10 h 27"/>
                <a:gd name="T58" fmla="*/ 29 w 43"/>
                <a:gd name="T59" fmla="*/ 10 h 27"/>
                <a:gd name="T60" fmla="*/ 29 w 43"/>
                <a:gd name="T61" fmla="*/ 11 h 27"/>
                <a:gd name="T62" fmla="*/ 26 w 43"/>
                <a:gd name="T63" fmla="*/ 16 h 27"/>
                <a:gd name="T64" fmla="*/ 26 w 43"/>
                <a:gd name="T65" fmla="*/ 16 h 27"/>
                <a:gd name="T66" fmla="*/ 25 w 43"/>
                <a:gd name="T67" fmla="*/ 18 h 27"/>
                <a:gd name="T68" fmla="*/ 25 w 43"/>
                <a:gd name="T69" fmla="*/ 18 h 27"/>
                <a:gd name="T70" fmla="*/ 25 w 43"/>
                <a:gd name="T71" fmla="*/ 18 h 27"/>
                <a:gd name="T72" fmla="*/ 24 w 43"/>
                <a:gd name="T73" fmla="*/ 18 h 27"/>
                <a:gd name="T74" fmla="*/ 21 w 43"/>
                <a:gd name="T75" fmla="*/ 19 h 27"/>
                <a:gd name="T76" fmla="*/ 20 w 43"/>
                <a:gd name="T77" fmla="*/ 20 h 27"/>
                <a:gd name="T78" fmla="*/ 24 w 43"/>
                <a:gd name="T79" fmla="*/ 27 h 27"/>
                <a:gd name="T80" fmla="*/ 28 w 43"/>
                <a:gd name="T81" fmla="*/ 23 h 27"/>
                <a:gd name="T82" fmla="*/ 29 w 43"/>
                <a:gd name="T83" fmla="*/ 21 h 27"/>
                <a:gd name="T84" fmla="*/ 43 w 43"/>
                <a:gd name="T85" fmla="*/ 17 h 27"/>
                <a:gd name="T86" fmla="*/ 42 w 43"/>
                <a:gd name="T8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27">
                  <a:moveTo>
                    <a:pt x="42" y="7"/>
                  </a:moveTo>
                  <a:lnTo>
                    <a:pt x="42" y="7"/>
                  </a:lnTo>
                  <a:cubicBezTo>
                    <a:pt x="40" y="8"/>
                    <a:pt x="38" y="8"/>
                    <a:pt x="36" y="8"/>
                  </a:cubicBezTo>
                  <a:cubicBezTo>
                    <a:pt x="33" y="8"/>
                    <a:pt x="30" y="8"/>
                    <a:pt x="27" y="7"/>
                  </a:cubicBezTo>
                  <a:cubicBezTo>
                    <a:pt x="26" y="6"/>
                    <a:pt x="24" y="5"/>
                    <a:pt x="23" y="4"/>
                  </a:cubicBezTo>
                  <a:cubicBezTo>
                    <a:pt x="21" y="3"/>
                    <a:pt x="19" y="3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6" y="1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5"/>
                  </a:lnTo>
                  <a:cubicBezTo>
                    <a:pt x="6" y="5"/>
                    <a:pt x="7" y="5"/>
                    <a:pt x="8" y="5"/>
                  </a:cubicBezTo>
                  <a:cubicBezTo>
                    <a:pt x="9" y="4"/>
                    <a:pt x="10" y="4"/>
                    <a:pt x="11" y="3"/>
                  </a:cubicBezTo>
                  <a:lnTo>
                    <a:pt x="12" y="4"/>
                  </a:lnTo>
                  <a:cubicBezTo>
                    <a:pt x="13" y="7"/>
                    <a:pt x="16" y="9"/>
                    <a:pt x="19" y="10"/>
                  </a:cubicBezTo>
                  <a:cubicBezTo>
                    <a:pt x="20" y="11"/>
                    <a:pt x="21" y="11"/>
                    <a:pt x="23" y="11"/>
                  </a:cubicBezTo>
                  <a:cubicBezTo>
                    <a:pt x="24" y="11"/>
                    <a:pt x="25" y="11"/>
                    <a:pt x="26" y="10"/>
                  </a:cubicBezTo>
                  <a:cubicBezTo>
                    <a:pt x="27" y="10"/>
                    <a:pt x="28" y="10"/>
                    <a:pt x="28" y="10"/>
                  </a:cubicBezTo>
                  <a:lnTo>
                    <a:pt x="29" y="10"/>
                  </a:lnTo>
                  <a:cubicBezTo>
                    <a:pt x="29" y="11"/>
                    <a:pt x="29" y="11"/>
                    <a:pt x="29" y="11"/>
                  </a:cubicBezTo>
                  <a:cubicBezTo>
                    <a:pt x="28" y="13"/>
                    <a:pt x="27" y="15"/>
                    <a:pt x="26" y="16"/>
                  </a:cubicBezTo>
                  <a:lnTo>
                    <a:pt x="26" y="16"/>
                  </a:lnTo>
                  <a:cubicBezTo>
                    <a:pt x="26" y="17"/>
                    <a:pt x="25" y="18"/>
                    <a:pt x="25" y="18"/>
                  </a:cubicBezTo>
                  <a:lnTo>
                    <a:pt x="25" y="18"/>
                  </a:lnTo>
                  <a:lnTo>
                    <a:pt x="25" y="18"/>
                  </a:lnTo>
                  <a:lnTo>
                    <a:pt x="24" y="18"/>
                  </a:lnTo>
                  <a:cubicBezTo>
                    <a:pt x="23" y="18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4" y="27"/>
                  </a:lnTo>
                  <a:cubicBezTo>
                    <a:pt x="25" y="26"/>
                    <a:pt x="27" y="25"/>
                    <a:pt x="28" y="23"/>
                  </a:cubicBezTo>
                  <a:cubicBezTo>
                    <a:pt x="28" y="23"/>
                    <a:pt x="29" y="22"/>
                    <a:pt x="29" y="21"/>
                  </a:cubicBezTo>
                  <a:lnTo>
                    <a:pt x="43" y="17"/>
                  </a:lnTo>
                  <a:cubicBezTo>
                    <a:pt x="43" y="13"/>
                    <a:pt x="42" y="10"/>
                    <a:pt x="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5711" y="1971"/>
              <a:ext cx="46" cy="64"/>
            </a:xfrm>
            <a:custGeom>
              <a:avLst/>
              <a:gdLst>
                <a:gd name="T0" fmla="*/ 6 w 8"/>
                <a:gd name="T1" fmla="*/ 3 h 11"/>
                <a:gd name="T2" fmla="*/ 6 w 8"/>
                <a:gd name="T3" fmla="*/ 1 h 11"/>
                <a:gd name="T4" fmla="*/ 6 w 8"/>
                <a:gd name="T5" fmla="*/ 0 h 11"/>
                <a:gd name="T6" fmla="*/ 4 w 8"/>
                <a:gd name="T7" fmla="*/ 3 h 11"/>
                <a:gd name="T8" fmla="*/ 0 w 8"/>
                <a:gd name="T9" fmla="*/ 8 h 11"/>
                <a:gd name="T10" fmla="*/ 1 w 8"/>
                <a:gd name="T11" fmla="*/ 10 h 11"/>
                <a:gd name="T12" fmla="*/ 3 w 8"/>
                <a:gd name="T13" fmla="*/ 11 h 11"/>
                <a:gd name="T14" fmla="*/ 3 w 8"/>
                <a:gd name="T15" fmla="*/ 11 h 11"/>
                <a:gd name="T16" fmla="*/ 6 w 8"/>
                <a:gd name="T17" fmla="*/ 10 h 11"/>
                <a:gd name="T18" fmla="*/ 8 w 8"/>
                <a:gd name="T19" fmla="*/ 9 h 11"/>
                <a:gd name="T20" fmla="*/ 8 w 8"/>
                <a:gd name="T21" fmla="*/ 9 h 11"/>
                <a:gd name="T22" fmla="*/ 5 w 8"/>
                <a:gd name="T23" fmla="*/ 8 h 11"/>
                <a:gd name="T24" fmla="*/ 6 w 8"/>
                <a:gd name="T25" fmla="*/ 5 h 11"/>
                <a:gd name="T26" fmla="*/ 6 w 8"/>
                <a:gd name="T27" fmla="*/ 4 h 11"/>
                <a:gd name="T28" fmla="*/ 6 w 8"/>
                <a:gd name="T29" fmla="*/ 4 h 11"/>
                <a:gd name="T30" fmla="*/ 6 w 8"/>
                <a:gd name="T31" fmla="*/ 4 h 11"/>
                <a:gd name="T32" fmla="*/ 6 w 8"/>
                <a:gd name="T33" fmla="*/ 4 h 11"/>
                <a:gd name="T34" fmla="*/ 6 w 8"/>
                <a:gd name="T35" fmla="*/ 4 h 11"/>
                <a:gd name="T36" fmla="*/ 4 w 8"/>
                <a:gd name="T37" fmla="*/ 5 h 11"/>
                <a:gd name="T38" fmla="*/ 4 w 8"/>
                <a:gd name="T39" fmla="*/ 5 h 11"/>
                <a:gd name="T40" fmla="*/ 4 w 8"/>
                <a:gd name="T41" fmla="*/ 5 h 11"/>
                <a:gd name="T42" fmla="*/ 6 w 8"/>
                <a:gd name="T4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cubicBezTo>
                    <a:pt x="6" y="2"/>
                    <a:pt x="6" y="2"/>
                    <a:pt x="6" y="1"/>
                  </a:cubicBezTo>
                  <a:lnTo>
                    <a:pt x="6" y="0"/>
                  </a:lnTo>
                  <a:cubicBezTo>
                    <a:pt x="5" y="1"/>
                    <a:pt x="5" y="2"/>
                    <a:pt x="4" y="3"/>
                  </a:cubicBezTo>
                  <a:cubicBezTo>
                    <a:pt x="3" y="5"/>
                    <a:pt x="1" y="6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lnTo>
                    <a:pt x="3" y="11"/>
                  </a:lnTo>
                  <a:lnTo>
                    <a:pt x="3" y="11"/>
                  </a:lnTo>
                  <a:cubicBezTo>
                    <a:pt x="4" y="11"/>
                    <a:pt x="5" y="10"/>
                    <a:pt x="6" y="10"/>
                  </a:cubicBezTo>
                  <a:cubicBezTo>
                    <a:pt x="6" y="10"/>
                    <a:pt x="7" y="9"/>
                    <a:pt x="8" y="9"/>
                  </a:cubicBezTo>
                  <a:lnTo>
                    <a:pt x="8" y="9"/>
                  </a:lnTo>
                  <a:cubicBezTo>
                    <a:pt x="7" y="9"/>
                    <a:pt x="6" y="9"/>
                    <a:pt x="5" y="8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ubicBezTo>
                    <a:pt x="5" y="4"/>
                    <a:pt x="5" y="4"/>
                    <a:pt x="4" y="5"/>
                  </a:cubicBezTo>
                  <a:lnTo>
                    <a:pt x="4" y="5"/>
                  </a:lnTo>
                  <a:lnTo>
                    <a:pt x="4" y="5"/>
                  </a:lnTo>
                  <a:cubicBezTo>
                    <a:pt x="5" y="4"/>
                    <a:pt x="5" y="4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6084" y="2104"/>
              <a:ext cx="145" cy="64"/>
            </a:xfrm>
            <a:custGeom>
              <a:avLst/>
              <a:gdLst>
                <a:gd name="T0" fmla="*/ 18 w 25"/>
                <a:gd name="T1" fmla="*/ 6 h 11"/>
                <a:gd name="T2" fmla="*/ 15 w 25"/>
                <a:gd name="T3" fmla="*/ 6 h 11"/>
                <a:gd name="T4" fmla="*/ 13 w 25"/>
                <a:gd name="T5" fmla="*/ 6 h 11"/>
                <a:gd name="T6" fmla="*/ 12 w 25"/>
                <a:gd name="T7" fmla="*/ 5 h 11"/>
                <a:gd name="T8" fmla="*/ 11 w 25"/>
                <a:gd name="T9" fmla="*/ 4 h 11"/>
                <a:gd name="T10" fmla="*/ 12 w 25"/>
                <a:gd name="T11" fmla="*/ 3 h 11"/>
                <a:gd name="T12" fmla="*/ 13 w 25"/>
                <a:gd name="T13" fmla="*/ 3 h 11"/>
                <a:gd name="T14" fmla="*/ 13 w 25"/>
                <a:gd name="T15" fmla="*/ 2 h 11"/>
                <a:gd name="T16" fmla="*/ 13 w 25"/>
                <a:gd name="T17" fmla="*/ 2 h 11"/>
                <a:gd name="T18" fmla="*/ 12 w 25"/>
                <a:gd name="T19" fmla="*/ 2 h 11"/>
                <a:gd name="T20" fmla="*/ 11 w 25"/>
                <a:gd name="T21" fmla="*/ 2 h 11"/>
                <a:gd name="T22" fmla="*/ 11 w 25"/>
                <a:gd name="T23" fmla="*/ 2 h 11"/>
                <a:gd name="T24" fmla="*/ 10 w 25"/>
                <a:gd name="T25" fmla="*/ 1 h 11"/>
                <a:gd name="T26" fmla="*/ 9 w 25"/>
                <a:gd name="T27" fmla="*/ 1 h 11"/>
                <a:gd name="T28" fmla="*/ 8 w 25"/>
                <a:gd name="T29" fmla="*/ 1 h 11"/>
                <a:gd name="T30" fmla="*/ 7 w 25"/>
                <a:gd name="T31" fmla="*/ 1 h 11"/>
                <a:gd name="T32" fmla="*/ 6 w 25"/>
                <a:gd name="T33" fmla="*/ 1 h 11"/>
                <a:gd name="T34" fmla="*/ 3 w 25"/>
                <a:gd name="T35" fmla="*/ 1 h 11"/>
                <a:gd name="T36" fmla="*/ 1 w 25"/>
                <a:gd name="T37" fmla="*/ 0 h 11"/>
                <a:gd name="T38" fmla="*/ 0 w 25"/>
                <a:gd name="T39" fmla="*/ 0 h 11"/>
                <a:gd name="T40" fmla="*/ 0 w 25"/>
                <a:gd name="T41" fmla="*/ 0 h 11"/>
                <a:gd name="T42" fmla="*/ 1 w 25"/>
                <a:gd name="T43" fmla="*/ 1 h 11"/>
                <a:gd name="T44" fmla="*/ 3 w 25"/>
                <a:gd name="T45" fmla="*/ 3 h 11"/>
                <a:gd name="T46" fmla="*/ 5 w 25"/>
                <a:gd name="T47" fmla="*/ 5 h 11"/>
                <a:gd name="T48" fmla="*/ 7 w 25"/>
                <a:gd name="T49" fmla="*/ 6 h 11"/>
                <a:gd name="T50" fmla="*/ 8 w 25"/>
                <a:gd name="T51" fmla="*/ 7 h 11"/>
                <a:gd name="T52" fmla="*/ 9 w 25"/>
                <a:gd name="T53" fmla="*/ 7 h 11"/>
                <a:gd name="T54" fmla="*/ 10 w 25"/>
                <a:gd name="T55" fmla="*/ 8 h 11"/>
                <a:gd name="T56" fmla="*/ 11 w 25"/>
                <a:gd name="T57" fmla="*/ 8 h 11"/>
                <a:gd name="T58" fmla="*/ 11 w 25"/>
                <a:gd name="T59" fmla="*/ 9 h 11"/>
                <a:gd name="T60" fmla="*/ 12 w 25"/>
                <a:gd name="T61" fmla="*/ 9 h 11"/>
                <a:gd name="T62" fmla="*/ 12 w 25"/>
                <a:gd name="T63" fmla="*/ 9 h 11"/>
                <a:gd name="T64" fmla="*/ 15 w 25"/>
                <a:gd name="T65" fmla="*/ 10 h 11"/>
                <a:gd name="T66" fmla="*/ 18 w 25"/>
                <a:gd name="T67" fmla="*/ 11 h 11"/>
                <a:gd name="T68" fmla="*/ 22 w 25"/>
                <a:gd name="T69" fmla="*/ 11 h 11"/>
                <a:gd name="T70" fmla="*/ 24 w 25"/>
                <a:gd name="T71" fmla="*/ 11 h 11"/>
                <a:gd name="T72" fmla="*/ 25 w 25"/>
                <a:gd name="T73" fmla="*/ 10 h 11"/>
                <a:gd name="T74" fmla="*/ 24 w 25"/>
                <a:gd name="T75" fmla="*/ 8 h 11"/>
                <a:gd name="T76" fmla="*/ 21 w 25"/>
                <a:gd name="T77" fmla="*/ 7 h 11"/>
                <a:gd name="T78" fmla="*/ 19 w 25"/>
                <a:gd name="T7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1">
                  <a:moveTo>
                    <a:pt x="18" y="6"/>
                  </a:move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54"/>
            <p:cNvSpPr>
              <a:spLocks/>
            </p:cNvSpPr>
            <p:nvPr/>
          </p:nvSpPr>
          <p:spPr bwMode="auto">
            <a:xfrm>
              <a:off x="4575" y="1936"/>
              <a:ext cx="344" cy="419"/>
            </a:xfrm>
            <a:custGeom>
              <a:avLst/>
              <a:gdLst>
                <a:gd name="T0" fmla="*/ 18 w 59"/>
                <a:gd name="T1" fmla="*/ 3 h 72"/>
                <a:gd name="T2" fmla="*/ 20 w 59"/>
                <a:gd name="T3" fmla="*/ 16 h 72"/>
                <a:gd name="T4" fmla="*/ 25 w 59"/>
                <a:gd name="T5" fmla="*/ 6 h 72"/>
                <a:gd name="T6" fmla="*/ 32 w 59"/>
                <a:gd name="T7" fmla="*/ 1 h 72"/>
                <a:gd name="T8" fmla="*/ 36 w 59"/>
                <a:gd name="T9" fmla="*/ 0 h 72"/>
                <a:gd name="T10" fmla="*/ 34 w 59"/>
                <a:gd name="T11" fmla="*/ 8 h 72"/>
                <a:gd name="T12" fmla="*/ 30 w 59"/>
                <a:gd name="T13" fmla="*/ 12 h 72"/>
                <a:gd name="T14" fmla="*/ 35 w 59"/>
                <a:gd name="T15" fmla="*/ 8 h 72"/>
                <a:gd name="T16" fmla="*/ 43 w 59"/>
                <a:gd name="T17" fmla="*/ 5 h 72"/>
                <a:gd name="T18" fmla="*/ 49 w 59"/>
                <a:gd name="T19" fmla="*/ 4 h 72"/>
                <a:gd name="T20" fmla="*/ 46 w 59"/>
                <a:gd name="T21" fmla="*/ 9 h 72"/>
                <a:gd name="T22" fmla="*/ 40 w 59"/>
                <a:gd name="T23" fmla="*/ 12 h 72"/>
                <a:gd name="T24" fmla="*/ 36 w 59"/>
                <a:gd name="T25" fmla="*/ 20 h 72"/>
                <a:gd name="T26" fmla="*/ 38 w 59"/>
                <a:gd name="T27" fmla="*/ 19 h 72"/>
                <a:gd name="T28" fmla="*/ 48 w 59"/>
                <a:gd name="T29" fmla="*/ 16 h 72"/>
                <a:gd name="T30" fmla="*/ 59 w 59"/>
                <a:gd name="T31" fmla="*/ 24 h 72"/>
                <a:gd name="T32" fmla="*/ 50 w 59"/>
                <a:gd name="T33" fmla="*/ 39 h 72"/>
                <a:gd name="T34" fmla="*/ 44 w 59"/>
                <a:gd name="T35" fmla="*/ 34 h 72"/>
                <a:gd name="T36" fmla="*/ 51 w 59"/>
                <a:gd name="T37" fmla="*/ 27 h 72"/>
                <a:gd name="T38" fmla="*/ 53 w 59"/>
                <a:gd name="T39" fmla="*/ 24 h 72"/>
                <a:gd name="T40" fmla="*/ 53 w 59"/>
                <a:gd name="T41" fmla="*/ 24 h 72"/>
                <a:gd name="T42" fmla="*/ 48 w 59"/>
                <a:gd name="T43" fmla="*/ 23 h 72"/>
                <a:gd name="T44" fmla="*/ 47 w 59"/>
                <a:gd name="T45" fmla="*/ 23 h 72"/>
                <a:gd name="T46" fmla="*/ 43 w 59"/>
                <a:gd name="T47" fmla="*/ 25 h 72"/>
                <a:gd name="T48" fmla="*/ 42 w 59"/>
                <a:gd name="T49" fmla="*/ 35 h 72"/>
                <a:gd name="T50" fmla="*/ 50 w 59"/>
                <a:gd name="T51" fmla="*/ 38 h 72"/>
                <a:gd name="T52" fmla="*/ 36 w 59"/>
                <a:gd name="T53" fmla="*/ 53 h 72"/>
                <a:gd name="T54" fmla="*/ 13 w 59"/>
                <a:gd name="T55" fmla="*/ 72 h 72"/>
                <a:gd name="T56" fmla="*/ 0 w 59"/>
                <a:gd name="T57" fmla="*/ 57 h 72"/>
                <a:gd name="T58" fmla="*/ 14 w 59"/>
                <a:gd name="T59" fmla="*/ 25 h 72"/>
                <a:gd name="T60" fmla="*/ 14 w 59"/>
                <a:gd name="T61" fmla="*/ 4 h 72"/>
                <a:gd name="T62" fmla="*/ 15 w 59"/>
                <a:gd name="T63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72">
                  <a:moveTo>
                    <a:pt x="17" y="2"/>
                  </a:moveTo>
                  <a:lnTo>
                    <a:pt x="18" y="3"/>
                  </a:lnTo>
                  <a:cubicBezTo>
                    <a:pt x="19" y="6"/>
                    <a:pt x="19" y="10"/>
                    <a:pt x="20" y="14"/>
                  </a:cubicBezTo>
                  <a:cubicBezTo>
                    <a:pt x="20" y="14"/>
                    <a:pt x="20" y="15"/>
                    <a:pt x="20" y="16"/>
                  </a:cubicBezTo>
                  <a:lnTo>
                    <a:pt x="20" y="16"/>
                  </a:lnTo>
                  <a:lnTo>
                    <a:pt x="25" y="6"/>
                  </a:lnTo>
                  <a:cubicBezTo>
                    <a:pt x="26" y="5"/>
                    <a:pt x="27" y="5"/>
                    <a:pt x="28" y="4"/>
                  </a:cubicBezTo>
                  <a:cubicBezTo>
                    <a:pt x="29" y="4"/>
                    <a:pt x="31" y="2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lnTo>
                    <a:pt x="36" y="0"/>
                  </a:lnTo>
                  <a:cubicBezTo>
                    <a:pt x="37" y="1"/>
                    <a:pt x="37" y="2"/>
                    <a:pt x="36" y="4"/>
                  </a:cubicBezTo>
                  <a:cubicBezTo>
                    <a:pt x="36" y="5"/>
                    <a:pt x="35" y="6"/>
                    <a:pt x="34" y="8"/>
                  </a:cubicBezTo>
                  <a:cubicBezTo>
                    <a:pt x="32" y="9"/>
                    <a:pt x="31" y="10"/>
                    <a:pt x="30" y="11"/>
                  </a:cubicBezTo>
                  <a:lnTo>
                    <a:pt x="30" y="12"/>
                  </a:lnTo>
                  <a:lnTo>
                    <a:pt x="31" y="11"/>
                  </a:lnTo>
                  <a:lnTo>
                    <a:pt x="35" y="8"/>
                  </a:lnTo>
                  <a:cubicBezTo>
                    <a:pt x="36" y="7"/>
                    <a:pt x="37" y="6"/>
                    <a:pt x="39" y="6"/>
                  </a:cubicBezTo>
                  <a:cubicBezTo>
                    <a:pt x="40" y="5"/>
                    <a:pt x="41" y="5"/>
                    <a:pt x="43" y="5"/>
                  </a:cubicBezTo>
                  <a:cubicBezTo>
                    <a:pt x="44" y="5"/>
                    <a:pt x="46" y="4"/>
                    <a:pt x="48" y="4"/>
                  </a:cubicBezTo>
                  <a:lnTo>
                    <a:pt x="49" y="4"/>
                  </a:lnTo>
                  <a:cubicBezTo>
                    <a:pt x="50" y="5"/>
                    <a:pt x="49" y="6"/>
                    <a:pt x="49" y="7"/>
                  </a:cubicBezTo>
                  <a:cubicBezTo>
                    <a:pt x="48" y="8"/>
                    <a:pt x="47" y="9"/>
                    <a:pt x="46" y="9"/>
                  </a:cubicBezTo>
                  <a:cubicBezTo>
                    <a:pt x="44" y="10"/>
                    <a:pt x="43" y="10"/>
                    <a:pt x="42" y="11"/>
                  </a:cubicBezTo>
                  <a:lnTo>
                    <a:pt x="40" y="12"/>
                  </a:lnTo>
                  <a:lnTo>
                    <a:pt x="39" y="14"/>
                  </a:lnTo>
                  <a:cubicBezTo>
                    <a:pt x="38" y="15"/>
                    <a:pt x="36" y="18"/>
                    <a:pt x="36" y="20"/>
                  </a:cubicBezTo>
                  <a:lnTo>
                    <a:pt x="36" y="20"/>
                  </a:lnTo>
                  <a:lnTo>
                    <a:pt x="38" y="19"/>
                  </a:lnTo>
                  <a:cubicBezTo>
                    <a:pt x="40" y="18"/>
                    <a:pt x="42" y="16"/>
                    <a:pt x="45" y="16"/>
                  </a:cubicBezTo>
                  <a:cubicBezTo>
                    <a:pt x="46" y="16"/>
                    <a:pt x="47" y="16"/>
                    <a:pt x="48" y="16"/>
                  </a:cubicBezTo>
                  <a:cubicBezTo>
                    <a:pt x="50" y="17"/>
                    <a:pt x="53" y="18"/>
                    <a:pt x="55" y="20"/>
                  </a:cubicBezTo>
                  <a:cubicBezTo>
                    <a:pt x="56" y="21"/>
                    <a:pt x="58" y="22"/>
                    <a:pt x="59" y="24"/>
                  </a:cubicBezTo>
                  <a:lnTo>
                    <a:pt x="59" y="25"/>
                  </a:lnTo>
                  <a:cubicBezTo>
                    <a:pt x="58" y="30"/>
                    <a:pt x="53" y="35"/>
                    <a:pt x="50" y="39"/>
                  </a:cubicBezTo>
                  <a:lnTo>
                    <a:pt x="46" y="36"/>
                  </a:lnTo>
                  <a:lnTo>
                    <a:pt x="44" y="34"/>
                  </a:lnTo>
                  <a:lnTo>
                    <a:pt x="46" y="33"/>
                  </a:lnTo>
                  <a:cubicBezTo>
                    <a:pt x="48" y="31"/>
                    <a:pt x="49" y="29"/>
                    <a:pt x="51" y="27"/>
                  </a:cubicBezTo>
                  <a:lnTo>
                    <a:pt x="52" y="26"/>
                  </a:lnTo>
                  <a:cubicBezTo>
                    <a:pt x="52" y="26"/>
                    <a:pt x="53" y="25"/>
                    <a:pt x="53" y="24"/>
                  </a:cubicBezTo>
                  <a:lnTo>
                    <a:pt x="54" y="24"/>
                  </a:lnTo>
                  <a:lnTo>
                    <a:pt x="53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cubicBezTo>
                    <a:pt x="46" y="23"/>
                    <a:pt x="45" y="24"/>
                    <a:pt x="44" y="24"/>
                  </a:cubicBezTo>
                  <a:lnTo>
                    <a:pt x="43" y="25"/>
                  </a:lnTo>
                  <a:cubicBezTo>
                    <a:pt x="42" y="26"/>
                    <a:pt x="40" y="27"/>
                    <a:pt x="40" y="29"/>
                  </a:cubicBezTo>
                  <a:cubicBezTo>
                    <a:pt x="40" y="31"/>
                    <a:pt x="40" y="34"/>
                    <a:pt x="42" y="35"/>
                  </a:cubicBezTo>
                  <a:cubicBezTo>
                    <a:pt x="43" y="35"/>
                    <a:pt x="44" y="35"/>
                    <a:pt x="44" y="34"/>
                  </a:cubicBezTo>
                  <a:lnTo>
                    <a:pt x="50" y="38"/>
                  </a:lnTo>
                  <a:lnTo>
                    <a:pt x="47" y="42"/>
                  </a:lnTo>
                  <a:cubicBezTo>
                    <a:pt x="44" y="46"/>
                    <a:pt x="40" y="50"/>
                    <a:pt x="36" y="53"/>
                  </a:cubicBezTo>
                  <a:cubicBezTo>
                    <a:pt x="27" y="58"/>
                    <a:pt x="18" y="64"/>
                    <a:pt x="13" y="72"/>
                  </a:cubicBezTo>
                  <a:lnTo>
                    <a:pt x="13" y="72"/>
                  </a:lnTo>
                  <a:lnTo>
                    <a:pt x="13" y="72"/>
                  </a:lnTo>
                  <a:lnTo>
                    <a:pt x="0" y="57"/>
                  </a:lnTo>
                  <a:lnTo>
                    <a:pt x="0" y="56"/>
                  </a:lnTo>
                  <a:cubicBezTo>
                    <a:pt x="19" y="49"/>
                    <a:pt x="13" y="42"/>
                    <a:pt x="14" y="25"/>
                  </a:cubicBezTo>
                  <a:cubicBezTo>
                    <a:pt x="14" y="19"/>
                    <a:pt x="15" y="13"/>
                    <a:pt x="14" y="7"/>
                  </a:cubicBezTo>
                  <a:lnTo>
                    <a:pt x="14" y="4"/>
                  </a:lnTo>
                  <a:cubicBezTo>
                    <a:pt x="14" y="3"/>
                    <a:pt x="13" y="2"/>
                    <a:pt x="15" y="1"/>
                  </a:cubicBezTo>
                  <a:lnTo>
                    <a:pt x="15" y="1"/>
                  </a:lnTo>
                  <a:cubicBezTo>
                    <a:pt x="16" y="1"/>
                    <a:pt x="16" y="2"/>
                    <a:pt x="17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55"/>
            <p:cNvSpPr>
              <a:spLocks/>
            </p:cNvSpPr>
            <p:nvPr/>
          </p:nvSpPr>
          <p:spPr bwMode="auto">
            <a:xfrm>
              <a:off x="4832" y="2134"/>
              <a:ext cx="34" cy="29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6 w 6"/>
                <a:gd name="T5" fmla="*/ 5 h 5"/>
                <a:gd name="T6" fmla="*/ 5 w 6"/>
                <a:gd name="T7" fmla="*/ 5 h 5"/>
                <a:gd name="T8" fmla="*/ 5 w 6"/>
                <a:gd name="T9" fmla="*/ 5 h 5"/>
                <a:gd name="T10" fmla="*/ 5 w 6"/>
                <a:gd name="T11" fmla="*/ 5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56"/>
            <p:cNvSpPr>
              <a:spLocks/>
            </p:cNvSpPr>
            <p:nvPr/>
          </p:nvSpPr>
          <p:spPr bwMode="auto">
            <a:xfrm>
              <a:off x="4756" y="2058"/>
              <a:ext cx="332" cy="35"/>
            </a:xfrm>
            <a:custGeom>
              <a:avLst/>
              <a:gdLst>
                <a:gd name="T0" fmla="*/ 2 w 57"/>
                <a:gd name="T1" fmla="*/ 1 h 6"/>
                <a:gd name="T2" fmla="*/ 48 w 57"/>
                <a:gd name="T3" fmla="*/ 0 h 6"/>
                <a:gd name="T4" fmla="*/ 50 w 57"/>
                <a:gd name="T5" fmla="*/ 2 h 6"/>
                <a:gd name="T6" fmla="*/ 55 w 57"/>
                <a:gd name="T7" fmla="*/ 2 h 6"/>
                <a:gd name="T8" fmla="*/ 57 w 57"/>
                <a:gd name="T9" fmla="*/ 2 h 6"/>
                <a:gd name="T10" fmla="*/ 57 w 57"/>
                <a:gd name="T11" fmla="*/ 2 h 6"/>
                <a:gd name="T12" fmla="*/ 57 w 57"/>
                <a:gd name="T13" fmla="*/ 3 h 6"/>
                <a:gd name="T14" fmla="*/ 57 w 57"/>
                <a:gd name="T15" fmla="*/ 4 h 6"/>
                <a:gd name="T16" fmla="*/ 55 w 57"/>
                <a:gd name="T17" fmla="*/ 4 h 6"/>
                <a:gd name="T18" fmla="*/ 50 w 57"/>
                <a:gd name="T19" fmla="*/ 4 h 6"/>
                <a:gd name="T20" fmla="*/ 48 w 57"/>
                <a:gd name="T21" fmla="*/ 6 h 6"/>
                <a:gd name="T22" fmla="*/ 2 w 57"/>
                <a:gd name="T23" fmla="*/ 6 h 6"/>
                <a:gd name="T24" fmla="*/ 2 w 57"/>
                <a:gd name="T25" fmla="*/ 6 h 6"/>
                <a:gd name="T26" fmla="*/ 0 w 57"/>
                <a:gd name="T27" fmla="*/ 3 h 6"/>
                <a:gd name="T28" fmla="*/ 2 w 57"/>
                <a:gd name="T2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6">
                  <a:moveTo>
                    <a:pt x="2" y="1"/>
                  </a:moveTo>
                  <a:lnTo>
                    <a:pt x="48" y="0"/>
                  </a:lnTo>
                  <a:cubicBezTo>
                    <a:pt x="49" y="0"/>
                    <a:pt x="50" y="1"/>
                    <a:pt x="50" y="2"/>
                  </a:cubicBezTo>
                  <a:lnTo>
                    <a:pt x="55" y="2"/>
                  </a:lnTo>
                  <a:cubicBezTo>
                    <a:pt x="56" y="1"/>
                    <a:pt x="56" y="1"/>
                    <a:pt x="57" y="2"/>
                  </a:cubicBezTo>
                  <a:lnTo>
                    <a:pt x="57" y="2"/>
                  </a:lnTo>
                  <a:cubicBezTo>
                    <a:pt x="57" y="3"/>
                    <a:pt x="57" y="3"/>
                    <a:pt x="57" y="3"/>
                  </a:cubicBezTo>
                  <a:lnTo>
                    <a:pt x="57" y="4"/>
                  </a:lnTo>
                  <a:cubicBezTo>
                    <a:pt x="56" y="4"/>
                    <a:pt x="56" y="4"/>
                    <a:pt x="55" y="4"/>
                  </a:cubicBezTo>
                  <a:lnTo>
                    <a:pt x="50" y="4"/>
                  </a:lnTo>
                  <a:cubicBezTo>
                    <a:pt x="50" y="5"/>
                    <a:pt x="49" y="5"/>
                    <a:pt x="48" y="6"/>
                  </a:cubicBezTo>
                  <a:lnTo>
                    <a:pt x="2" y="6"/>
                  </a:lnTo>
                  <a:lnTo>
                    <a:pt x="2" y="6"/>
                  </a:ln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57"/>
            <p:cNvSpPr>
              <a:spLocks/>
            </p:cNvSpPr>
            <p:nvPr/>
          </p:nvSpPr>
          <p:spPr bwMode="auto">
            <a:xfrm>
              <a:off x="4762" y="1971"/>
              <a:ext cx="87" cy="75"/>
            </a:xfrm>
            <a:custGeom>
              <a:avLst/>
              <a:gdLst>
                <a:gd name="T0" fmla="*/ 15 w 15"/>
                <a:gd name="T1" fmla="*/ 0 h 13"/>
                <a:gd name="T2" fmla="*/ 13 w 15"/>
                <a:gd name="T3" fmla="*/ 1 h 13"/>
                <a:gd name="T4" fmla="*/ 8 w 15"/>
                <a:gd name="T5" fmla="*/ 2 h 13"/>
                <a:gd name="T6" fmla="*/ 7 w 15"/>
                <a:gd name="T7" fmla="*/ 2 h 13"/>
                <a:gd name="T8" fmla="*/ 1 w 15"/>
                <a:gd name="T9" fmla="*/ 8 h 13"/>
                <a:gd name="T10" fmla="*/ 0 w 15"/>
                <a:gd name="T11" fmla="*/ 12 h 13"/>
                <a:gd name="T12" fmla="*/ 1 w 15"/>
                <a:gd name="T13" fmla="*/ 13 h 13"/>
                <a:gd name="T14" fmla="*/ 2 w 15"/>
                <a:gd name="T15" fmla="*/ 13 h 13"/>
                <a:gd name="T16" fmla="*/ 7 w 15"/>
                <a:gd name="T17" fmla="*/ 5 h 13"/>
                <a:gd name="T18" fmla="*/ 9 w 15"/>
                <a:gd name="T19" fmla="*/ 4 h 13"/>
                <a:gd name="T20" fmla="*/ 15 w 15"/>
                <a:gd name="T21" fmla="*/ 1 h 13"/>
                <a:gd name="T22" fmla="*/ 15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lnTo>
                    <a:pt x="13" y="1"/>
                  </a:lnTo>
                  <a:cubicBezTo>
                    <a:pt x="11" y="1"/>
                    <a:pt x="9" y="1"/>
                    <a:pt x="8" y="2"/>
                  </a:cubicBezTo>
                  <a:lnTo>
                    <a:pt x="7" y="2"/>
                  </a:lnTo>
                  <a:cubicBezTo>
                    <a:pt x="5" y="4"/>
                    <a:pt x="3" y="6"/>
                    <a:pt x="1" y="8"/>
                  </a:cubicBezTo>
                  <a:cubicBezTo>
                    <a:pt x="1" y="9"/>
                    <a:pt x="1" y="11"/>
                    <a:pt x="0" y="12"/>
                  </a:cubicBezTo>
                  <a:lnTo>
                    <a:pt x="1" y="13"/>
                  </a:lnTo>
                  <a:lnTo>
                    <a:pt x="2" y="13"/>
                  </a:lnTo>
                  <a:cubicBezTo>
                    <a:pt x="4" y="10"/>
                    <a:pt x="5" y="7"/>
                    <a:pt x="7" y="5"/>
                  </a:cubicBezTo>
                  <a:lnTo>
                    <a:pt x="9" y="4"/>
                  </a:lnTo>
                  <a:cubicBezTo>
                    <a:pt x="11" y="3"/>
                    <a:pt x="13" y="2"/>
                    <a:pt x="15" y="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58"/>
            <p:cNvSpPr>
              <a:spLocks/>
            </p:cNvSpPr>
            <p:nvPr/>
          </p:nvSpPr>
          <p:spPr bwMode="auto">
            <a:xfrm>
              <a:off x="4727" y="1947"/>
              <a:ext cx="52" cy="70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8 w 9"/>
                <a:gd name="T5" fmla="*/ 1 h 12"/>
                <a:gd name="T6" fmla="*/ 4 w 9"/>
                <a:gd name="T7" fmla="*/ 5 h 12"/>
                <a:gd name="T8" fmla="*/ 2 w 9"/>
                <a:gd name="T9" fmla="*/ 7 h 12"/>
                <a:gd name="T10" fmla="*/ 0 w 9"/>
                <a:gd name="T11" fmla="*/ 11 h 12"/>
                <a:gd name="T12" fmla="*/ 0 w 9"/>
                <a:gd name="T13" fmla="*/ 12 h 12"/>
                <a:gd name="T14" fmla="*/ 1 w 9"/>
                <a:gd name="T15" fmla="*/ 11 h 12"/>
                <a:gd name="T16" fmla="*/ 4 w 9"/>
                <a:gd name="T17" fmla="*/ 7 h 12"/>
                <a:gd name="T18" fmla="*/ 9 w 9"/>
                <a:gd name="T19" fmla="*/ 1 h 12"/>
                <a:gd name="T20" fmla="*/ 9 w 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cubicBezTo>
                    <a:pt x="7" y="3"/>
                    <a:pt x="6" y="4"/>
                    <a:pt x="4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1" y="9"/>
                    <a:pt x="1" y="10"/>
                    <a:pt x="0" y="11"/>
                  </a:cubicBezTo>
                  <a:lnTo>
                    <a:pt x="0" y="12"/>
                  </a:lnTo>
                  <a:lnTo>
                    <a:pt x="1" y="11"/>
                  </a:lnTo>
                  <a:cubicBezTo>
                    <a:pt x="2" y="10"/>
                    <a:pt x="3" y="8"/>
                    <a:pt x="4" y="7"/>
                  </a:cubicBezTo>
                  <a:cubicBezTo>
                    <a:pt x="6" y="5"/>
                    <a:pt x="8" y="3"/>
                    <a:pt x="9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59"/>
            <p:cNvSpPr>
              <a:spLocks/>
            </p:cNvSpPr>
            <p:nvPr/>
          </p:nvSpPr>
          <p:spPr bwMode="auto">
            <a:xfrm>
              <a:off x="4639" y="2040"/>
              <a:ext cx="268" cy="291"/>
            </a:xfrm>
            <a:custGeom>
              <a:avLst/>
              <a:gdLst>
                <a:gd name="T0" fmla="*/ 17 w 46"/>
                <a:gd name="T1" fmla="*/ 33 h 50"/>
                <a:gd name="T2" fmla="*/ 17 w 46"/>
                <a:gd name="T3" fmla="*/ 17 h 50"/>
                <a:gd name="T4" fmla="*/ 17 w 46"/>
                <a:gd name="T5" fmla="*/ 15 h 50"/>
                <a:gd name="T6" fmla="*/ 22 w 46"/>
                <a:gd name="T7" fmla="*/ 12 h 50"/>
                <a:gd name="T8" fmla="*/ 23 w 46"/>
                <a:gd name="T9" fmla="*/ 9 h 50"/>
                <a:gd name="T10" fmla="*/ 24 w 46"/>
                <a:gd name="T11" fmla="*/ 7 h 50"/>
                <a:gd name="T12" fmla="*/ 29 w 46"/>
                <a:gd name="T13" fmla="*/ 3 h 50"/>
                <a:gd name="T14" fmla="*/ 32 w 46"/>
                <a:gd name="T15" fmla="*/ 1 h 50"/>
                <a:gd name="T16" fmla="*/ 35 w 46"/>
                <a:gd name="T17" fmla="*/ 0 h 50"/>
                <a:gd name="T18" fmla="*/ 39 w 46"/>
                <a:gd name="T19" fmla="*/ 1 h 50"/>
                <a:gd name="T20" fmla="*/ 44 w 46"/>
                <a:gd name="T21" fmla="*/ 3 h 50"/>
                <a:gd name="T22" fmla="*/ 44 w 46"/>
                <a:gd name="T23" fmla="*/ 3 h 50"/>
                <a:gd name="T24" fmla="*/ 43 w 46"/>
                <a:gd name="T25" fmla="*/ 3 h 50"/>
                <a:gd name="T26" fmla="*/ 42 w 46"/>
                <a:gd name="T27" fmla="*/ 3 h 50"/>
                <a:gd name="T28" fmla="*/ 36 w 46"/>
                <a:gd name="T29" fmla="*/ 2 h 50"/>
                <a:gd name="T30" fmla="*/ 33 w 46"/>
                <a:gd name="T31" fmla="*/ 3 h 50"/>
                <a:gd name="T32" fmla="*/ 29 w 46"/>
                <a:gd name="T33" fmla="*/ 6 h 50"/>
                <a:gd name="T34" fmla="*/ 26 w 46"/>
                <a:gd name="T35" fmla="*/ 12 h 50"/>
                <a:gd name="T36" fmla="*/ 26 w 46"/>
                <a:gd name="T37" fmla="*/ 13 h 50"/>
                <a:gd name="T38" fmla="*/ 28 w 46"/>
                <a:gd name="T39" fmla="*/ 19 h 50"/>
                <a:gd name="T40" fmla="*/ 30 w 46"/>
                <a:gd name="T41" fmla="*/ 21 h 50"/>
                <a:gd name="T42" fmla="*/ 32 w 46"/>
                <a:gd name="T43" fmla="*/ 20 h 50"/>
                <a:gd name="T44" fmla="*/ 36 w 46"/>
                <a:gd name="T45" fmla="*/ 17 h 50"/>
                <a:gd name="T46" fmla="*/ 39 w 46"/>
                <a:gd name="T47" fmla="*/ 13 h 50"/>
                <a:gd name="T48" fmla="*/ 40 w 46"/>
                <a:gd name="T49" fmla="*/ 12 h 50"/>
                <a:gd name="T50" fmla="*/ 43 w 46"/>
                <a:gd name="T51" fmla="*/ 9 h 50"/>
                <a:gd name="T52" fmla="*/ 45 w 46"/>
                <a:gd name="T53" fmla="*/ 7 h 50"/>
                <a:gd name="T54" fmla="*/ 46 w 46"/>
                <a:gd name="T55" fmla="*/ 7 h 50"/>
                <a:gd name="T56" fmla="*/ 46 w 46"/>
                <a:gd name="T57" fmla="*/ 7 h 50"/>
                <a:gd name="T58" fmla="*/ 45 w 46"/>
                <a:gd name="T59" fmla="*/ 8 h 50"/>
                <a:gd name="T60" fmla="*/ 44 w 46"/>
                <a:gd name="T61" fmla="*/ 9 h 50"/>
                <a:gd name="T62" fmla="*/ 41 w 46"/>
                <a:gd name="T63" fmla="*/ 12 h 50"/>
                <a:gd name="T64" fmla="*/ 39 w 46"/>
                <a:gd name="T65" fmla="*/ 17 h 50"/>
                <a:gd name="T66" fmla="*/ 38 w 46"/>
                <a:gd name="T67" fmla="*/ 19 h 50"/>
                <a:gd name="T68" fmla="*/ 34 w 46"/>
                <a:gd name="T69" fmla="*/ 23 h 50"/>
                <a:gd name="T70" fmla="*/ 33 w 46"/>
                <a:gd name="T71" fmla="*/ 24 h 50"/>
                <a:gd name="T72" fmla="*/ 29 w 46"/>
                <a:gd name="T73" fmla="*/ 28 h 50"/>
                <a:gd name="T74" fmla="*/ 28 w 46"/>
                <a:gd name="T75" fmla="*/ 29 h 50"/>
                <a:gd name="T76" fmla="*/ 21 w 46"/>
                <a:gd name="T77" fmla="*/ 34 h 50"/>
                <a:gd name="T78" fmla="*/ 14 w 46"/>
                <a:gd name="T79" fmla="*/ 40 h 50"/>
                <a:gd name="T80" fmla="*/ 3 w 46"/>
                <a:gd name="T81" fmla="*/ 50 h 50"/>
                <a:gd name="T82" fmla="*/ 0 w 46"/>
                <a:gd name="T83" fmla="*/ 46 h 50"/>
                <a:gd name="T84" fmla="*/ 0 w 46"/>
                <a:gd name="T85" fmla="*/ 46 h 50"/>
                <a:gd name="T86" fmla="*/ 14 w 46"/>
                <a:gd name="T87" fmla="*/ 37 h 50"/>
                <a:gd name="T88" fmla="*/ 16 w 46"/>
                <a:gd name="T89" fmla="*/ 36 h 50"/>
                <a:gd name="T90" fmla="*/ 17 w 46"/>
                <a:gd name="T9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50">
                  <a:moveTo>
                    <a:pt x="17" y="33"/>
                  </a:moveTo>
                  <a:cubicBezTo>
                    <a:pt x="17" y="27"/>
                    <a:pt x="17" y="22"/>
                    <a:pt x="17" y="17"/>
                  </a:cubicBezTo>
                  <a:lnTo>
                    <a:pt x="17" y="15"/>
                  </a:lnTo>
                  <a:cubicBezTo>
                    <a:pt x="19" y="14"/>
                    <a:pt x="20" y="13"/>
                    <a:pt x="22" y="12"/>
                  </a:cubicBezTo>
                  <a:cubicBezTo>
                    <a:pt x="22" y="11"/>
                    <a:pt x="23" y="10"/>
                    <a:pt x="23" y="9"/>
                  </a:cubicBezTo>
                  <a:lnTo>
                    <a:pt x="24" y="7"/>
                  </a:lnTo>
                  <a:lnTo>
                    <a:pt x="29" y="3"/>
                  </a:lnTo>
                  <a:lnTo>
                    <a:pt x="32" y="1"/>
                  </a:lnTo>
                  <a:cubicBezTo>
                    <a:pt x="33" y="0"/>
                    <a:pt x="34" y="0"/>
                    <a:pt x="35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1" y="1"/>
                    <a:pt x="43" y="2"/>
                    <a:pt x="44" y="3"/>
                  </a:cubicBezTo>
                  <a:lnTo>
                    <a:pt x="44" y="3"/>
                  </a:lnTo>
                  <a:lnTo>
                    <a:pt x="43" y="3"/>
                  </a:lnTo>
                  <a:cubicBezTo>
                    <a:pt x="43" y="3"/>
                    <a:pt x="43" y="3"/>
                    <a:pt x="42" y="3"/>
                  </a:cubicBezTo>
                  <a:cubicBezTo>
                    <a:pt x="40" y="3"/>
                    <a:pt x="38" y="2"/>
                    <a:pt x="36" y="2"/>
                  </a:cubicBezTo>
                  <a:cubicBezTo>
                    <a:pt x="35" y="2"/>
                    <a:pt x="34" y="3"/>
                    <a:pt x="33" y="3"/>
                  </a:cubicBezTo>
                  <a:cubicBezTo>
                    <a:pt x="32" y="4"/>
                    <a:pt x="30" y="5"/>
                    <a:pt x="29" y="6"/>
                  </a:cubicBezTo>
                  <a:cubicBezTo>
                    <a:pt x="28" y="8"/>
                    <a:pt x="26" y="10"/>
                    <a:pt x="26" y="12"/>
                  </a:cubicBezTo>
                  <a:lnTo>
                    <a:pt x="26" y="13"/>
                  </a:lnTo>
                  <a:cubicBezTo>
                    <a:pt x="26" y="15"/>
                    <a:pt x="27" y="17"/>
                    <a:pt x="28" y="19"/>
                  </a:cubicBezTo>
                  <a:cubicBezTo>
                    <a:pt x="28" y="20"/>
                    <a:pt x="29" y="20"/>
                    <a:pt x="30" y="21"/>
                  </a:cubicBezTo>
                  <a:cubicBezTo>
                    <a:pt x="31" y="21"/>
                    <a:pt x="32" y="21"/>
                    <a:pt x="32" y="20"/>
                  </a:cubicBezTo>
                  <a:cubicBezTo>
                    <a:pt x="34" y="19"/>
                    <a:pt x="35" y="18"/>
                    <a:pt x="36" y="17"/>
                  </a:cubicBezTo>
                  <a:cubicBezTo>
                    <a:pt x="37" y="16"/>
                    <a:pt x="38" y="14"/>
                    <a:pt x="39" y="13"/>
                  </a:cubicBezTo>
                  <a:lnTo>
                    <a:pt x="40" y="12"/>
                  </a:lnTo>
                  <a:cubicBezTo>
                    <a:pt x="41" y="11"/>
                    <a:pt x="42" y="10"/>
                    <a:pt x="43" y="9"/>
                  </a:cubicBezTo>
                  <a:cubicBezTo>
                    <a:pt x="43" y="8"/>
                    <a:pt x="44" y="8"/>
                    <a:pt x="45" y="7"/>
                  </a:cubicBezTo>
                  <a:lnTo>
                    <a:pt x="46" y="7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cubicBezTo>
                    <a:pt x="43" y="10"/>
                    <a:pt x="42" y="11"/>
                    <a:pt x="41" y="12"/>
                  </a:cubicBezTo>
                  <a:cubicBezTo>
                    <a:pt x="40" y="14"/>
                    <a:pt x="40" y="15"/>
                    <a:pt x="39" y="17"/>
                  </a:cubicBezTo>
                  <a:lnTo>
                    <a:pt x="38" y="19"/>
                  </a:lnTo>
                  <a:cubicBezTo>
                    <a:pt x="37" y="21"/>
                    <a:pt x="35" y="22"/>
                    <a:pt x="34" y="23"/>
                  </a:cubicBezTo>
                  <a:lnTo>
                    <a:pt x="33" y="24"/>
                  </a:lnTo>
                  <a:cubicBezTo>
                    <a:pt x="32" y="26"/>
                    <a:pt x="31" y="27"/>
                    <a:pt x="29" y="28"/>
                  </a:cubicBezTo>
                  <a:lnTo>
                    <a:pt x="28" y="29"/>
                  </a:lnTo>
                  <a:cubicBezTo>
                    <a:pt x="26" y="31"/>
                    <a:pt x="23" y="33"/>
                    <a:pt x="21" y="34"/>
                  </a:cubicBezTo>
                  <a:cubicBezTo>
                    <a:pt x="18" y="36"/>
                    <a:pt x="16" y="38"/>
                    <a:pt x="14" y="40"/>
                  </a:cubicBezTo>
                  <a:cubicBezTo>
                    <a:pt x="10" y="44"/>
                    <a:pt x="7" y="47"/>
                    <a:pt x="3" y="50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5" y="44"/>
                    <a:pt x="10" y="41"/>
                    <a:pt x="14" y="37"/>
                  </a:cubicBezTo>
                  <a:lnTo>
                    <a:pt x="16" y="36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60"/>
            <p:cNvSpPr>
              <a:spLocks/>
            </p:cNvSpPr>
            <p:nvPr/>
          </p:nvSpPr>
          <p:spPr bwMode="auto">
            <a:xfrm>
              <a:off x="4756" y="1941"/>
              <a:ext cx="23" cy="18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3 h 3"/>
                <a:gd name="T4" fmla="*/ 0 w 4"/>
                <a:gd name="T5" fmla="*/ 3 h 3"/>
                <a:gd name="T6" fmla="*/ 1 w 4"/>
                <a:gd name="T7" fmla="*/ 2 h 3"/>
                <a:gd name="T8" fmla="*/ 3 w 4"/>
                <a:gd name="T9" fmla="*/ 0 h 3"/>
                <a:gd name="T10" fmla="*/ 4 w 4"/>
                <a:gd name="T11" fmla="*/ 0 h 3"/>
                <a:gd name="T12" fmla="*/ 4 w 4"/>
                <a:gd name="T13" fmla="*/ 0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lnTo>
                    <a:pt x="1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61"/>
            <p:cNvSpPr>
              <a:spLocks/>
            </p:cNvSpPr>
            <p:nvPr/>
          </p:nvSpPr>
          <p:spPr bwMode="auto">
            <a:xfrm>
              <a:off x="4832" y="1965"/>
              <a:ext cx="23" cy="6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3 w 4"/>
                <a:gd name="T5" fmla="*/ 1 h 1"/>
                <a:gd name="T6" fmla="*/ 1 w 4"/>
                <a:gd name="T7" fmla="*/ 1 h 1"/>
                <a:gd name="T8" fmla="*/ 0 w 4"/>
                <a:gd name="T9" fmla="*/ 1 h 1"/>
                <a:gd name="T10" fmla="*/ 0 w 4"/>
                <a:gd name="T11" fmla="*/ 1 h 1"/>
                <a:gd name="T12" fmla="*/ 0 w 4"/>
                <a:gd name="T13" fmla="*/ 1 h 1"/>
                <a:gd name="T14" fmla="*/ 0 w 4"/>
                <a:gd name="T15" fmla="*/ 0 h 1"/>
                <a:gd name="T16" fmla="*/ 4 w 4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62"/>
            <p:cNvSpPr>
              <a:spLocks/>
            </p:cNvSpPr>
            <p:nvPr/>
          </p:nvSpPr>
          <p:spPr bwMode="auto">
            <a:xfrm>
              <a:off x="4890" y="2081"/>
              <a:ext cx="23" cy="29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1 h 5"/>
                <a:gd name="T4" fmla="*/ 3 w 4"/>
                <a:gd name="T5" fmla="*/ 2 h 5"/>
                <a:gd name="T6" fmla="*/ 0 w 4"/>
                <a:gd name="T7" fmla="*/ 4 h 5"/>
                <a:gd name="T8" fmla="*/ 0 w 4"/>
                <a:gd name="T9" fmla="*/ 5 h 5"/>
                <a:gd name="T10" fmla="*/ 0 w 4"/>
                <a:gd name="T11" fmla="*/ 5 h 5"/>
                <a:gd name="T12" fmla="*/ 1 w 4"/>
                <a:gd name="T13" fmla="*/ 5 h 5"/>
                <a:gd name="T14" fmla="*/ 4 w 4"/>
                <a:gd name="T15" fmla="*/ 1 h 5"/>
                <a:gd name="T16" fmla="*/ 4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1"/>
                  </a:lnTo>
                  <a:lnTo>
                    <a:pt x="3" y="2"/>
                  </a:ln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0" y="5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63"/>
            <p:cNvSpPr>
              <a:spLocks/>
            </p:cNvSpPr>
            <p:nvPr/>
          </p:nvSpPr>
          <p:spPr bwMode="auto">
            <a:xfrm>
              <a:off x="5076" y="206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2 w 2"/>
                <a:gd name="T19" fmla="*/ 0 h 1"/>
                <a:gd name="T20" fmla="*/ 2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1 w 2"/>
                <a:gd name="T29" fmla="*/ 1 h 1"/>
                <a:gd name="T30" fmla="*/ 1 w 2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64"/>
            <p:cNvSpPr>
              <a:spLocks/>
            </p:cNvSpPr>
            <p:nvPr/>
          </p:nvSpPr>
          <p:spPr bwMode="auto">
            <a:xfrm>
              <a:off x="5047" y="2069"/>
              <a:ext cx="23" cy="6"/>
            </a:xfrm>
            <a:custGeom>
              <a:avLst/>
              <a:gdLst>
                <a:gd name="T0" fmla="*/ 1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1 w 4"/>
                <a:gd name="T7" fmla="*/ 1 h 1"/>
                <a:gd name="T8" fmla="*/ 0 w 4"/>
                <a:gd name="T9" fmla="*/ 1 h 1"/>
                <a:gd name="T10" fmla="*/ 0 w 4"/>
                <a:gd name="T11" fmla="*/ 1 h 1"/>
                <a:gd name="T12" fmla="*/ 1 w 4"/>
                <a:gd name="T13" fmla="*/ 1 h 1"/>
                <a:gd name="T14" fmla="*/ 1 w 4"/>
                <a:gd name="T15" fmla="*/ 0 h 1"/>
                <a:gd name="T16" fmla="*/ 1 w 4"/>
                <a:gd name="T17" fmla="*/ 0 h 1"/>
                <a:gd name="T18" fmla="*/ 1 w 4"/>
                <a:gd name="T19" fmla="*/ 0 h 1"/>
                <a:gd name="T20" fmla="*/ 4 w 4"/>
                <a:gd name="T21" fmla="*/ 0 h 1"/>
                <a:gd name="T22" fmla="*/ 4 w 4"/>
                <a:gd name="T23" fmla="*/ 0 h 1"/>
                <a:gd name="T24" fmla="*/ 4 w 4"/>
                <a:gd name="T25" fmla="*/ 0 h 1"/>
                <a:gd name="T26" fmla="*/ 4 w 4"/>
                <a:gd name="T27" fmla="*/ 0 h 1"/>
                <a:gd name="T28" fmla="*/ 4 w 4"/>
                <a:gd name="T29" fmla="*/ 1 h 1"/>
                <a:gd name="T30" fmla="*/ 4 w 4"/>
                <a:gd name="T31" fmla="*/ 1 h 1"/>
                <a:gd name="T32" fmla="*/ 4 w 4"/>
                <a:gd name="T33" fmla="*/ 1 h 1"/>
                <a:gd name="T34" fmla="*/ 4 w 4"/>
                <a:gd name="T35" fmla="*/ 1 h 1"/>
                <a:gd name="T36" fmla="*/ 4 w 4"/>
                <a:gd name="T37" fmla="*/ 1 h 1"/>
                <a:gd name="T38" fmla="*/ 4 w 4"/>
                <a:gd name="T39" fmla="*/ 1 h 1"/>
                <a:gd name="T40" fmla="*/ 1 w 4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65"/>
            <p:cNvSpPr>
              <a:spLocks/>
            </p:cNvSpPr>
            <p:nvPr/>
          </p:nvSpPr>
          <p:spPr bwMode="auto">
            <a:xfrm>
              <a:off x="4826" y="2069"/>
              <a:ext cx="215" cy="18"/>
            </a:xfrm>
            <a:custGeom>
              <a:avLst/>
              <a:gdLst>
                <a:gd name="T0" fmla="*/ 1 w 37"/>
                <a:gd name="T1" fmla="*/ 1 h 3"/>
                <a:gd name="T2" fmla="*/ 2 w 37"/>
                <a:gd name="T3" fmla="*/ 0 h 3"/>
                <a:gd name="T4" fmla="*/ 36 w 37"/>
                <a:gd name="T5" fmla="*/ 0 h 3"/>
                <a:gd name="T6" fmla="*/ 37 w 37"/>
                <a:gd name="T7" fmla="*/ 0 h 3"/>
                <a:gd name="T8" fmla="*/ 37 w 37"/>
                <a:gd name="T9" fmla="*/ 1 h 3"/>
                <a:gd name="T10" fmla="*/ 37 w 37"/>
                <a:gd name="T11" fmla="*/ 2 h 3"/>
                <a:gd name="T12" fmla="*/ 36 w 37"/>
                <a:gd name="T13" fmla="*/ 2 h 3"/>
                <a:gd name="T14" fmla="*/ 36 w 37"/>
                <a:gd name="T15" fmla="*/ 2 h 3"/>
                <a:gd name="T16" fmla="*/ 36 w 37"/>
                <a:gd name="T17" fmla="*/ 2 h 3"/>
                <a:gd name="T18" fmla="*/ 35 w 37"/>
                <a:gd name="T19" fmla="*/ 0 h 3"/>
                <a:gd name="T20" fmla="*/ 35 w 37"/>
                <a:gd name="T21" fmla="*/ 2 h 3"/>
                <a:gd name="T22" fmla="*/ 34 w 37"/>
                <a:gd name="T23" fmla="*/ 2 h 3"/>
                <a:gd name="T24" fmla="*/ 33 w 37"/>
                <a:gd name="T25" fmla="*/ 2 h 3"/>
                <a:gd name="T26" fmla="*/ 32 w 37"/>
                <a:gd name="T27" fmla="*/ 2 h 3"/>
                <a:gd name="T28" fmla="*/ 31 w 37"/>
                <a:gd name="T29" fmla="*/ 1 h 3"/>
                <a:gd name="T30" fmla="*/ 31 w 37"/>
                <a:gd name="T31" fmla="*/ 2 h 3"/>
                <a:gd name="T32" fmla="*/ 30 w 37"/>
                <a:gd name="T33" fmla="*/ 2 h 3"/>
                <a:gd name="T34" fmla="*/ 29 w 37"/>
                <a:gd name="T35" fmla="*/ 2 h 3"/>
                <a:gd name="T36" fmla="*/ 28 w 37"/>
                <a:gd name="T37" fmla="*/ 2 h 3"/>
                <a:gd name="T38" fmla="*/ 27 w 37"/>
                <a:gd name="T39" fmla="*/ 2 h 3"/>
                <a:gd name="T40" fmla="*/ 26 w 37"/>
                <a:gd name="T41" fmla="*/ 1 h 3"/>
                <a:gd name="T42" fmla="*/ 26 w 37"/>
                <a:gd name="T43" fmla="*/ 2 h 3"/>
                <a:gd name="T44" fmla="*/ 25 w 37"/>
                <a:gd name="T45" fmla="*/ 2 h 3"/>
                <a:gd name="T46" fmla="*/ 24 w 37"/>
                <a:gd name="T47" fmla="*/ 2 h 3"/>
                <a:gd name="T48" fmla="*/ 23 w 37"/>
                <a:gd name="T49" fmla="*/ 2 h 3"/>
                <a:gd name="T50" fmla="*/ 23 w 37"/>
                <a:gd name="T51" fmla="*/ 1 h 3"/>
                <a:gd name="T52" fmla="*/ 22 w 37"/>
                <a:gd name="T53" fmla="*/ 2 h 3"/>
                <a:gd name="T54" fmla="*/ 21 w 37"/>
                <a:gd name="T55" fmla="*/ 2 h 3"/>
                <a:gd name="T56" fmla="*/ 20 w 37"/>
                <a:gd name="T57" fmla="*/ 2 h 3"/>
                <a:gd name="T58" fmla="*/ 19 w 37"/>
                <a:gd name="T59" fmla="*/ 3 h 3"/>
                <a:gd name="T60" fmla="*/ 18 w 37"/>
                <a:gd name="T61" fmla="*/ 3 h 3"/>
                <a:gd name="T62" fmla="*/ 18 w 37"/>
                <a:gd name="T63" fmla="*/ 1 h 3"/>
                <a:gd name="T64" fmla="*/ 17 w 37"/>
                <a:gd name="T65" fmla="*/ 3 h 3"/>
                <a:gd name="T66" fmla="*/ 17 w 37"/>
                <a:gd name="T67" fmla="*/ 3 h 3"/>
                <a:gd name="T68" fmla="*/ 17 w 37"/>
                <a:gd name="T69" fmla="*/ 3 h 3"/>
                <a:gd name="T70" fmla="*/ 17 w 37"/>
                <a:gd name="T71" fmla="*/ 2 h 3"/>
                <a:gd name="T72" fmla="*/ 17 w 37"/>
                <a:gd name="T73" fmla="*/ 1 h 3"/>
                <a:gd name="T74" fmla="*/ 17 w 37"/>
                <a:gd name="T75" fmla="*/ 1 h 3"/>
                <a:gd name="T76" fmla="*/ 16 w 37"/>
                <a:gd name="T77" fmla="*/ 1 h 3"/>
                <a:gd name="T78" fmla="*/ 16 w 37"/>
                <a:gd name="T79" fmla="*/ 1 h 3"/>
                <a:gd name="T80" fmla="*/ 15 w 37"/>
                <a:gd name="T81" fmla="*/ 1 h 3"/>
                <a:gd name="T82" fmla="*/ 15 w 37"/>
                <a:gd name="T83" fmla="*/ 1 h 3"/>
                <a:gd name="T84" fmla="*/ 14 w 37"/>
                <a:gd name="T85" fmla="*/ 1 h 3"/>
                <a:gd name="T86" fmla="*/ 13 w 37"/>
                <a:gd name="T87" fmla="*/ 1 h 3"/>
                <a:gd name="T88" fmla="*/ 12 w 37"/>
                <a:gd name="T89" fmla="*/ 1 h 3"/>
                <a:gd name="T90" fmla="*/ 12 w 37"/>
                <a:gd name="T91" fmla="*/ 1 h 3"/>
                <a:gd name="T92" fmla="*/ 11 w 37"/>
                <a:gd name="T93" fmla="*/ 2 h 3"/>
                <a:gd name="T94" fmla="*/ 10 w 37"/>
                <a:gd name="T95" fmla="*/ 2 h 3"/>
                <a:gd name="T96" fmla="*/ 10 w 37"/>
                <a:gd name="T97" fmla="*/ 1 h 3"/>
                <a:gd name="T98" fmla="*/ 9 w 37"/>
                <a:gd name="T99" fmla="*/ 2 h 3"/>
                <a:gd name="T100" fmla="*/ 8 w 37"/>
                <a:gd name="T101" fmla="*/ 2 h 3"/>
                <a:gd name="T102" fmla="*/ 7 w 37"/>
                <a:gd name="T103" fmla="*/ 2 h 3"/>
                <a:gd name="T104" fmla="*/ 6 w 37"/>
                <a:gd name="T105" fmla="*/ 2 h 3"/>
                <a:gd name="T106" fmla="*/ 5 w 37"/>
                <a:gd name="T107" fmla="*/ 2 h 3"/>
                <a:gd name="T108" fmla="*/ 5 w 37"/>
                <a:gd name="T109" fmla="*/ 1 h 3"/>
                <a:gd name="T110" fmla="*/ 4 w 37"/>
                <a:gd name="T111" fmla="*/ 3 h 3"/>
                <a:gd name="T112" fmla="*/ 3 w 37"/>
                <a:gd name="T113" fmla="*/ 3 h 3"/>
                <a:gd name="T114" fmla="*/ 2 w 37"/>
                <a:gd name="T115" fmla="*/ 3 h 3"/>
                <a:gd name="T116" fmla="*/ 1 w 37"/>
                <a:gd name="T117" fmla="*/ 3 h 3"/>
                <a:gd name="T118" fmla="*/ 1 w 37"/>
                <a:gd name="T1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" h="3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66"/>
            <p:cNvSpPr>
              <a:spLocks/>
            </p:cNvSpPr>
            <p:nvPr/>
          </p:nvSpPr>
          <p:spPr bwMode="auto">
            <a:xfrm>
              <a:off x="4826" y="2075"/>
              <a:ext cx="0" cy="6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67"/>
            <p:cNvSpPr>
              <a:spLocks/>
            </p:cNvSpPr>
            <p:nvPr/>
          </p:nvSpPr>
          <p:spPr bwMode="auto">
            <a:xfrm>
              <a:off x="5897" y="1907"/>
              <a:ext cx="99" cy="64"/>
            </a:xfrm>
            <a:custGeom>
              <a:avLst/>
              <a:gdLst>
                <a:gd name="T0" fmla="*/ 17 w 17"/>
                <a:gd name="T1" fmla="*/ 1 h 11"/>
                <a:gd name="T2" fmla="*/ 16 w 17"/>
                <a:gd name="T3" fmla="*/ 5 h 11"/>
                <a:gd name="T4" fmla="*/ 7 w 17"/>
                <a:gd name="T5" fmla="*/ 11 h 11"/>
                <a:gd name="T6" fmla="*/ 0 w 17"/>
                <a:gd name="T7" fmla="*/ 3 h 11"/>
                <a:gd name="T8" fmla="*/ 0 w 17"/>
                <a:gd name="T9" fmla="*/ 0 h 11"/>
                <a:gd name="T10" fmla="*/ 17 w 1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7" y="1"/>
                  </a:moveTo>
                  <a:lnTo>
                    <a:pt x="16" y="5"/>
                  </a:lnTo>
                  <a:lnTo>
                    <a:pt x="7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68"/>
            <p:cNvSpPr>
              <a:spLocks noChangeArrowheads="1"/>
            </p:cNvSpPr>
            <p:nvPr/>
          </p:nvSpPr>
          <p:spPr bwMode="auto">
            <a:xfrm rot="277706">
              <a:off x="5059" y="1056"/>
              <a:ext cx="5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Condição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/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Ação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66" name="Rectangle 69"/>
            <p:cNvSpPr>
              <a:spLocks noChangeArrowheads="1"/>
            </p:cNvSpPr>
            <p:nvPr/>
          </p:nvSpPr>
          <p:spPr bwMode="auto">
            <a:xfrm rot="277706">
              <a:off x="5059" y="1230"/>
              <a:ext cx="5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Condição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/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Ação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67" name="Rectangle 70"/>
            <p:cNvSpPr>
              <a:spLocks noChangeArrowheads="1"/>
            </p:cNvSpPr>
            <p:nvPr/>
          </p:nvSpPr>
          <p:spPr bwMode="auto">
            <a:xfrm>
              <a:off x="5332" y="1359"/>
              <a:ext cx="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...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68" name="Rectangle 71"/>
            <p:cNvSpPr>
              <a:spLocks noChangeArrowheads="1"/>
            </p:cNvSpPr>
            <p:nvPr/>
          </p:nvSpPr>
          <p:spPr bwMode="auto">
            <a:xfrm rot="277706">
              <a:off x="5059" y="1487"/>
              <a:ext cx="5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Condição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/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Ação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69" name="Freeform 72"/>
            <p:cNvSpPr>
              <a:spLocks/>
            </p:cNvSpPr>
            <p:nvPr/>
          </p:nvSpPr>
          <p:spPr bwMode="auto">
            <a:xfrm>
              <a:off x="4773" y="1063"/>
              <a:ext cx="216" cy="116"/>
            </a:xfrm>
            <a:custGeom>
              <a:avLst/>
              <a:gdLst>
                <a:gd name="T0" fmla="*/ 2 w 37"/>
                <a:gd name="T1" fmla="*/ 0 h 20"/>
                <a:gd name="T2" fmla="*/ 32 w 37"/>
                <a:gd name="T3" fmla="*/ 4 h 20"/>
                <a:gd name="T4" fmla="*/ 37 w 37"/>
                <a:gd name="T5" fmla="*/ 12 h 20"/>
                <a:gd name="T6" fmla="*/ 30 w 37"/>
                <a:gd name="T7" fmla="*/ 20 h 20"/>
                <a:gd name="T8" fmla="*/ 0 w 37"/>
                <a:gd name="T9" fmla="*/ 17 h 20"/>
                <a:gd name="T10" fmla="*/ 2 w 3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0">
                  <a:moveTo>
                    <a:pt x="2" y="0"/>
                  </a:moveTo>
                  <a:lnTo>
                    <a:pt x="32" y="4"/>
                  </a:lnTo>
                  <a:lnTo>
                    <a:pt x="37" y="12"/>
                  </a:lnTo>
                  <a:lnTo>
                    <a:pt x="30" y="20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73"/>
            <p:cNvSpPr>
              <a:spLocks/>
            </p:cNvSpPr>
            <p:nvPr/>
          </p:nvSpPr>
          <p:spPr bwMode="auto">
            <a:xfrm>
              <a:off x="4791" y="1232"/>
              <a:ext cx="209" cy="110"/>
            </a:xfrm>
            <a:custGeom>
              <a:avLst/>
              <a:gdLst>
                <a:gd name="T0" fmla="*/ 1 w 36"/>
                <a:gd name="T1" fmla="*/ 0 h 19"/>
                <a:gd name="T2" fmla="*/ 30 w 36"/>
                <a:gd name="T3" fmla="*/ 2 h 19"/>
                <a:gd name="T4" fmla="*/ 36 w 36"/>
                <a:gd name="T5" fmla="*/ 11 h 19"/>
                <a:gd name="T6" fmla="*/ 28 w 36"/>
                <a:gd name="T7" fmla="*/ 19 h 19"/>
                <a:gd name="T8" fmla="*/ 0 w 36"/>
                <a:gd name="T9" fmla="*/ 17 h 19"/>
                <a:gd name="T10" fmla="*/ 1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1" y="0"/>
                  </a:moveTo>
                  <a:lnTo>
                    <a:pt x="30" y="2"/>
                  </a:lnTo>
                  <a:lnTo>
                    <a:pt x="36" y="11"/>
                  </a:lnTo>
                  <a:lnTo>
                    <a:pt x="28" y="19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74"/>
            <p:cNvSpPr>
              <a:spLocks/>
            </p:cNvSpPr>
            <p:nvPr/>
          </p:nvSpPr>
          <p:spPr bwMode="auto">
            <a:xfrm>
              <a:off x="4779" y="1476"/>
              <a:ext cx="210" cy="111"/>
            </a:xfrm>
            <a:custGeom>
              <a:avLst/>
              <a:gdLst>
                <a:gd name="T0" fmla="*/ 2 w 36"/>
                <a:gd name="T1" fmla="*/ 0 h 19"/>
                <a:gd name="T2" fmla="*/ 31 w 36"/>
                <a:gd name="T3" fmla="*/ 3 h 19"/>
                <a:gd name="T4" fmla="*/ 36 w 36"/>
                <a:gd name="T5" fmla="*/ 12 h 19"/>
                <a:gd name="T6" fmla="*/ 29 w 36"/>
                <a:gd name="T7" fmla="*/ 19 h 19"/>
                <a:gd name="T8" fmla="*/ 0 w 36"/>
                <a:gd name="T9" fmla="*/ 17 h 19"/>
                <a:gd name="T10" fmla="*/ 2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2" y="0"/>
                  </a:moveTo>
                  <a:lnTo>
                    <a:pt x="31" y="3"/>
                  </a:lnTo>
                  <a:lnTo>
                    <a:pt x="36" y="12"/>
                  </a:lnTo>
                  <a:lnTo>
                    <a:pt x="29" y="19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75"/>
            <p:cNvSpPr>
              <a:spLocks/>
            </p:cNvSpPr>
            <p:nvPr/>
          </p:nvSpPr>
          <p:spPr bwMode="auto">
            <a:xfrm>
              <a:off x="5723" y="1342"/>
              <a:ext cx="238" cy="47"/>
            </a:xfrm>
            <a:custGeom>
              <a:avLst/>
              <a:gdLst>
                <a:gd name="T0" fmla="*/ 0 w 41"/>
                <a:gd name="T1" fmla="*/ 5 h 8"/>
                <a:gd name="T2" fmla="*/ 1 w 41"/>
                <a:gd name="T3" fmla="*/ 0 h 8"/>
                <a:gd name="T4" fmla="*/ 41 w 41"/>
                <a:gd name="T5" fmla="*/ 3 h 8"/>
                <a:gd name="T6" fmla="*/ 41 w 41"/>
                <a:gd name="T7" fmla="*/ 8 h 8"/>
                <a:gd name="T8" fmla="*/ 0 w 41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0" y="5"/>
                  </a:moveTo>
                  <a:lnTo>
                    <a:pt x="1" y="0"/>
                  </a:lnTo>
                  <a:lnTo>
                    <a:pt x="41" y="3"/>
                  </a:lnTo>
                  <a:lnTo>
                    <a:pt x="41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76"/>
            <p:cNvSpPr>
              <a:spLocks/>
            </p:cNvSpPr>
            <p:nvPr/>
          </p:nvSpPr>
          <p:spPr bwMode="auto">
            <a:xfrm>
              <a:off x="5723" y="1604"/>
              <a:ext cx="238" cy="52"/>
            </a:xfrm>
            <a:custGeom>
              <a:avLst/>
              <a:gdLst>
                <a:gd name="T0" fmla="*/ 0 w 41"/>
                <a:gd name="T1" fmla="*/ 6 h 9"/>
                <a:gd name="T2" fmla="*/ 1 w 41"/>
                <a:gd name="T3" fmla="*/ 0 h 9"/>
                <a:gd name="T4" fmla="*/ 41 w 41"/>
                <a:gd name="T5" fmla="*/ 3 h 9"/>
                <a:gd name="T6" fmla="*/ 41 w 41"/>
                <a:gd name="T7" fmla="*/ 9 h 9"/>
                <a:gd name="T8" fmla="*/ 0 w 4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">
                  <a:moveTo>
                    <a:pt x="0" y="6"/>
                  </a:moveTo>
                  <a:lnTo>
                    <a:pt x="1" y="0"/>
                  </a:lnTo>
                  <a:lnTo>
                    <a:pt x="41" y="3"/>
                  </a:lnTo>
                  <a:lnTo>
                    <a:pt x="41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5723" y="1179"/>
              <a:ext cx="238" cy="47"/>
            </a:xfrm>
            <a:custGeom>
              <a:avLst/>
              <a:gdLst>
                <a:gd name="T0" fmla="*/ 0 w 41"/>
                <a:gd name="T1" fmla="*/ 5 h 8"/>
                <a:gd name="T2" fmla="*/ 1 w 41"/>
                <a:gd name="T3" fmla="*/ 0 h 8"/>
                <a:gd name="T4" fmla="*/ 41 w 41"/>
                <a:gd name="T5" fmla="*/ 3 h 8"/>
                <a:gd name="T6" fmla="*/ 41 w 41"/>
                <a:gd name="T7" fmla="*/ 8 h 8"/>
                <a:gd name="T8" fmla="*/ 0 w 41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0" y="5"/>
                  </a:moveTo>
                  <a:lnTo>
                    <a:pt x="1" y="0"/>
                  </a:lnTo>
                  <a:lnTo>
                    <a:pt x="41" y="3"/>
                  </a:lnTo>
                  <a:lnTo>
                    <a:pt x="41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4884" y="1523"/>
              <a:ext cx="180" cy="290"/>
            </a:xfrm>
            <a:custGeom>
              <a:avLst/>
              <a:gdLst>
                <a:gd name="T0" fmla="*/ 13 w 31"/>
                <a:gd name="T1" fmla="*/ 1 h 50"/>
                <a:gd name="T2" fmla="*/ 16 w 31"/>
                <a:gd name="T3" fmla="*/ 6 h 50"/>
                <a:gd name="T4" fmla="*/ 17 w 31"/>
                <a:gd name="T5" fmla="*/ 9 h 50"/>
                <a:gd name="T6" fmla="*/ 17 w 31"/>
                <a:gd name="T7" fmla="*/ 11 h 50"/>
                <a:gd name="T8" fmla="*/ 16 w 31"/>
                <a:gd name="T9" fmla="*/ 12 h 50"/>
                <a:gd name="T10" fmla="*/ 20 w 31"/>
                <a:gd name="T11" fmla="*/ 14 h 50"/>
                <a:gd name="T12" fmla="*/ 26 w 31"/>
                <a:gd name="T13" fmla="*/ 18 h 50"/>
                <a:gd name="T14" fmla="*/ 28 w 31"/>
                <a:gd name="T15" fmla="*/ 23 h 50"/>
                <a:gd name="T16" fmla="*/ 28 w 31"/>
                <a:gd name="T17" fmla="*/ 25 h 50"/>
                <a:gd name="T18" fmla="*/ 27 w 31"/>
                <a:gd name="T19" fmla="*/ 26 h 50"/>
                <a:gd name="T20" fmla="*/ 30 w 31"/>
                <a:gd name="T21" fmla="*/ 29 h 50"/>
                <a:gd name="T22" fmla="*/ 31 w 31"/>
                <a:gd name="T23" fmla="*/ 32 h 50"/>
                <a:gd name="T24" fmla="*/ 29 w 31"/>
                <a:gd name="T25" fmla="*/ 35 h 50"/>
                <a:gd name="T26" fmla="*/ 24 w 31"/>
                <a:gd name="T27" fmla="*/ 39 h 50"/>
                <a:gd name="T28" fmla="*/ 24 w 31"/>
                <a:gd name="T29" fmla="*/ 42 h 50"/>
                <a:gd name="T30" fmla="*/ 23 w 31"/>
                <a:gd name="T31" fmla="*/ 44 h 50"/>
                <a:gd name="T32" fmla="*/ 20 w 31"/>
                <a:gd name="T33" fmla="*/ 46 h 50"/>
                <a:gd name="T34" fmla="*/ 15 w 31"/>
                <a:gd name="T35" fmla="*/ 48 h 50"/>
                <a:gd name="T36" fmla="*/ 14 w 31"/>
                <a:gd name="T37" fmla="*/ 49 h 50"/>
                <a:gd name="T38" fmla="*/ 11 w 31"/>
                <a:gd name="T39" fmla="*/ 50 h 50"/>
                <a:gd name="T40" fmla="*/ 7 w 31"/>
                <a:gd name="T41" fmla="*/ 50 h 50"/>
                <a:gd name="T42" fmla="*/ 5 w 31"/>
                <a:gd name="T43" fmla="*/ 46 h 50"/>
                <a:gd name="T44" fmla="*/ 3 w 31"/>
                <a:gd name="T45" fmla="*/ 44 h 50"/>
                <a:gd name="T46" fmla="*/ 3 w 31"/>
                <a:gd name="T47" fmla="*/ 44 h 50"/>
                <a:gd name="T48" fmla="*/ 2 w 31"/>
                <a:gd name="T49" fmla="*/ 42 h 50"/>
                <a:gd name="T50" fmla="*/ 2 w 31"/>
                <a:gd name="T51" fmla="*/ 39 h 50"/>
                <a:gd name="T52" fmla="*/ 3 w 31"/>
                <a:gd name="T53" fmla="*/ 37 h 50"/>
                <a:gd name="T54" fmla="*/ 3 w 31"/>
                <a:gd name="T55" fmla="*/ 37 h 50"/>
                <a:gd name="T56" fmla="*/ 4 w 31"/>
                <a:gd name="T57" fmla="*/ 37 h 50"/>
                <a:gd name="T58" fmla="*/ 4 w 31"/>
                <a:gd name="T59" fmla="*/ 37 h 50"/>
                <a:gd name="T60" fmla="*/ 2 w 31"/>
                <a:gd name="T61" fmla="*/ 36 h 50"/>
                <a:gd name="T62" fmla="*/ 2 w 31"/>
                <a:gd name="T63" fmla="*/ 34 h 50"/>
                <a:gd name="T64" fmla="*/ 2 w 31"/>
                <a:gd name="T65" fmla="*/ 34 h 50"/>
                <a:gd name="T66" fmla="*/ 1 w 31"/>
                <a:gd name="T67" fmla="*/ 33 h 50"/>
                <a:gd name="T68" fmla="*/ 1 w 31"/>
                <a:gd name="T69" fmla="*/ 28 h 50"/>
                <a:gd name="T70" fmla="*/ 2 w 31"/>
                <a:gd name="T71" fmla="*/ 27 h 50"/>
                <a:gd name="T72" fmla="*/ 2 w 31"/>
                <a:gd name="T73" fmla="*/ 25 h 50"/>
                <a:gd name="T74" fmla="*/ 0 w 31"/>
                <a:gd name="T75" fmla="*/ 24 h 50"/>
                <a:gd name="T76" fmla="*/ 0 w 31"/>
                <a:gd name="T77" fmla="*/ 18 h 50"/>
                <a:gd name="T78" fmla="*/ 2 w 31"/>
                <a:gd name="T79" fmla="*/ 16 h 50"/>
                <a:gd name="T80" fmla="*/ 3 w 31"/>
                <a:gd name="T81" fmla="*/ 14 h 50"/>
                <a:gd name="T82" fmla="*/ 2 w 31"/>
                <a:gd name="T83" fmla="*/ 12 h 50"/>
                <a:gd name="T84" fmla="*/ 1 w 31"/>
                <a:gd name="T85" fmla="*/ 10 h 50"/>
                <a:gd name="T86" fmla="*/ 2 w 31"/>
                <a:gd name="T87" fmla="*/ 6 h 50"/>
                <a:gd name="T88" fmla="*/ 3 w 31"/>
                <a:gd name="T89" fmla="*/ 4 h 50"/>
                <a:gd name="T90" fmla="*/ 3 w 31"/>
                <a:gd name="T91" fmla="*/ 3 h 50"/>
                <a:gd name="T92" fmla="*/ 7 w 31"/>
                <a:gd name="T93" fmla="*/ 0 h 50"/>
                <a:gd name="T94" fmla="*/ 11 w 31"/>
                <a:gd name="T95" fmla="*/ 0 h 50"/>
                <a:gd name="T96" fmla="*/ 13 w 31"/>
                <a:gd name="T97" fmla="*/ 1 h 50"/>
                <a:gd name="T98" fmla="*/ 13 w 31"/>
                <a:gd name="T9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50">
                  <a:moveTo>
                    <a:pt x="13" y="1"/>
                  </a:moveTo>
                  <a:cubicBezTo>
                    <a:pt x="15" y="3"/>
                    <a:pt x="16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8" y="12"/>
                    <a:pt x="19" y="14"/>
                    <a:pt x="20" y="14"/>
                  </a:cubicBezTo>
                  <a:cubicBezTo>
                    <a:pt x="21" y="14"/>
                    <a:pt x="25" y="17"/>
                    <a:pt x="26" y="18"/>
                  </a:cubicBezTo>
                  <a:cubicBezTo>
                    <a:pt x="27" y="19"/>
                    <a:pt x="28" y="21"/>
                    <a:pt x="28" y="23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8" y="25"/>
                    <a:pt x="27" y="26"/>
                    <a:pt x="27" y="26"/>
                  </a:cubicBezTo>
                  <a:cubicBezTo>
                    <a:pt x="28" y="27"/>
                    <a:pt x="30" y="28"/>
                    <a:pt x="30" y="29"/>
                  </a:cubicBezTo>
                  <a:cubicBezTo>
                    <a:pt x="30" y="30"/>
                    <a:pt x="31" y="31"/>
                    <a:pt x="31" y="32"/>
                  </a:cubicBezTo>
                  <a:cubicBezTo>
                    <a:pt x="31" y="33"/>
                    <a:pt x="29" y="35"/>
                    <a:pt x="29" y="35"/>
                  </a:cubicBezTo>
                  <a:cubicBezTo>
                    <a:pt x="28" y="36"/>
                    <a:pt x="25" y="39"/>
                    <a:pt x="24" y="39"/>
                  </a:cubicBezTo>
                  <a:cubicBezTo>
                    <a:pt x="24" y="40"/>
                    <a:pt x="25" y="41"/>
                    <a:pt x="24" y="42"/>
                  </a:cubicBezTo>
                  <a:cubicBezTo>
                    <a:pt x="24" y="43"/>
                    <a:pt x="23" y="44"/>
                    <a:pt x="23" y="44"/>
                  </a:cubicBezTo>
                  <a:lnTo>
                    <a:pt x="20" y="46"/>
                  </a:lnTo>
                  <a:cubicBezTo>
                    <a:pt x="18" y="45"/>
                    <a:pt x="17" y="47"/>
                    <a:pt x="15" y="48"/>
                  </a:cubicBezTo>
                  <a:cubicBezTo>
                    <a:pt x="15" y="48"/>
                    <a:pt x="14" y="49"/>
                    <a:pt x="14" y="49"/>
                  </a:cubicBezTo>
                  <a:cubicBezTo>
                    <a:pt x="14" y="49"/>
                    <a:pt x="11" y="50"/>
                    <a:pt x="11" y="50"/>
                  </a:cubicBezTo>
                  <a:cubicBezTo>
                    <a:pt x="10" y="50"/>
                    <a:pt x="8" y="50"/>
                    <a:pt x="7" y="50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5" y="46"/>
                    <a:pt x="3" y="44"/>
                    <a:pt x="3" y="44"/>
                  </a:cubicBezTo>
                  <a:lnTo>
                    <a:pt x="3" y="44"/>
                  </a:lnTo>
                  <a:cubicBezTo>
                    <a:pt x="2" y="44"/>
                    <a:pt x="2" y="42"/>
                    <a:pt x="2" y="42"/>
                  </a:cubicBezTo>
                  <a:cubicBezTo>
                    <a:pt x="2" y="41"/>
                    <a:pt x="1" y="40"/>
                    <a:pt x="2" y="39"/>
                  </a:cubicBezTo>
                  <a:cubicBezTo>
                    <a:pt x="2" y="39"/>
                    <a:pt x="3" y="37"/>
                    <a:pt x="3" y="37"/>
                  </a:cubicBezTo>
                  <a:lnTo>
                    <a:pt x="3" y="37"/>
                  </a:lnTo>
                  <a:cubicBezTo>
                    <a:pt x="4" y="37"/>
                    <a:pt x="3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3" y="36"/>
                    <a:pt x="2" y="36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0" y="24"/>
                    <a:pt x="0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7"/>
                    <a:pt x="2" y="17"/>
                    <a:pt x="2" y="16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10"/>
                    <a:pt x="2" y="7"/>
                    <a:pt x="2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7" y="0"/>
                    <a:pt x="11" y="0"/>
                    <a:pt x="11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4919" y="1546"/>
              <a:ext cx="35" cy="35"/>
            </a:xfrm>
            <a:custGeom>
              <a:avLst/>
              <a:gdLst>
                <a:gd name="T0" fmla="*/ 1 w 6"/>
                <a:gd name="T1" fmla="*/ 0 h 6"/>
                <a:gd name="T2" fmla="*/ 3 w 6"/>
                <a:gd name="T3" fmla="*/ 0 h 6"/>
                <a:gd name="T4" fmla="*/ 5 w 6"/>
                <a:gd name="T5" fmla="*/ 1 h 6"/>
                <a:gd name="T6" fmla="*/ 6 w 6"/>
                <a:gd name="T7" fmla="*/ 3 h 6"/>
                <a:gd name="T8" fmla="*/ 6 w 6"/>
                <a:gd name="T9" fmla="*/ 5 h 6"/>
                <a:gd name="T10" fmla="*/ 5 w 6"/>
                <a:gd name="T11" fmla="*/ 6 h 6"/>
                <a:gd name="T12" fmla="*/ 5 w 6"/>
                <a:gd name="T13" fmla="*/ 6 h 6"/>
                <a:gd name="T14" fmla="*/ 2 w 6"/>
                <a:gd name="T15" fmla="*/ 6 h 6"/>
                <a:gd name="T16" fmla="*/ 0 w 6"/>
                <a:gd name="T17" fmla="*/ 5 h 6"/>
                <a:gd name="T18" fmla="*/ 0 w 6"/>
                <a:gd name="T19" fmla="*/ 2 h 6"/>
                <a:gd name="T20" fmla="*/ 1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2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2"/>
                    <a:pt x="0" y="2"/>
                  </a:cubicBezTo>
                  <a:cubicBezTo>
                    <a:pt x="1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907" y="1604"/>
              <a:ext cx="128" cy="58"/>
            </a:xfrm>
            <a:custGeom>
              <a:avLst/>
              <a:gdLst>
                <a:gd name="T0" fmla="*/ 4 w 22"/>
                <a:gd name="T1" fmla="*/ 1 h 10"/>
                <a:gd name="T2" fmla="*/ 11 w 22"/>
                <a:gd name="T3" fmla="*/ 2 h 10"/>
                <a:gd name="T4" fmla="*/ 19 w 22"/>
                <a:gd name="T5" fmla="*/ 7 h 10"/>
                <a:gd name="T6" fmla="*/ 14 w 22"/>
                <a:gd name="T7" fmla="*/ 10 h 10"/>
                <a:gd name="T8" fmla="*/ 7 w 22"/>
                <a:gd name="T9" fmla="*/ 8 h 10"/>
                <a:gd name="T10" fmla="*/ 5 w 22"/>
                <a:gd name="T11" fmla="*/ 8 h 10"/>
                <a:gd name="T12" fmla="*/ 2 w 22"/>
                <a:gd name="T13" fmla="*/ 9 h 10"/>
                <a:gd name="T14" fmla="*/ 1 w 22"/>
                <a:gd name="T15" fmla="*/ 6 h 10"/>
                <a:gd name="T16" fmla="*/ 2 w 22"/>
                <a:gd name="T17" fmla="*/ 3 h 10"/>
                <a:gd name="T18" fmla="*/ 4 w 2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4" y="1"/>
                  </a:moveTo>
                  <a:cubicBezTo>
                    <a:pt x="5" y="0"/>
                    <a:pt x="9" y="1"/>
                    <a:pt x="11" y="2"/>
                  </a:cubicBezTo>
                  <a:cubicBezTo>
                    <a:pt x="14" y="3"/>
                    <a:pt x="17" y="5"/>
                    <a:pt x="19" y="7"/>
                  </a:cubicBezTo>
                  <a:cubicBezTo>
                    <a:pt x="22" y="10"/>
                    <a:pt x="16" y="10"/>
                    <a:pt x="14" y="10"/>
                  </a:cubicBezTo>
                  <a:cubicBezTo>
                    <a:pt x="12" y="10"/>
                    <a:pt x="10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0" y="10"/>
                    <a:pt x="1" y="6"/>
                    <a:pt x="1" y="6"/>
                  </a:cubicBezTo>
                  <a:cubicBezTo>
                    <a:pt x="1" y="5"/>
                    <a:pt x="2" y="3"/>
                    <a:pt x="2" y="3"/>
                  </a:cubicBezTo>
                  <a:cubicBezTo>
                    <a:pt x="2" y="2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4913" y="1674"/>
              <a:ext cx="128" cy="52"/>
            </a:xfrm>
            <a:custGeom>
              <a:avLst/>
              <a:gdLst>
                <a:gd name="T0" fmla="*/ 3 w 22"/>
                <a:gd name="T1" fmla="*/ 2 h 9"/>
                <a:gd name="T2" fmla="*/ 8 w 22"/>
                <a:gd name="T3" fmla="*/ 2 h 9"/>
                <a:gd name="T4" fmla="*/ 13 w 22"/>
                <a:gd name="T5" fmla="*/ 3 h 9"/>
                <a:gd name="T6" fmla="*/ 15 w 22"/>
                <a:gd name="T7" fmla="*/ 3 h 9"/>
                <a:gd name="T8" fmla="*/ 17 w 22"/>
                <a:gd name="T9" fmla="*/ 2 h 9"/>
                <a:gd name="T10" fmla="*/ 20 w 22"/>
                <a:gd name="T11" fmla="*/ 3 h 9"/>
                <a:gd name="T12" fmla="*/ 17 w 22"/>
                <a:gd name="T13" fmla="*/ 8 h 9"/>
                <a:gd name="T14" fmla="*/ 15 w 22"/>
                <a:gd name="T15" fmla="*/ 9 h 9"/>
                <a:gd name="T16" fmla="*/ 12 w 22"/>
                <a:gd name="T17" fmla="*/ 9 h 9"/>
                <a:gd name="T18" fmla="*/ 6 w 22"/>
                <a:gd name="T19" fmla="*/ 9 h 9"/>
                <a:gd name="T20" fmla="*/ 0 w 22"/>
                <a:gd name="T21" fmla="*/ 6 h 9"/>
                <a:gd name="T22" fmla="*/ 0 w 22"/>
                <a:gd name="T23" fmla="*/ 4 h 9"/>
                <a:gd name="T24" fmla="*/ 3 w 22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9">
                  <a:moveTo>
                    <a:pt x="3" y="2"/>
                  </a:moveTo>
                  <a:cubicBezTo>
                    <a:pt x="4" y="0"/>
                    <a:pt x="6" y="1"/>
                    <a:pt x="8" y="2"/>
                  </a:cubicBezTo>
                  <a:cubicBezTo>
                    <a:pt x="9" y="2"/>
                    <a:pt x="11" y="3"/>
                    <a:pt x="13" y="3"/>
                  </a:cubicBezTo>
                  <a:lnTo>
                    <a:pt x="15" y="3"/>
                  </a:lnTo>
                  <a:cubicBezTo>
                    <a:pt x="16" y="3"/>
                    <a:pt x="16" y="2"/>
                    <a:pt x="17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2" y="5"/>
                    <a:pt x="18" y="7"/>
                    <a:pt x="17" y="8"/>
                  </a:cubicBezTo>
                  <a:cubicBezTo>
                    <a:pt x="17" y="8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0" y="9"/>
                    <a:pt x="8" y="9"/>
                    <a:pt x="6" y="9"/>
                  </a:cubicBezTo>
                  <a:cubicBezTo>
                    <a:pt x="4" y="9"/>
                    <a:pt x="0" y="9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919" y="1749"/>
              <a:ext cx="76" cy="41"/>
            </a:xfrm>
            <a:custGeom>
              <a:avLst/>
              <a:gdLst>
                <a:gd name="T0" fmla="*/ 1 w 13"/>
                <a:gd name="T1" fmla="*/ 0 h 7"/>
                <a:gd name="T2" fmla="*/ 3 w 13"/>
                <a:gd name="T3" fmla="*/ 0 h 7"/>
                <a:gd name="T4" fmla="*/ 5 w 13"/>
                <a:gd name="T5" fmla="*/ 0 h 7"/>
                <a:gd name="T6" fmla="*/ 9 w 13"/>
                <a:gd name="T7" fmla="*/ 1 h 7"/>
                <a:gd name="T8" fmla="*/ 11 w 13"/>
                <a:gd name="T9" fmla="*/ 1 h 7"/>
                <a:gd name="T10" fmla="*/ 12 w 13"/>
                <a:gd name="T11" fmla="*/ 0 h 7"/>
                <a:gd name="T12" fmla="*/ 13 w 13"/>
                <a:gd name="T13" fmla="*/ 0 h 7"/>
                <a:gd name="T14" fmla="*/ 11 w 13"/>
                <a:gd name="T15" fmla="*/ 3 h 7"/>
                <a:gd name="T16" fmla="*/ 10 w 13"/>
                <a:gd name="T17" fmla="*/ 3 h 7"/>
                <a:gd name="T18" fmla="*/ 8 w 13"/>
                <a:gd name="T19" fmla="*/ 4 h 7"/>
                <a:gd name="T20" fmla="*/ 7 w 13"/>
                <a:gd name="T21" fmla="*/ 5 h 7"/>
                <a:gd name="T22" fmla="*/ 6 w 13"/>
                <a:gd name="T23" fmla="*/ 6 h 7"/>
                <a:gd name="T24" fmla="*/ 5 w 13"/>
                <a:gd name="T25" fmla="*/ 6 h 7"/>
                <a:gd name="T26" fmla="*/ 4 w 13"/>
                <a:gd name="T27" fmla="*/ 6 h 7"/>
                <a:gd name="T28" fmla="*/ 1 w 13"/>
                <a:gd name="T29" fmla="*/ 4 h 7"/>
                <a:gd name="T30" fmla="*/ 0 w 13"/>
                <a:gd name="T31" fmla="*/ 2 h 7"/>
                <a:gd name="T32" fmla="*/ 0 w 13"/>
                <a:gd name="T33" fmla="*/ 1 h 7"/>
                <a:gd name="T34" fmla="*/ 1 w 13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7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1" y="5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86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87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88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90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92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93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94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95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96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97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98"/>
            <p:cNvSpPr>
              <a:spLocks/>
            </p:cNvSpPr>
            <p:nvPr/>
          </p:nvSpPr>
          <p:spPr bwMode="auto">
            <a:xfrm>
              <a:off x="4668" y="1953"/>
              <a:ext cx="18" cy="82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2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2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99"/>
            <p:cNvSpPr>
              <a:spLocks/>
            </p:cNvSpPr>
            <p:nvPr/>
          </p:nvSpPr>
          <p:spPr bwMode="auto">
            <a:xfrm>
              <a:off x="4663" y="1953"/>
              <a:ext cx="5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360" name="Marcador de Posição de Conteúdo 563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agente reativo não possui qualquer representação simbólica do universo de discurso, nem requer formas de raciocínio complexas.</a:t>
            </a:r>
          </a:p>
          <a:p>
            <a:endParaRPr lang="pt-BR" dirty="0"/>
          </a:p>
          <a:p>
            <a:r>
              <a:rPr lang="pt-BR" dirty="0"/>
              <a:t>Um agente reativo comporta‑se como um autómato envolvido pelo </a:t>
            </a:r>
            <a:br>
              <a:rPr lang="pt-BR" dirty="0"/>
            </a:br>
            <a:r>
              <a:rPr lang="pt-BR" dirty="0"/>
              <a:t>meio ambiente que o rodeia, agindo por reação a estímulos.</a:t>
            </a:r>
          </a:p>
          <a:p>
            <a:endParaRPr lang="pt-BR" dirty="0"/>
          </a:p>
          <a:p>
            <a:r>
              <a:rPr lang="pt-BR" dirty="0"/>
              <a:t>Procura lidar com a perceção que tem do mundo através da receção </a:t>
            </a:r>
            <a:br>
              <a:rPr lang="pt-BR" dirty="0"/>
            </a:br>
            <a:r>
              <a:rPr lang="pt-BR" dirty="0"/>
              <a:t>de itens de informação do tipo atómico, que lhe são passados </a:t>
            </a:r>
            <a:br>
              <a:rPr lang="pt-BR" dirty="0"/>
            </a:br>
            <a:r>
              <a:rPr lang="pt-BR" dirty="0"/>
              <a:t>através de sensores.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4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Reativas</a:t>
            </a:r>
          </a:p>
        </p:txBody>
      </p:sp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978AED-8A2F-4217-91FE-ACF74AB0ED33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pt-PT" altLang="pt-PT" sz="1067"/>
          </a:p>
        </p:txBody>
      </p:sp>
      <p:sp>
        <p:nvSpPr>
          <p:cNvPr id="56360" name="Marcador de Posição de Conteúdo 5635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Um agente reativo não possui qualquer representação simbólica do universo de discurso, nem requer formas de raciocínio complexas.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lvl="3" algn="r"/>
            <a:r>
              <a:rPr lang="pt-PT" dirty="0"/>
              <a:t>Luís Paulo Reis, 2003</a:t>
            </a:r>
            <a:endParaRPr lang="en-GB" dirty="0"/>
          </a:p>
          <a:p>
            <a:endParaRPr lang="en-GB" dirty="0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29" y="2605503"/>
            <a:ext cx="3708968" cy="312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Subsumption</a:t>
            </a:r>
            <a:r>
              <a:rPr lang="en-GB" dirty="0"/>
              <a:t> Architecture</a:t>
            </a:r>
            <a:br>
              <a:rPr lang="en-GB" dirty="0"/>
            </a:br>
            <a:r>
              <a:rPr lang="en-GB" dirty="0"/>
              <a:t>Rodney Brooks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“</a:t>
            </a:r>
            <a:r>
              <a:rPr lang="pt-PT" dirty="0" err="1"/>
              <a:t>Elephants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play </a:t>
            </a:r>
            <a:r>
              <a:rPr lang="pt-PT" dirty="0" err="1"/>
              <a:t>chess</a:t>
            </a:r>
            <a:r>
              <a:rPr lang="pt-PT" dirty="0"/>
              <a:t>” </a:t>
            </a:r>
            <a:r>
              <a:rPr lang="pt-PT" sz="1200" dirty="0" err="1"/>
              <a:t>Rodney</a:t>
            </a:r>
            <a:r>
              <a:rPr lang="pt-PT" sz="1200" dirty="0"/>
              <a:t> </a:t>
            </a:r>
            <a:r>
              <a:rPr lang="pt-PT" sz="1200" dirty="0" err="1"/>
              <a:t>Brooks</a:t>
            </a:r>
            <a:endParaRPr lang="pt-PT" dirty="0"/>
          </a:p>
          <a:p>
            <a:pPr lvl="1"/>
            <a:r>
              <a:rPr lang="pt-PT" dirty="0"/>
              <a:t>Recusa da utilização da  “representação simbólica”</a:t>
            </a:r>
          </a:p>
          <a:p>
            <a:r>
              <a:rPr lang="pt-PT" dirty="0"/>
              <a:t>Esta arquitetura de controle foi proposta em oposição as arquiteturas mais tradicionais da IA . </a:t>
            </a:r>
          </a:p>
          <a:p>
            <a:r>
              <a:rPr lang="pt-PT" dirty="0"/>
              <a:t>Em vez de o comportamento de se guiar por representações simbólicas do mundo, esta arquitetura agrupa a informação do meio, via sensores, à escolha da ação.</a:t>
            </a:r>
          </a:p>
          <a:p>
            <a:pPr marL="736600" lvl="1" indent="-285750"/>
            <a:r>
              <a:rPr lang="pt-PT" dirty="0"/>
              <a:t>Um Comportamento inteligente pode ser gerado sem representações explícitas do tipo que a IA simbólica propõe;</a:t>
            </a:r>
          </a:p>
          <a:p>
            <a:pPr marL="736600" lvl="1" indent="-285750"/>
            <a:r>
              <a:rPr lang="pt-PT" dirty="0"/>
              <a:t>O comportamento inteligente pode ser gerado sem raciocínio abstrato explícito do tipo que a IA simbólica propõe;</a:t>
            </a:r>
          </a:p>
          <a:p>
            <a:pPr marL="736600" lvl="1" indent="-285750"/>
            <a:r>
              <a:rPr lang="pt-PT" dirty="0"/>
              <a:t>A inteligência como uma propriedade emergente de sistemas complexos.</a:t>
            </a:r>
          </a:p>
          <a:p>
            <a:pPr marL="736600" lvl="1" indent="-285750"/>
            <a:endParaRPr lang="pt-PT" dirty="0"/>
          </a:p>
          <a:p>
            <a:pPr marL="285750" indent="-285750"/>
            <a:r>
              <a:rPr lang="pt-PT" dirty="0"/>
              <a:t>O comportamento inteligente emerge  como resultado da interação de um agente com seu ambiente.</a:t>
            </a:r>
          </a:p>
        </p:txBody>
      </p:sp>
      <p:pic>
        <p:nvPicPr>
          <p:cNvPr id="29698" name="Picture 2" descr="\includegraphics[width=12cm]{figures/subse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448989"/>
            <a:ext cx="2588203" cy="10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316147" y="5284584"/>
            <a:ext cx="50387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900" dirty="0"/>
              <a:t>Exemplo de um sistema de controle</a:t>
            </a:r>
          </a:p>
        </p:txBody>
      </p:sp>
      <p:pic>
        <p:nvPicPr>
          <p:cNvPr id="4" name="Picture 2" descr="Mars Exploration Rover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4375289"/>
            <a:ext cx="1393389" cy="11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945869" y="5040759"/>
            <a:ext cx="17740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900" dirty="0">
              <a:latin typeface="Roboto"/>
            </a:endParaRPr>
          </a:p>
          <a:p>
            <a:r>
              <a:rPr lang="pt-PT" sz="900" dirty="0">
                <a:latin typeface="NewsGotT" pitchFamily="2" charset="0"/>
              </a:rPr>
              <a:t>Fonte: </a:t>
            </a:r>
            <a:r>
              <a:rPr lang="pt-PT" sz="900" dirty="0" err="1">
                <a:latin typeface="NewsGotT" pitchFamily="2" charset="0"/>
              </a:rPr>
              <a:t>Wikipedia</a:t>
            </a:r>
            <a:endParaRPr lang="pt-PT" sz="900" dirty="0">
              <a:latin typeface="NewsGotT" pitchFamily="2" charset="0"/>
            </a:endParaRPr>
          </a:p>
          <a:p>
            <a:r>
              <a:rPr lang="pt-PT" sz="900" dirty="0" err="1">
                <a:latin typeface="NewsGotT" pitchFamily="2" charset="0"/>
              </a:rPr>
              <a:t>Mars</a:t>
            </a:r>
            <a:r>
              <a:rPr lang="pt-PT" sz="900" dirty="0">
                <a:latin typeface="NewsGotT" pitchFamily="2" charset="0"/>
              </a:rPr>
              <a:t> </a:t>
            </a:r>
            <a:r>
              <a:rPr lang="pt-PT" sz="900" dirty="0" err="1">
                <a:latin typeface="NewsGotT" pitchFamily="2" charset="0"/>
              </a:rPr>
              <a:t>Exploration</a:t>
            </a:r>
            <a:r>
              <a:rPr lang="pt-PT" sz="900" dirty="0">
                <a:latin typeface="NewsGotT" pitchFamily="2" charset="0"/>
              </a:rPr>
              <a:t> Rover</a:t>
            </a:r>
            <a:endParaRPr lang="pt-PT" sz="900" b="0" i="0" dirty="0">
              <a:effectLst/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81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Arquiteturas Deliberativas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Seguem a abordagem clássica da IA, onde os agentes atuam com pouca autonomia e possuem modelos simbólicos explícitos dos seus ambientes (universo de discurso), cujo estado de conhecimento pode ser modificado por alguma forma de raciocínio lógico‑matemático.</a:t>
            </a:r>
          </a:p>
          <a:p>
            <a:endParaRPr lang="pt-BR" dirty="0"/>
          </a:p>
          <a:p>
            <a:r>
              <a:rPr lang="pt-BR" dirty="0"/>
              <a:t>Um problema de transposição e representação: </a:t>
            </a:r>
          </a:p>
          <a:p>
            <a:pPr lvl="1"/>
            <a:r>
              <a:rPr lang="pt-BR" dirty="0"/>
              <a:t>como traduzir o mundo real em termos de um programa em lógica?</a:t>
            </a:r>
          </a:p>
          <a:p>
            <a:endParaRPr lang="pt-BR" dirty="0"/>
          </a:p>
          <a:p>
            <a:r>
              <a:rPr lang="pt-BR" dirty="0"/>
              <a:t>Um problema de raciocínio: </a:t>
            </a:r>
          </a:p>
          <a:p>
            <a:pPr lvl="1"/>
            <a:r>
              <a:rPr lang="pt-BR" dirty="0"/>
              <a:t>como levar os agentes a raciocinar?</a:t>
            </a:r>
          </a:p>
          <a:p>
            <a:endParaRPr lang="pt-BR" dirty="0"/>
          </a:p>
          <a:p>
            <a:endParaRPr lang="en-GB" dirty="0"/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6612587" y="2592487"/>
            <a:ext cx="3107786" cy="2897513"/>
            <a:chOff x="4621" y="944"/>
            <a:chExt cx="1611" cy="1502"/>
          </a:xfrm>
        </p:grpSpPr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972"/>
              <a:ext cx="993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4967" y="1023"/>
              <a:ext cx="856" cy="1332"/>
            </a:xfrm>
            <a:custGeom>
              <a:avLst/>
              <a:gdLst>
                <a:gd name="T0" fmla="*/ 144 w 151"/>
                <a:gd name="T1" fmla="*/ 155 h 235"/>
                <a:gd name="T2" fmla="*/ 145 w 151"/>
                <a:gd name="T3" fmla="*/ 154 h 235"/>
                <a:gd name="T4" fmla="*/ 147 w 151"/>
                <a:gd name="T5" fmla="*/ 154 h 235"/>
                <a:gd name="T6" fmla="*/ 148 w 151"/>
                <a:gd name="T7" fmla="*/ 153 h 235"/>
                <a:gd name="T8" fmla="*/ 149 w 151"/>
                <a:gd name="T9" fmla="*/ 152 h 235"/>
                <a:gd name="T10" fmla="*/ 149 w 151"/>
                <a:gd name="T11" fmla="*/ 151 h 235"/>
                <a:gd name="T12" fmla="*/ 150 w 151"/>
                <a:gd name="T13" fmla="*/ 150 h 235"/>
                <a:gd name="T14" fmla="*/ 151 w 151"/>
                <a:gd name="T15" fmla="*/ 19 h 235"/>
                <a:gd name="T16" fmla="*/ 150 w 151"/>
                <a:gd name="T17" fmla="*/ 18 h 235"/>
                <a:gd name="T18" fmla="*/ 149 w 151"/>
                <a:gd name="T19" fmla="*/ 17 h 235"/>
                <a:gd name="T20" fmla="*/ 148 w 151"/>
                <a:gd name="T21" fmla="*/ 15 h 235"/>
                <a:gd name="T22" fmla="*/ 147 w 151"/>
                <a:gd name="T23" fmla="*/ 14 h 235"/>
                <a:gd name="T24" fmla="*/ 146 w 151"/>
                <a:gd name="T25" fmla="*/ 13 h 235"/>
                <a:gd name="T26" fmla="*/ 145 w 151"/>
                <a:gd name="T27" fmla="*/ 13 h 235"/>
                <a:gd name="T28" fmla="*/ 144 w 151"/>
                <a:gd name="T29" fmla="*/ 12 h 235"/>
                <a:gd name="T30" fmla="*/ 143 w 151"/>
                <a:gd name="T31" fmla="*/ 12 h 235"/>
                <a:gd name="T32" fmla="*/ 7 w 151"/>
                <a:gd name="T33" fmla="*/ 0 h 235"/>
                <a:gd name="T34" fmla="*/ 6 w 151"/>
                <a:gd name="T35" fmla="*/ 0 h 235"/>
                <a:gd name="T36" fmla="*/ 5 w 151"/>
                <a:gd name="T37" fmla="*/ 0 h 235"/>
                <a:gd name="T38" fmla="*/ 4 w 151"/>
                <a:gd name="T39" fmla="*/ 0 h 235"/>
                <a:gd name="T40" fmla="*/ 3 w 151"/>
                <a:gd name="T41" fmla="*/ 1 h 235"/>
                <a:gd name="T42" fmla="*/ 2 w 151"/>
                <a:gd name="T43" fmla="*/ 2 h 235"/>
                <a:gd name="T44" fmla="*/ 1 w 151"/>
                <a:gd name="T45" fmla="*/ 3 h 235"/>
                <a:gd name="T46" fmla="*/ 1 w 151"/>
                <a:gd name="T47" fmla="*/ 4 h 235"/>
                <a:gd name="T48" fmla="*/ 1 w 151"/>
                <a:gd name="T49" fmla="*/ 5 h 235"/>
                <a:gd name="T50" fmla="*/ 0 w 151"/>
                <a:gd name="T51" fmla="*/ 132 h 235"/>
                <a:gd name="T52" fmla="*/ 0 w 151"/>
                <a:gd name="T53" fmla="*/ 133 h 235"/>
                <a:gd name="T54" fmla="*/ 1 w 151"/>
                <a:gd name="T55" fmla="*/ 134 h 235"/>
                <a:gd name="T56" fmla="*/ 1 w 151"/>
                <a:gd name="T57" fmla="*/ 135 h 235"/>
                <a:gd name="T58" fmla="*/ 2 w 151"/>
                <a:gd name="T59" fmla="*/ 136 h 235"/>
                <a:gd name="T60" fmla="*/ 3 w 151"/>
                <a:gd name="T61" fmla="*/ 137 h 235"/>
                <a:gd name="T62" fmla="*/ 4 w 151"/>
                <a:gd name="T63" fmla="*/ 138 h 235"/>
                <a:gd name="T64" fmla="*/ 5 w 151"/>
                <a:gd name="T65" fmla="*/ 138 h 235"/>
                <a:gd name="T66" fmla="*/ 6 w 151"/>
                <a:gd name="T67" fmla="*/ 139 h 235"/>
                <a:gd name="T68" fmla="*/ 144 w 151"/>
                <a:gd name="T69" fmla="*/ 155 h 235"/>
                <a:gd name="T70" fmla="*/ 77 w 151"/>
                <a:gd name="T71" fmla="*/ 140 h 235"/>
                <a:gd name="T72" fmla="*/ 125 w 151"/>
                <a:gd name="T73" fmla="*/ 187 h 235"/>
                <a:gd name="T74" fmla="*/ 77 w 151"/>
                <a:gd name="T75" fmla="*/ 235 h 235"/>
                <a:gd name="T76" fmla="*/ 29 w 151"/>
                <a:gd name="T77" fmla="*/ 187 h 235"/>
                <a:gd name="T78" fmla="*/ 77 w 151"/>
                <a:gd name="T79" fmla="*/ 1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235">
                  <a:moveTo>
                    <a:pt x="144" y="155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  <a:moveTo>
                    <a:pt x="77" y="140"/>
                  </a:moveTo>
                  <a:cubicBezTo>
                    <a:pt x="104" y="140"/>
                    <a:pt x="125" y="161"/>
                    <a:pt x="125" y="187"/>
                  </a:cubicBezTo>
                  <a:cubicBezTo>
                    <a:pt x="125" y="214"/>
                    <a:pt x="104" y="235"/>
                    <a:pt x="77" y="235"/>
                  </a:cubicBezTo>
                  <a:cubicBezTo>
                    <a:pt x="51" y="235"/>
                    <a:pt x="29" y="214"/>
                    <a:pt x="29" y="187"/>
                  </a:cubicBezTo>
                  <a:cubicBezTo>
                    <a:pt x="29" y="161"/>
                    <a:pt x="51" y="140"/>
                    <a:pt x="77" y="140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5664" y="1562"/>
              <a:ext cx="6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4813" y="1085"/>
              <a:ext cx="29" cy="1060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5954" y="1675"/>
              <a:ext cx="28" cy="261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4967" y="1023"/>
              <a:ext cx="856" cy="879"/>
            </a:xfrm>
            <a:custGeom>
              <a:avLst/>
              <a:gdLst>
                <a:gd name="T0" fmla="*/ 144 w 151"/>
                <a:gd name="T1" fmla="*/ 155 h 155"/>
                <a:gd name="T2" fmla="*/ 145 w 151"/>
                <a:gd name="T3" fmla="*/ 154 h 155"/>
                <a:gd name="T4" fmla="*/ 147 w 151"/>
                <a:gd name="T5" fmla="*/ 154 h 155"/>
                <a:gd name="T6" fmla="*/ 148 w 151"/>
                <a:gd name="T7" fmla="*/ 153 h 155"/>
                <a:gd name="T8" fmla="*/ 149 w 151"/>
                <a:gd name="T9" fmla="*/ 152 h 155"/>
                <a:gd name="T10" fmla="*/ 149 w 151"/>
                <a:gd name="T11" fmla="*/ 151 h 155"/>
                <a:gd name="T12" fmla="*/ 150 w 151"/>
                <a:gd name="T13" fmla="*/ 150 h 155"/>
                <a:gd name="T14" fmla="*/ 151 w 151"/>
                <a:gd name="T15" fmla="*/ 19 h 155"/>
                <a:gd name="T16" fmla="*/ 150 w 151"/>
                <a:gd name="T17" fmla="*/ 18 h 155"/>
                <a:gd name="T18" fmla="*/ 149 w 151"/>
                <a:gd name="T19" fmla="*/ 17 h 155"/>
                <a:gd name="T20" fmla="*/ 148 w 151"/>
                <a:gd name="T21" fmla="*/ 15 h 155"/>
                <a:gd name="T22" fmla="*/ 147 w 151"/>
                <a:gd name="T23" fmla="*/ 14 h 155"/>
                <a:gd name="T24" fmla="*/ 146 w 151"/>
                <a:gd name="T25" fmla="*/ 13 h 155"/>
                <a:gd name="T26" fmla="*/ 145 w 151"/>
                <a:gd name="T27" fmla="*/ 13 h 155"/>
                <a:gd name="T28" fmla="*/ 144 w 151"/>
                <a:gd name="T29" fmla="*/ 12 h 155"/>
                <a:gd name="T30" fmla="*/ 143 w 151"/>
                <a:gd name="T31" fmla="*/ 12 h 155"/>
                <a:gd name="T32" fmla="*/ 7 w 151"/>
                <a:gd name="T33" fmla="*/ 0 h 155"/>
                <a:gd name="T34" fmla="*/ 6 w 151"/>
                <a:gd name="T35" fmla="*/ 0 h 155"/>
                <a:gd name="T36" fmla="*/ 5 w 151"/>
                <a:gd name="T37" fmla="*/ 0 h 155"/>
                <a:gd name="T38" fmla="*/ 4 w 151"/>
                <a:gd name="T39" fmla="*/ 0 h 155"/>
                <a:gd name="T40" fmla="*/ 3 w 151"/>
                <a:gd name="T41" fmla="*/ 1 h 155"/>
                <a:gd name="T42" fmla="*/ 2 w 151"/>
                <a:gd name="T43" fmla="*/ 2 h 155"/>
                <a:gd name="T44" fmla="*/ 1 w 151"/>
                <a:gd name="T45" fmla="*/ 3 h 155"/>
                <a:gd name="T46" fmla="*/ 1 w 151"/>
                <a:gd name="T47" fmla="*/ 4 h 155"/>
                <a:gd name="T48" fmla="*/ 1 w 151"/>
                <a:gd name="T49" fmla="*/ 5 h 155"/>
                <a:gd name="T50" fmla="*/ 0 w 151"/>
                <a:gd name="T51" fmla="*/ 132 h 155"/>
                <a:gd name="T52" fmla="*/ 0 w 151"/>
                <a:gd name="T53" fmla="*/ 133 h 155"/>
                <a:gd name="T54" fmla="*/ 1 w 151"/>
                <a:gd name="T55" fmla="*/ 134 h 155"/>
                <a:gd name="T56" fmla="*/ 1 w 151"/>
                <a:gd name="T57" fmla="*/ 135 h 155"/>
                <a:gd name="T58" fmla="*/ 2 w 151"/>
                <a:gd name="T59" fmla="*/ 136 h 155"/>
                <a:gd name="T60" fmla="*/ 3 w 151"/>
                <a:gd name="T61" fmla="*/ 137 h 155"/>
                <a:gd name="T62" fmla="*/ 4 w 151"/>
                <a:gd name="T63" fmla="*/ 138 h 155"/>
                <a:gd name="T64" fmla="*/ 5 w 151"/>
                <a:gd name="T65" fmla="*/ 138 h 155"/>
                <a:gd name="T66" fmla="*/ 6 w 151"/>
                <a:gd name="T67" fmla="*/ 139 h 155"/>
                <a:gd name="T68" fmla="*/ 144 w 151"/>
                <a:gd name="T6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55">
                  <a:moveTo>
                    <a:pt x="144" y="155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5211" y="944"/>
              <a:ext cx="306" cy="170"/>
            </a:xfrm>
            <a:custGeom>
              <a:avLst/>
              <a:gdLst>
                <a:gd name="T0" fmla="*/ 35 w 54"/>
                <a:gd name="T1" fmla="*/ 14 h 30"/>
                <a:gd name="T2" fmla="*/ 36 w 54"/>
                <a:gd name="T3" fmla="*/ 13 h 30"/>
                <a:gd name="T4" fmla="*/ 36 w 54"/>
                <a:gd name="T5" fmla="*/ 12 h 30"/>
                <a:gd name="T6" fmla="*/ 37 w 54"/>
                <a:gd name="T7" fmla="*/ 11 h 30"/>
                <a:gd name="T8" fmla="*/ 37 w 54"/>
                <a:gd name="T9" fmla="*/ 10 h 30"/>
                <a:gd name="T10" fmla="*/ 37 w 54"/>
                <a:gd name="T11" fmla="*/ 9 h 30"/>
                <a:gd name="T12" fmla="*/ 38 w 54"/>
                <a:gd name="T13" fmla="*/ 8 h 30"/>
                <a:gd name="T14" fmla="*/ 38 w 54"/>
                <a:gd name="T15" fmla="*/ 7 h 30"/>
                <a:gd name="T16" fmla="*/ 38 w 54"/>
                <a:gd name="T17" fmla="*/ 6 h 30"/>
                <a:gd name="T18" fmla="*/ 37 w 54"/>
                <a:gd name="T19" fmla="*/ 5 h 30"/>
                <a:gd name="T20" fmla="*/ 37 w 54"/>
                <a:gd name="T21" fmla="*/ 4 h 30"/>
                <a:gd name="T22" fmla="*/ 36 w 54"/>
                <a:gd name="T23" fmla="*/ 3 h 30"/>
                <a:gd name="T24" fmla="*/ 34 w 54"/>
                <a:gd name="T25" fmla="*/ 2 h 30"/>
                <a:gd name="T26" fmla="*/ 34 w 54"/>
                <a:gd name="T27" fmla="*/ 2 h 30"/>
                <a:gd name="T28" fmla="*/ 33 w 54"/>
                <a:gd name="T29" fmla="*/ 2 h 30"/>
                <a:gd name="T30" fmla="*/ 33 w 54"/>
                <a:gd name="T31" fmla="*/ 1 h 30"/>
                <a:gd name="T32" fmla="*/ 33 w 54"/>
                <a:gd name="T33" fmla="*/ 1 h 30"/>
                <a:gd name="T34" fmla="*/ 32 w 54"/>
                <a:gd name="T35" fmla="*/ 1 h 30"/>
                <a:gd name="T36" fmla="*/ 31 w 54"/>
                <a:gd name="T37" fmla="*/ 0 h 30"/>
                <a:gd name="T38" fmla="*/ 31 w 54"/>
                <a:gd name="T39" fmla="*/ 0 h 30"/>
                <a:gd name="T40" fmla="*/ 30 w 54"/>
                <a:gd name="T41" fmla="*/ 0 h 30"/>
                <a:gd name="T42" fmla="*/ 28 w 54"/>
                <a:gd name="T43" fmla="*/ 0 h 30"/>
                <a:gd name="T44" fmla="*/ 27 w 54"/>
                <a:gd name="T45" fmla="*/ 1 h 30"/>
                <a:gd name="T46" fmla="*/ 26 w 54"/>
                <a:gd name="T47" fmla="*/ 1 h 30"/>
                <a:gd name="T48" fmla="*/ 25 w 54"/>
                <a:gd name="T49" fmla="*/ 2 h 30"/>
                <a:gd name="T50" fmla="*/ 25 w 54"/>
                <a:gd name="T51" fmla="*/ 2 h 30"/>
                <a:gd name="T52" fmla="*/ 24 w 54"/>
                <a:gd name="T53" fmla="*/ 3 h 30"/>
                <a:gd name="T54" fmla="*/ 24 w 54"/>
                <a:gd name="T55" fmla="*/ 3 h 30"/>
                <a:gd name="T56" fmla="*/ 23 w 54"/>
                <a:gd name="T57" fmla="*/ 4 h 30"/>
                <a:gd name="T58" fmla="*/ 23 w 54"/>
                <a:gd name="T59" fmla="*/ 4 h 30"/>
                <a:gd name="T60" fmla="*/ 23 w 54"/>
                <a:gd name="T61" fmla="*/ 6 h 30"/>
                <a:gd name="T62" fmla="*/ 23 w 54"/>
                <a:gd name="T63" fmla="*/ 7 h 30"/>
                <a:gd name="T64" fmla="*/ 23 w 54"/>
                <a:gd name="T65" fmla="*/ 9 h 30"/>
                <a:gd name="T66" fmla="*/ 23 w 54"/>
                <a:gd name="T67" fmla="*/ 10 h 30"/>
                <a:gd name="T68" fmla="*/ 22 w 54"/>
                <a:gd name="T69" fmla="*/ 12 h 30"/>
                <a:gd name="T70" fmla="*/ 22 w 54"/>
                <a:gd name="T71" fmla="*/ 13 h 30"/>
                <a:gd name="T72" fmla="*/ 22 w 54"/>
                <a:gd name="T73" fmla="*/ 13 h 30"/>
                <a:gd name="T74" fmla="*/ 2 w 54"/>
                <a:gd name="T75" fmla="*/ 19 h 30"/>
                <a:gd name="T76" fmla="*/ 0 w 54"/>
                <a:gd name="T77" fmla="*/ 25 h 30"/>
                <a:gd name="T78" fmla="*/ 54 w 54"/>
                <a:gd name="T79" fmla="*/ 30 h 30"/>
                <a:gd name="T80" fmla="*/ 54 w 54"/>
                <a:gd name="T81" fmla="*/ 22 h 30"/>
                <a:gd name="T82" fmla="*/ 35 w 54"/>
                <a:gd name="T8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0">
                  <a:moveTo>
                    <a:pt x="35" y="14"/>
                  </a:moveTo>
                  <a:lnTo>
                    <a:pt x="36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54" y="30"/>
                  </a:lnTo>
                  <a:lnTo>
                    <a:pt x="54" y="22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5228" y="961"/>
              <a:ext cx="278" cy="136"/>
            </a:xfrm>
            <a:custGeom>
              <a:avLst/>
              <a:gdLst>
                <a:gd name="T0" fmla="*/ 0 w 49"/>
                <a:gd name="T1" fmla="*/ 19 h 24"/>
                <a:gd name="T2" fmla="*/ 0 w 49"/>
                <a:gd name="T3" fmla="*/ 17 h 24"/>
                <a:gd name="T4" fmla="*/ 21 w 49"/>
                <a:gd name="T5" fmla="*/ 11 h 24"/>
                <a:gd name="T6" fmla="*/ 21 w 49"/>
                <a:gd name="T7" fmla="*/ 11 h 24"/>
                <a:gd name="T8" fmla="*/ 21 w 49"/>
                <a:gd name="T9" fmla="*/ 10 h 24"/>
                <a:gd name="T10" fmla="*/ 21 w 49"/>
                <a:gd name="T11" fmla="*/ 9 h 24"/>
                <a:gd name="T12" fmla="*/ 21 w 49"/>
                <a:gd name="T13" fmla="*/ 8 h 24"/>
                <a:gd name="T14" fmla="*/ 21 w 49"/>
                <a:gd name="T15" fmla="*/ 6 h 24"/>
                <a:gd name="T16" fmla="*/ 22 w 49"/>
                <a:gd name="T17" fmla="*/ 4 h 24"/>
                <a:gd name="T18" fmla="*/ 22 w 49"/>
                <a:gd name="T19" fmla="*/ 3 h 24"/>
                <a:gd name="T20" fmla="*/ 22 w 49"/>
                <a:gd name="T21" fmla="*/ 2 h 24"/>
                <a:gd name="T22" fmla="*/ 23 w 49"/>
                <a:gd name="T23" fmla="*/ 1 h 24"/>
                <a:gd name="T24" fmla="*/ 24 w 49"/>
                <a:gd name="T25" fmla="*/ 1 h 24"/>
                <a:gd name="T26" fmla="*/ 25 w 49"/>
                <a:gd name="T27" fmla="*/ 0 h 24"/>
                <a:gd name="T28" fmla="*/ 26 w 49"/>
                <a:gd name="T29" fmla="*/ 0 h 24"/>
                <a:gd name="T30" fmla="*/ 27 w 49"/>
                <a:gd name="T31" fmla="*/ 0 h 24"/>
                <a:gd name="T32" fmla="*/ 28 w 49"/>
                <a:gd name="T33" fmla="*/ 0 h 24"/>
                <a:gd name="T34" fmla="*/ 29 w 49"/>
                <a:gd name="T35" fmla="*/ 1 h 24"/>
                <a:gd name="T36" fmla="*/ 29 w 49"/>
                <a:gd name="T37" fmla="*/ 2 h 24"/>
                <a:gd name="T38" fmla="*/ 29 w 49"/>
                <a:gd name="T39" fmla="*/ 3 h 24"/>
                <a:gd name="T40" fmla="*/ 29 w 49"/>
                <a:gd name="T41" fmla="*/ 4 h 24"/>
                <a:gd name="T42" fmla="*/ 29 w 49"/>
                <a:gd name="T43" fmla="*/ 6 h 24"/>
                <a:gd name="T44" fmla="*/ 29 w 49"/>
                <a:gd name="T45" fmla="*/ 8 h 24"/>
                <a:gd name="T46" fmla="*/ 29 w 49"/>
                <a:gd name="T47" fmla="*/ 9 h 24"/>
                <a:gd name="T48" fmla="*/ 29 w 49"/>
                <a:gd name="T49" fmla="*/ 11 h 24"/>
                <a:gd name="T50" fmla="*/ 28 w 49"/>
                <a:gd name="T51" fmla="*/ 12 h 24"/>
                <a:gd name="T52" fmla="*/ 28 w 49"/>
                <a:gd name="T53" fmla="*/ 12 h 24"/>
                <a:gd name="T54" fmla="*/ 49 w 49"/>
                <a:gd name="T55" fmla="*/ 20 h 24"/>
                <a:gd name="T56" fmla="*/ 49 w 49"/>
                <a:gd name="T57" fmla="*/ 24 h 24"/>
                <a:gd name="T58" fmla="*/ 0 w 49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24">
                  <a:moveTo>
                    <a:pt x="0" y="19"/>
                  </a:moveTo>
                  <a:lnTo>
                    <a:pt x="0" y="17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9" y="20"/>
                  </a:lnTo>
                  <a:lnTo>
                    <a:pt x="49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5358" y="966"/>
              <a:ext cx="23" cy="40"/>
            </a:xfrm>
            <a:custGeom>
              <a:avLst/>
              <a:gdLst>
                <a:gd name="T0" fmla="*/ 3 w 4"/>
                <a:gd name="T1" fmla="*/ 6 h 7"/>
                <a:gd name="T2" fmla="*/ 3 w 4"/>
                <a:gd name="T3" fmla="*/ 6 h 7"/>
                <a:gd name="T4" fmla="*/ 4 w 4"/>
                <a:gd name="T5" fmla="*/ 5 h 7"/>
                <a:gd name="T6" fmla="*/ 4 w 4"/>
                <a:gd name="T7" fmla="*/ 4 h 7"/>
                <a:gd name="T8" fmla="*/ 4 w 4"/>
                <a:gd name="T9" fmla="*/ 2 h 7"/>
                <a:gd name="T10" fmla="*/ 4 w 4"/>
                <a:gd name="T11" fmla="*/ 1 h 7"/>
                <a:gd name="T12" fmla="*/ 4 w 4"/>
                <a:gd name="T13" fmla="*/ 1 h 7"/>
                <a:gd name="T14" fmla="*/ 3 w 4"/>
                <a:gd name="T15" fmla="*/ 0 h 7"/>
                <a:gd name="T16" fmla="*/ 2 w 4"/>
                <a:gd name="T17" fmla="*/ 1 h 7"/>
                <a:gd name="T18" fmla="*/ 1 w 4"/>
                <a:gd name="T19" fmla="*/ 1 h 7"/>
                <a:gd name="T20" fmla="*/ 1 w 4"/>
                <a:gd name="T21" fmla="*/ 2 h 7"/>
                <a:gd name="T22" fmla="*/ 0 w 4"/>
                <a:gd name="T23" fmla="*/ 3 h 7"/>
                <a:gd name="T24" fmla="*/ 0 w 4"/>
                <a:gd name="T25" fmla="*/ 5 h 7"/>
                <a:gd name="T26" fmla="*/ 1 w 4"/>
                <a:gd name="T27" fmla="*/ 6 h 7"/>
                <a:gd name="T28" fmla="*/ 1 w 4"/>
                <a:gd name="T29" fmla="*/ 6 h 7"/>
                <a:gd name="T30" fmla="*/ 2 w 4"/>
                <a:gd name="T31" fmla="*/ 7 h 7"/>
                <a:gd name="T32" fmla="*/ 3 w 4"/>
                <a:gd name="T3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3" y="6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989" y="1057"/>
              <a:ext cx="800" cy="811"/>
            </a:xfrm>
            <a:custGeom>
              <a:avLst/>
              <a:gdLst>
                <a:gd name="T0" fmla="*/ 136 w 141"/>
                <a:gd name="T1" fmla="*/ 143 h 143"/>
                <a:gd name="T2" fmla="*/ 137 w 141"/>
                <a:gd name="T3" fmla="*/ 143 h 143"/>
                <a:gd name="T4" fmla="*/ 138 w 141"/>
                <a:gd name="T5" fmla="*/ 142 h 143"/>
                <a:gd name="T6" fmla="*/ 139 w 141"/>
                <a:gd name="T7" fmla="*/ 142 h 143"/>
                <a:gd name="T8" fmla="*/ 139 w 141"/>
                <a:gd name="T9" fmla="*/ 141 h 143"/>
                <a:gd name="T10" fmla="*/ 140 w 141"/>
                <a:gd name="T11" fmla="*/ 140 h 143"/>
                <a:gd name="T12" fmla="*/ 140 w 141"/>
                <a:gd name="T13" fmla="*/ 139 h 143"/>
                <a:gd name="T14" fmla="*/ 140 w 141"/>
                <a:gd name="T15" fmla="*/ 138 h 143"/>
                <a:gd name="T16" fmla="*/ 141 w 141"/>
                <a:gd name="T17" fmla="*/ 18 h 143"/>
                <a:gd name="T18" fmla="*/ 141 w 141"/>
                <a:gd name="T19" fmla="*/ 17 h 143"/>
                <a:gd name="T20" fmla="*/ 141 w 141"/>
                <a:gd name="T21" fmla="*/ 16 h 143"/>
                <a:gd name="T22" fmla="*/ 140 w 141"/>
                <a:gd name="T23" fmla="*/ 15 h 143"/>
                <a:gd name="T24" fmla="*/ 140 w 141"/>
                <a:gd name="T25" fmla="*/ 14 h 143"/>
                <a:gd name="T26" fmla="*/ 139 w 141"/>
                <a:gd name="T27" fmla="*/ 13 h 143"/>
                <a:gd name="T28" fmla="*/ 138 w 141"/>
                <a:gd name="T29" fmla="*/ 13 h 143"/>
                <a:gd name="T30" fmla="*/ 137 w 141"/>
                <a:gd name="T31" fmla="*/ 12 h 143"/>
                <a:gd name="T32" fmla="*/ 136 w 141"/>
                <a:gd name="T33" fmla="*/ 12 h 143"/>
                <a:gd name="T34" fmla="*/ 7 w 141"/>
                <a:gd name="T35" fmla="*/ 0 h 143"/>
                <a:gd name="T36" fmla="*/ 6 w 141"/>
                <a:gd name="T37" fmla="*/ 0 h 143"/>
                <a:gd name="T38" fmla="*/ 5 w 141"/>
                <a:gd name="T39" fmla="*/ 0 h 143"/>
                <a:gd name="T40" fmla="*/ 4 w 141"/>
                <a:gd name="T41" fmla="*/ 0 h 143"/>
                <a:gd name="T42" fmla="*/ 3 w 141"/>
                <a:gd name="T43" fmla="*/ 1 h 143"/>
                <a:gd name="T44" fmla="*/ 2 w 141"/>
                <a:gd name="T45" fmla="*/ 2 h 143"/>
                <a:gd name="T46" fmla="*/ 2 w 141"/>
                <a:gd name="T47" fmla="*/ 3 h 143"/>
                <a:gd name="T48" fmla="*/ 1 w 141"/>
                <a:gd name="T49" fmla="*/ 3 h 143"/>
                <a:gd name="T50" fmla="*/ 1 w 141"/>
                <a:gd name="T51" fmla="*/ 5 h 143"/>
                <a:gd name="T52" fmla="*/ 0 w 141"/>
                <a:gd name="T53" fmla="*/ 121 h 143"/>
                <a:gd name="T54" fmla="*/ 1 w 141"/>
                <a:gd name="T55" fmla="*/ 122 h 143"/>
                <a:gd name="T56" fmla="*/ 1 w 141"/>
                <a:gd name="T57" fmla="*/ 123 h 143"/>
                <a:gd name="T58" fmla="*/ 1 w 141"/>
                <a:gd name="T59" fmla="*/ 124 h 143"/>
                <a:gd name="T60" fmla="*/ 2 w 141"/>
                <a:gd name="T61" fmla="*/ 125 h 143"/>
                <a:gd name="T62" fmla="*/ 3 w 141"/>
                <a:gd name="T63" fmla="*/ 126 h 143"/>
                <a:gd name="T64" fmla="*/ 4 w 141"/>
                <a:gd name="T65" fmla="*/ 127 h 143"/>
                <a:gd name="T66" fmla="*/ 5 w 141"/>
                <a:gd name="T67" fmla="*/ 127 h 143"/>
                <a:gd name="T68" fmla="*/ 6 w 141"/>
                <a:gd name="T69" fmla="*/ 127 h 143"/>
                <a:gd name="T70" fmla="*/ 136 w 141"/>
                <a:gd name="T7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43">
                  <a:moveTo>
                    <a:pt x="136" y="143"/>
                  </a:moveTo>
                  <a:lnTo>
                    <a:pt x="137" y="143"/>
                  </a:lnTo>
                  <a:lnTo>
                    <a:pt x="138" y="142"/>
                  </a:lnTo>
                  <a:lnTo>
                    <a:pt x="139" y="142"/>
                  </a:lnTo>
                  <a:lnTo>
                    <a:pt x="139" y="141"/>
                  </a:lnTo>
                  <a:lnTo>
                    <a:pt x="140" y="140"/>
                  </a:lnTo>
                  <a:lnTo>
                    <a:pt x="140" y="139"/>
                  </a:lnTo>
                  <a:lnTo>
                    <a:pt x="140" y="13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1" y="16"/>
                  </a:lnTo>
                  <a:lnTo>
                    <a:pt x="140" y="15"/>
                  </a:lnTo>
                  <a:lnTo>
                    <a:pt x="140" y="14"/>
                  </a:lnTo>
                  <a:lnTo>
                    <a:pt x="139" y="13"/>
                  </a:lnTo>
                  <a:lnTo>
                    <a:pt x="138" y="13"/>
                  </a:lnTo>
                  <a:lnTo>
                    <a:pt x="137" y="12"/>
                  </a:lnTo>
                  <a:lnTo>
                    <a:pt x="136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3" y="126"/>
                  </a:lnTo>
                  <a:lnTo>
                    <a:pt x="4" y="127"/>
                  </a:lnTo>
                  <a:lnTo>
                    <a:pt x="5" y="127"/>
                  </a:lnTo>
                  <a:lnTo>
                    <a:pt x="6" y="127"/>
                  </a:lnTo>
                  <a:lnTo>
                    <a:pt x="136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131" y="1817"/>
              <a:ext cx="545" cy="538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5097" y="1777"/>
              <a:ext cx="579" cy="578"/>
            </a:xfrm>
            <a:custGeom>
              <a:avLst/>
              <a:gdLst>
                <a:gd name="T0" fmla="*/ 16 w 102"/>
                <a:gd name="T1" fmla="*/ 29 h 102"/>
                <a:gd name="T2" fmla="*/ 20 w 102"/>
                <a:gd name="T3" fmla="*/ 24 h 102"/>
                <a:gd name="T4" fmla="*/ 25 w 102"/>
                <a:gd name="T5" fmla="*/ 19 h 102"/>
                <a:gd name="T6" fmla="*/ 31 w 102"/>
                <a:gd name="T7" fmla="*/ 15 h 102"/>
                <a:gd name="T8" fmla="*/ 37 w 102"/>
                <a:gd name="T9" fmla="*/ 12 h 102"/>
                <a:gd name="T10" fmla="*/ 43 w 102"/>
                <a:gd name="T11" fmla="*/ 10 h 102"/>
                <a:gd name="T12" fmla="*/ 50 w 102"/>
                <a:gd name="T13" fmla="*/ 9 h 102"/>
                <a:gd name="T14" fmla="*/ 57 w 102"/>
                <a:gd name="T15" fmla="*/ 8 h 102"/>
                <a:gd name="T16" fmla="*/ 64 w 102"/>
                <a:gd name="T17" fmla="*/ 9 h 102"/>
                <a:gd name="T18" fmla="*/ 70 w 102"/>
                <a:gd name="T19" fmla="*/ 11 h 102"/>
                <a:gd name="T20" fmla="*/ 77 w 102"/>
                <a:gd name="T21" fmla="*/ 14 h 102"/>
                <a:gd name="T22" fmla="*/ 86 w 102"/>
                <a:gd name="T23" fmla="*/ 20 h 102"/>
                <a:gd name="T24" fmla="*/ 92 w 102"/>
                <a:gd name="T25" fmla="*/ 27 h 102"/>
                <a:gd name="T26" fmla="*/ 97 w 102"/>
                <a:gd name="T27" fmla="*/ 36 h 102"/>
                <a:gd name="T28" fmla="*/ 101 w 102"/>
                <a:gd name="T29" fmla="*/ 45 h 102"/>
                <a:gd name="T30" fmla="*/ 102 w 102"/>
                <a:gd name="T31" fmla="*/ 55 h 102"/>
                <a:gd name="T32" fmla="*/ 102 w 102"/>
                <a:gd name="T33" fmla="*/ 50 h 102"/>
                <a:gd name="T34" fmla="*/ 101 w 102"/>
                <a:gd name="T35" fmla="*/ 39 h 102"/>
                <a:gd name="T36" fmla="*/ 97 w 102"/>
                <a:gd name="T37" fmla="*/ 28 h 102"/>
                <a:gd name="T38" fmla="*/ 91 w 102"/>
                <a:gd name="T39" fmla="*/ 18 h 102"/>
                <a:gd name="T40" fmla="*/ 82 w 102"/>
                <a:gd name="T41" fmla="*/ 10 h 102"/>
                <a:gd name="T42" fmla="*/ 73 w 102"/>
                <a:gd name="T43" fmla="*/ 4 h 102"/>
                <a:gd name="T44" fmla="*/ 66 w 102"/>
                <a:gd name="T45" fmla="*/ 2 h 102"/>
                <a:gd name="T46" fmla="*/ 58 w 102"/>
                <a:gd name="T47" fmla="*/ 0 h 102"/>
                <a:gd name="T48" fmla="*/ 51 w 102"/>
                <a:gd name="T49" fmla="*/ 0 h 102"/>
                <a:gd name="T50" fmla="*/ 43 w 102"/>
                <a:gd name="T51" fmla="*/ 0 h 102"/>
                <a:gd name="T52" fmla="*/ 36 w 102"/>
                <a:gd name="T53" fmla="*/ 2 h 102"/>
                <a:gd name="T54" fmla="*/ 29 w 102"/>
                <a:gd name="T55" fmla="*/ 4 h 102"/>
                <a:gd name="T56" fmla="*/ 23 w 102"/>
                <a:gd name="T57" fmla="*/ 8 h 102"/>
                <a:gd name="T58" fmla="*/ 17 w 102"/>
                <a:gd name="T59" fmla="*/ 13 h 102"/>
                <a:gd name="T60" fmla="*/ 12 w 102"/>
                <a:gd name="T61" fmla="*/ 18 h 102"/>
                <a:gd name="T62" fmla="*/ 7 w 102"/>
                <a:gd name="T63" fmla="*/ 24 h 102"/>
                <a:gd name="T64" fmla="*/ 2 w 102"/>
                <a:gd name="T65" fmla="*/ 36 h 102"/>
                <a:gd name="T66" fmla="*/ 0 w 102"/>
                <a:gd name="T67" fmla="*/ 51 h 102"/>
                <a:gd name="T68" fmla="*/ 2 w 102"/>
                <a:gd name="T69" fmla="*/ 66 h 102"/>
                <a:gd name="T70" fmla="*/ 8 w 102"/>
                <a:gd name="T71" fmla="*/ 79 h 102"/>
                <a:gd name="T72" fmla="*/ 18 w 102"/>
                <a:gd name="T73" fmla="*/ 90 h 102"/>
                <a:gd name="T74" fmla="*/ 28 w 102"/>
                <a:gd name="T75" fmla="*/ 97 h 102"/>
                <a:gd name="T76" fmla="*/ 32 w 102"/>
                <a:gd name="T77" fmla="*/ 99 h 102"/>
                <a:gd name="T78" fmla="*/ 36 w 102"/>
                <a:gd name="T79" fmla="*/ 100 h 102"/>
                <a:gd name="T80" fmla="*/ 40 w 102"/>
                <a:gd name="T81" fmla="*/ 101 h 102"/>
                <a:gd name="T82" fmla="*/ 45 w 102"/>
                <a:gd name="T83" fmla="*/ 102 h 102"/>
                <a:gd name="T84" fmla="*/ 49 w 102"/>
                <a:gd name="T85" fmla="*/ 102 h 102"/>
                <a:gd name="T86" fmla="*/ 46 w 102"/>
                <a:gd name="T87" fmla="*/ 102 h 102"/>
                <a:gd name="T88" fmla="*/ 43 w 102"/>
                <a:gd name="T89" fmla="*/ 101 h 102"/>
                <a:gd name="T90" fmla="*/ 39 w 102"/>
                <a:gd name="T91" fmla="*/ 100 h 102"/>
                <a:gd name="T92" fmla="*/ 36 w 102"/>
                <a:gd name="T93" fmla="*/ 99 h 102"/>
                <a:gd name="T94" fmla="*/ 33 w 102"/>
                <a:gd name="T95" fmla="*/ 97 h 102"/>
                <a:gd name="T96" fmla="*/ 25 w 102"/>
                <a:gd name="T97" fmla="*/ 92 h 102"/>
                <a:gd name="T98" fmla="*/ 15 w 102"/>
                <a:gd name="T99" fmla="*/ 81 h 102"/>
                <a:gd name="T100" fmla="*/ 10 w 102"/>
                <a:gd name="T101" fmla="*/ 69 h 102"/>
                <a:gd name="T102" fmla="*/ 8 w 102"/>
                <a:gd name="T103" fmla="*/ 56 h 102"/>
                <a:gd name="T104" fmla="*/ 10 w 102"/>
                <a:gd name="T10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2">
                  <a:moveTo>
                    <a:pt x="13" y="33"/>
                  </a:moveTo>
                  <a:lnTo>
                    <a:pt x="15" y="31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31" y="15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3" y="12"/>
                  </a:lnTo>
                  <a:lnTo>
                    <a:pt x="75" y="13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7"/>
                  </a:lnTo>
                  <a:lnTo>
                    <a:pt x="94" y="30"/>
                  </a:lnTo>
                  <a:lnTo>
                    <a:pt x="96" y="33"/>
                  </a:lnTo>
                  <a:lnTo>
                    <a:pt x="97" y="36"/>
                  </a:lnTo>
                  <a:lnTo>
                    <a:pt x="99" y="39"/>
                  </a:lnTo>
                  <a:lnTo>
                    <a:pt x="100" y="42"/>
                  </a:lnTo>
                  <a:lnTo>
                    <a:pt x="101" y="45"/>
                  </a:lnTo>
                  <a:lnTo>
                    <a:pt x="101" y="48"/>
                  </a:lnTo>
                  <a:lnTo>
                    <a:pt x="102" y="52"/>
                  </a:lnTo>
                  <a:lnTo>
                    <a:pt x="102" y="55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0"/>
                  </a:lnTo>
                  <a:lnTo>
                    <a:pt x="102" y="46"/>
                  </a:lnTo>
                  <a:lnTo>
                    <a:pt x="102" y="43"/>
                  </a:lnTo>
                  <a:lnTo>
                    <a:pt x="101" y="39"/>
                  </a:lnTo>
                  <a:lnTo>
                    <a:pt x="100" y="35"/>
                  </a:lnTo>
                  <a:lnTo>
                    <a:pt x="98" y="32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1"/>
                  </a:lnTo>
                  <a:lnTo>
                    <a:pt x="91" y="18"/>
                  </a:lnTo>
                  <a:lnTo>
                    <a:pt x="88" y="15"/>
                  </a:lnTo>
                  <a:lnTo>
                    <a:pt x="85" y="13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3" y="31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6"/>
                  </a:lnTo>
                  <a:lnTo>
                    <a:pt x="3" y="70"/>
                  </a:lnTo>
                  <a:lnTo>
                    <a:pt x="6" y="75"/>
                  </a:lnTo>
                  <a:lnTo>
                    <a:pt x="8" y="79"/>
                  </a:lnTo>
                  <a:lnTo>
                    <a:pt x="11" y="83"/>
                  </a:lnTo>
                  <a:lnTo>
                    <a:pt x="14" y="87"/>
                  </a:lnTo>
                  <a:lnTo>
                    <a:pt x="18" y="90"/>
                  </a:lnTo>
                  <a:lnTo>
                    <a:pt x="22" y="93"/>
                  </a:lnTo>
                  <a:lnTo>
                    <a:pt x="27" y="96"/>
                  </a:lnTo>
                  <a:lnTo>
                    <a:pt x="28" y="97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5" y="100"/>
                  </a:lnTo>
                  <a:lnTo>
                    <a:pt x="36" y="100"/>
                  </a:lnTo>
                  <a:lnTo>
                    <a:pt x="38" y="100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3" y="101"/>
                  </a:lnTo>
                  <a:lnTo>
                    <a:pt x="42" y="101"/>
                  </a:lnTo>
                  <a:lnTo>
                    <a:pt x="41" y="100"/>
                  </a:lnTo>
                  <a:lnTo>
                    <a:pt x="39" y="100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4" y="98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28" y="94"/>
                  </a:lnTo>
                  <a:lnTo>
                    <a:pt x="25" y="92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5" y="81"/>
                  </a:lnTo>
                  <a:lnTo>
                    <a:pt x="13" y="77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1"/>
                  </a:lnTo>
                  <a:lnTo>
                    <a:pt x="9" y="46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5267" y="1817"/>
              <a:ext cx="386" cy="226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8 h 40"/>
                <a:gd name="T6" fmla="*/ 12 w 68"/>
                <a:gd name="T7" fmla="*/ 15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5 h 40"/>
                <a:gd name="T14" fmla="*/ 1 w 68"/>
                <a:gd name="T15" fmla="*/ 2 h 40"/>
                <a:gd name="T16" fmla="*/ 0 w 68"/>
                <a:gd name="T17" fmla="*/ 2 h 40"/>
                <a:gd name="T18" fmla="*/ 2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7 h 40"/>
                <a:gd name="T50" fmla="*/ 62 w 68"/>
                <a:gd name="T51" fmla="*/ 37 h 40"/>
                <a:gd name="T52" fmla="*/ 57 w 68"/>
                <a:gd name="T53" fmla="*/ 37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3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7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4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4" y="34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5148" y="1924"/>
              <a:ext cx="494" cy="284"/>
            </a:xfrm>
            <a:custGeom>
              <a:avLst/>
              <a:gdLst>
                <a:gd name="T0" fmla="*/ 31 w 87"/>
                <a:gd name="T1" fmla="*/ 30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7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3 w 87"/>
                <a:gd name="T29" fmla="*/ 31 h 50"/>
                <a:gd name="T30" fmla="*/ 29 w 87"/>
                <a:gd name="T31" fmla="*/ 35 h 50"/>
                <a:gd name="T32" fmla="*/ 34 w 87"/>
                <a:gd name="T33" fmla="*/ 39 h 50"/>
                <a:gd name="T34" fmla="*/ 39 w 87"/>
                <a:gd name="T35" fmla="*/ 41 h 50"/>
                <a:gd name="T36" fmla="*/ 43 w 87"/>
                <a:gd name="T37" fmla="*/ 43 h 50"/>
                <a:gd name="T38" fmla="*/ 47 w 87"/>
                <a:gd name="T39" fmla="*/ 45 h 50"/>
                <a:gd name="T40" fmla="*/ 51 w 87"/>
                <a:gd name="T41" fmla="*/ 46 h 50"/>
                <a:gd name="T42" fmla="*/ 55 w 87"/>
                <a:gd name="T43" fmla="*/ 47 h 50"/>
                <a:gd name="T44" fmla="*/ 59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6 w 87"/>
                <a:gd name="T65" fmla="*/ 46 h 50"/>
                <a:gd name="T66" fmla="*/ 83 w 87"/>
                <a:gd name="T67" fmla="*/ 46 h 50"/>
                <a:gd name="T68" fmla="*/ 80 w 87"/>
                <a:gd name="T69" fmla="*/ 47 h 50"/>
                <a:gd name="T70" fmla="*/ 78 w 87"/>
                <a:gd name="T71" fmla="*/ 47 h 50"/>
                <a:gd name="T72" fmla="*/ 75 w 87"/>
                <a:gd name="T73" fmla="*/ 46 h 50"/>
                <a:gd name="T74" fmla="*/ 72 w 87"/>
                <a:gd name="T75" fmla="*/ 46 h 50"/>
                <a:gd name="T76" fmla="*/ 68 w 87"/>
                <a:gd name="T77" fmla="*/ 45 h 50"/>
                <a:gd name="T78" fmla="*/ 65 w 87"/>
                <a:gd name="T79" fmla="*/ 45 h 50"/>
                <a:gd name="T80" fmla="*/ 62 w 87"/>
                <a:gd name="T81" fmla="*/ 44 h 50"/>
                <a:gd name="T82" fmla="*/ 58 w 87"/>
                <a:gd name="T83" fmla="*/ 43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7 h 50"/>
                <a:gd name="T92" fmla="*/ 39 w 87"/>
                <a:gd name="T93" fmla="*/ 35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30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6" y="40"/>
                  </a:lnTo>
                  <a:lnTo>
                    <a:pt x="39" y="41"/>
                  </a:lnTo>
                  <a:lnTo>
                    <a:pt x="41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5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3" y="41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5114" y="2060"/>
              <a:ext cx="431" cy="261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5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4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1 h 46"/>
                <a:gd name="T26" fmla="*/ 14 w 76"/>
                <a:gd name="T27" fmla="*/ 25 h 46"/>
                <a:gd name="T28" fmla="*/ 19 w 76"/>
                <a:gd name="T29" fmla="*/ 30 h 46"/>
                <a:gd name="T30" fmla="*/ 24 w 76"/>
                <a:gd name="T31" fmla="*/ 34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3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30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1" y="38"/>
                  </a:lnTo>
                  <a:lnTo>
                    <a:pt x="35" y="40"/>
                  </a:lnTo>
                  <a:lnTo>
                    <a:pt x="38" y="41"/>
                  </a:lnTo>
                  <a:lnTo>
                    <a:pt x="42" y="43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6" y="33"/>
                  </a:lnTo>
                  <a:lnTo>
                    <a:pt x="32" y="31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5409" y="1953"/>
              <a:ext cx="244" cy="413"/>
            </a:xfrm>
            <a:custGeom>
              <a:avLst/>
              <a:gdLst>
                <a:gd name="T0" fmla="*/ 17 w 43"/>
                <a:gd name="T1" fmla="*/ 26 h 73"/>
                <a:gd name="T2" fmla="*/ 21 w 43"/>
                <a:gd name="T3" fmla="*/ 21 h 73"/>
                <a:gd name="T4" fmla="*/ 24 w 43"/>
                <a:gd name="T5" fmla="*/ 17 h 73"/>
                <a:gd name="T6" fmla="*/ 28 w 43"/>
                <a:gd name="T7" fmla="*/ 13 h 73"/>
                <a:gd name="T8" fmla="*/ 31 w 43"/>
                <a:gd name="T9" fmla="*/ 9 h 73"/>
                <a:gd name="T10" fmla="*/ 35 w 43"/>
                <a:gd name="T11" fmla="*/ 6 h 73"/>
                <a:gd name="T12" fmla="*/ 38 w 43"/>
                <a:gd name="T13" fmla="*/ 3 h 73"/>
                <a:gd name="T14" fmla="*/ 41 w 43"/>
                <a:gd name="T15" fmla="*/ 1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10 h 73"/>
                <a:gd name="T26" fmla="*/ 21 w 43"/>
                <a:gd name="T27" fmla="*/ 14 h 73"/>
                <a:gd name="T28" fmla="*/ 16 w 43"/>
                <a:gd name="T29" fmla="*/ 19 h 73"/>
                <a:gd name="T30" fmla="*/ 13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7" y="26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177" y="1845"/>
              <a:ext cx="209" cy="346"/>
            </a:xfrm>
            <a:custGeom>
              <a:avLst/>
              <a:gdLst>
                <a:gd name="T0" fmla="*/ 13 w 37"/>
                <a:gd name="T1" fmla="*/ 23 h 61"/>
                <a:gd name="T2" fmla="*/ 14 w 37"/>
                <a:gd name="T3" fmla="*/ 21 h 61"/>
                <a:gd name="T4" fmla="*/ 15 w 37"/>
                <a:gd name="T5" fmla="*/ 19 h 61"/>
                <a:gd name="T6" fmla="*/ 17 w 37"/>
                <a:gd name="T7" fmla="*/ 17 h 61"/>
                <a:gd name="T8" fmla="*/ 18 w 37"/>
                <a:gd name="T9" fmla="*/ 15 h 61"/>
                <a:gd name="T10" fmla="*/ 20 w 37"/>
                <a:gd name="T11" fmla="*/ 13 h 61"/>
                <a:gd name="T12" fmla="*/ 21 w 37"/>
                <a:gd name="T13" fmla="*/ 12 h 61"/>
                <a:gd name="T14" fmla="*/ 23 w 37"/>
                <a:gd name="T15" fmla="*/ 10 h 61"/>
                <a:gd name="T16" fmla="*/ 24 w 37"/>
                <a:gd name="T17" fmla="*/ 9 h 61"/>
                <a:gd name="T18" fmla="*/ 26 w 37"/>
                <a:gd name="T19" fmla="*/ 7 h 61"/>
                <a:gd name="T20" fmla="*/ 27 w 37"/>
                <a:gd name="T21" fmla="*/ 6 h 61"/>
                <a:gd name="T22" fmla="*/ 29 w 37"/>
                <a:gd name="T23" fmla="*/ 5 h 61"/>
                <a:gd name="T24" fmla="*/ 31 w 37"/>
                <a:gd name="T25" fmla="*/ 4 h 61"/>
                <a:gd name="T26" fmla="*/ 32 w 37"/>
                <a:gd name="T27" fmla="*/ 3 h 61"/>
                <a:gd name="T28" fmla="*/ 34 w 37"/>
                <a:gd name="T29" fmla="*/ 2 h 61"/>
                <a:gd name="T30" fmla="*/ 35 w 37"/>
                <a:gd name="T31" fmla="*/ 1 h 61"/>
                <a:gd name="T32" fmla="*/ 37 w 37"/>
                <a:gd name="T33" fmla="*/ 0 h 61"/>
                <a:gd name="T34" fmla="*/ 35 w 37"/>
                <a:gd name="T35" fmla="*/ 0 h 61"/>
                <a:gd name="T36" fmla="*/ 33 w 37"/>
                <a:gd name="T37" fmla="*/ 1 h 61"/>
                <a:gd name="T38" fmla="*/ 31 w 37"/>
                <a:gd name="T39" fmla="*/ 1 h 61"/>
                <a:gd name="T40" fmla="*/ 29 w 37"/>
                <a:gd name="T41" fmla="*/ 2 h 61"/>
                <a:gd name="T42" fmla="*/ 28 w 37"/>
                <a:gd name="T43" fmla="*/ 3 h 61"/>
                <a:gd name="T44" fmla="*/ 26 w 37"/>
                <a:gd name="T45" fmla="*/ 4 h 61"/>
                <a:gd name="T46" fmla="*/ 24 w 37"/>
                <a:gd name="T47" fmla="*/ 5 h 61"/>
                <a:gd name="T48" fmla="*/ 22 w 37"/>
                <a:gd name="T49" fmla="*/ 6 h 61"/>
                <a:gd name="T50" fmla="*/ 20 w 37"/>
                <a:gd name="T51" fmla="*/ 7 h 61"/>
                <a:gd name="T52" fmla="*/ 18 w 37"/>
                <a:gd name="T53" fmla="*/ 9 h 61"/>
                <a:gd name="T54" fmla="*/ 16 w 37"/>
                <a:gd name="T55" fmla="*/ 11 h 61"/>
                <a:gd name="T56" fmla="*/ 14 w 37"/>
                <a:gd name="T57" fmla="*/ 13 h 61"/>
                <a:gd name="T58" fmla="*/ 13 w 37"/>
                <a:gd name="T59" fmla="*/ 14 h 61"/>
                <a:gd name="T60" fmla="*/ 11 w 37"/>
                <a:gd name="T61" fmla="*/ 17 h 61"/>
                <a:gd name="T62" fmla="*/ 9 w 37"/>
                <a:gd name="T63" fmla="*/ 19 h 61"/>
                <a:gd name="T64" fmla="*/ 8 w 37"/>
                <a:gd name="T65" fmla="*/ 21 h 61"/>
                <a:gd name="T66" fmla="*/ 5 w 37"/>
                <a:gd name="T67" fmla="*/ 27 h 61"/>
                <a:gd name="T68" fmla="*/ 2 w 37"/>
                <a:gd name="T69" fmla="*/ 33 h 61"/>
                <a:gd name="T70" fmla="*/ 0 w 37"/>
                <a:gd name="T71" fmla="*/ 38 h 61"/>
                <a:gd name="T72" fmla="*/ 0 w 37"/>
                <a:gd name="T73" fmla="*/ 44 h 61"/>
                <a:gd name="T74" fmla="*/ 0 w 37"/>
                <a:gd name="T75" fmla="*/ 49 h 61"/>
                <a:gd name="T76" fmla="*/ 0 w 37"/>
                <a:gd name="T77" fmla="*/ 53 h 61"/>
                <a:gd name="T78" fmla="*/ 2 w 37"/>
                <a:gd name="T79" fmla="*/ 57 h 61"/>
                <a:gd name="T80" fmla="*/ 4 w 37"/>
                <a:gd name="T81" fmla="*/ 61 h 61"/>
                <a:gd name="T82" fmla="*/ 3 w 37"/>
                <a:gd name="T83" fmla="*/ 57 h 61"/>
                <a:gd name="T84" fmla="*/ 3 w 37"/>
                <a:gd name="T85" fmla="*/ 53 h 61"/>
                <a:gd name="T86" fmla="*/ 3 w 37"/>
                <a:gd name="T87" fmla="*/ 48 h 61"/>
                <a:gd name="T88" fmla="*/ 4 w 37"/>
                <a:gd name="T89" fmla="*/ 43 h 61"/>
                <a:gd name="T90" fmla="*/ 5 w 37"/>
                <a:gd name="T91" fmla="*/ 38 h 61"/>
                <a:gd name="T92" fmla="*/ 7 w 37"/>
                <a:gd name="T93" fmla="*/ 33 h 61"/>
                <a:gd name="T94" fmla="*/ 10 w 37"/>
                <a:gd name="T95" fmla="*/ 28 h 61"/>
                <a:gd name="T96" fmla="*/ 13 w 37"/>
                <a:gd name="T97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" h="61">
                  <a:moveTo>
                    <a:pt x="13" y="23"/>
                  </a:moveTo>
                  <a:lnTo>
                    <a:pt x="14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5" y="27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4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4" y="43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5262" y="1851"/>
              <a:ext cx="283" cy="487"/>
            </a:xfrm>
            <a:custGeom>
              <a:avLst/>
              <a:gdLst>
                <a:gd name="T0" fmla="*/ 21 w 50"/>
                <a:gd name="T1" fmla="*/ 30 h 86"/>
                <a:gd name="T2" fmla="*/ 24 w 50"/>
                <a:gd name="T3" fmla="*/ 25 h 86"/>
                <a:gd name="T4" fmla="*/ 28 w 50"/>
                <a:gd name="T5" fmla="*/ 20 h 86"/>
                <a:gd name="T6" fmla="*/ 32 w 50"/>
                <a:gd name="T7" fmla="*/ 15 h 86"/>
                <a:gd name="T8" fmla="*/ 36 w 50"/>
                <a:gd name="T9" fmla="*/ 11 h 86"/>
                <a:gd name="T10" fmla="*/ 40 w 50"/>
                <a:gd name="T11" fmla="*/ 7 h 86"/>
                <a:gd name="T12" fmla="*/ 44 w 50"/>
                <a:gd name="T13" fmla="*/ 4 h 86"/>
                <a:gd name="T14" fmla="*/ 48 w 50"/>
                <a:gd name="T15" fmla="*/ 1 h 86"/>
                <a:gd name="T16" fmla="*/ 48 w 50"/>
                <a:gd name="T17" fmla="*/ 0 h 86"/>
                <a:gd name="T18" fmla="*/ 44 w 50"/>
                <a:gd name="T19" fmla="*/ 2 h 86"/>
                <a:gd name="T20" fmla="*/ 39 w 50"/>
                <a:gd name="T21" fmla="*/ 4 h 86"/>
                <a:gd name="T22" fmla="*/ 34 w 50"/>
                <a:gd name="T23" fmla="*/ 7 h 86"/>
                <a:gd name="T24" fmla="*/ 29 w 50"/>
                <a:gd name="T25" fmla="*/ 11 h 86"/>
                <a:gd name="T26" fmla="*/ 24 w 50"/>
                <a:gd name="T27" fmla="*/ 16 h 86"/>
                <a:gd name="T28" fmla="*/ 19 w 50"/>
                <a:gd name="T29" fmla="*/ 22 h 86"/>
                <a:gd name="T30" fmla="*/ 15 w 50"/>
                <a:gd name="T31" fmla="*/ 28 h 86"/>
                <a:gd name="T32" fmla="*/ 10 w 50"/>
                <a:gd name="T33" fmla="*/ 36 h 86"/>
                <a:gd name="T34" fmla="*/ 6 w 50"/>
                <a:gd name="T35" fmla="*/ 44 h 86"/>
                <a:gd name="T36" fmla="*/ 3 w 50"/>
                <a:gd name="T37" fmla="*/ 52 h 86"/>
                <a:gd name="T38" fmla="*/ 1 w 50"/>
                <a:gd name="T39" fmla="*/ 60 h 86"/>
                <a:gd name="T40" fmla="*/ 0 w 50"/>
                <a:gd name="T41" fmla="*/ 67 h 86"/>
                <a:gd name="T42" fmla="*/ 0 w 50"/>
                <a:gd name="T43" fmla="*/ 74 h 86"/>
                <a:gd name="T44" fmla="*/ 1 w 50"/>
                <a:gd name="T45" fmla="*/ 79 h 86"/>
                <a:gd name="T46" fmla="*/ 2 w 50"/>
                <a:gd name="T47" fmla="*/ 84 h 86"/>
                <a:gd name="T48" fmla="*/ 3 w 50"/>
                <a:gd name="T49" fmla="*/ 84 h 86"/>
                <a:gd name="T50" fmla="*/ 3 w 50"/>
                <a:gd name="T51" fmla="*/ 78 h 86"/>
                <a:gd name="T52" fmla="*/ 4 w 50"/>
                <a:gd name="T53" fmla="*/ 72 h 86"/>
                <a:gd name="T54" fmla="*/ 5 w 50"/>
                <a:gd name="T55" fmla="*/ 66 h 86"/>
                <a:gd name="T56" fmla="*/ 7 w 50"/>
                <a:gd name="T57" fmla="*/ 59 h 86"/>
                <a:gd name="T58" fmla="*/ 9 w 50"/>
                <a:gd name="T59" fmla="*/ 52 h 86"/>
                <a:gd name="T60" fmla="*/ 13 w 50"/>
                <a:gd name="T61" fmla="*/ 44 h 86"/>
                <a:gd name="T62" fmla="*/ 16 w 50"/>
                <a:gd name="T63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6">
                  <a:moveTo>
                    <a:pt x="19" y="33"/>
                  </a:moveTo>
                  <a:lnTo>
                    <a:pt x="21" y="30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4" y="16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9" y="52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3"/>
            <p:cNvSpPr>
              <a:spLocks/>
            </p:cNvSpPr>
            <p:nvPr/>
          </p:nvSpPr>
          <p:spPr bwMode="auto">
            <a:xfrm>
              <a:off x="5721" y="1936"/>
              <a:ext cx="392" cy="215"/>
            </a:xfrm>
            <a:custGeom>
              <a:avLst/>
              <a:gdLst>
                <a:gd name="T0" fmla="*/ 63 w 69"/>
                <a:gd name="T1" fmla="*/ 3 h 38"/>
                <a:gd name="T2" fmla="*/ 45 w 69"/>
                <a:gd name="T3" fmla="*/ 8 h 38"/>
                <a:gd name="T4" fmla="*/ 39 w 69"/>
                <a:gd name="T5" fmla="*/ 8 h 38"/>
                <a:gd name="T6" fmla="*/ 32 w 69"/>
                <a:gd name="T7" fmla="*/ 4 h 38"/>
                <a:gd name="T8" fmla="*/ 21 w 69"/>
                <a:gd name="T9" fmla="*/ 0 h 38"/>
                <a:gd name="T10" fmla="*/ 13 w 69"/>
                <a:gd name="T11" fmla="*/ 1 h 38"/>
                <a:gd name="T12" fmla="*/ 7 w 69"/>
                <a:gd name="T13" fmla="*/ 6 h 38"/>
                <a:gd name="T14" fmla="*/ 7 w 69"/>
                <a:gd name="T15" fmla="*/ 6 h 38"/>
                <a:gd name="T16" fmla="*/ 7 w 69"/>
                <a:gd name="T17" fmla="*/ 6 h 38"/>
                <a:gd name="T18" fmla="*/ 6 w 69"/>
                <a:gd name="T19" fmla="*/ 6 h 38"/>
                <a:gd name="T20" fmla="*/ 1 w 69"/>
                <a:gd name="T21" fmla="*/ 14 h 38"/>
                <a:gd name="T22" fmla="*/ 0 w 69"/>
                <a:gd name="T23" fmla="*/ 18 h 38"/>
                <a:gd name="T24" fmla="*/ 2 w 69"/>
                <a:gd name="T25" fmla="*/ 20 h 38"/>
                <a:gd name="T26" fmla="*/ 3 w 69"/>
                <a:gd name="T27" fmla="*/ 22 h 38"/>
                <a:gd name="T28" fmla="*/ 4 w 69"/>
                <a:gd name="T29" fmla="*/ 26 h 38"/>
                <a:gd name="T30" fmla="*/ 4 w 69"/>
                <a:gd name="T31" fmla="*/ 26 h 38"/>
                <a:gd name="T32" fmla="*/ 8 w 69"/>
                <a:gd name="T33" fmla="*/ 30 h 38"/>
                <a:gd name="T34" fmla="*/ 10 w 69"/>
                <a:gd name="T35" fmla="*/ 32 h 38"/>
                <a:gd name="T36" fmla="*/ 13 w 69"/>
                <a:gd name="T37" fmla="*/ 35 h 38"/>
                <a:gd name="T38" fmla="*/ 20 w 69"/>
                <a:gd name="T39" fmla="*/ 38 h 38"/>
                <a:gd name="T40" fmla="*/ 34 w 69"/>
                <a:gd name="T41" fmla="*/ 32 h 38"/>
                <a:gd name="T42" fmla="*/ 42 w 69"/>
                <a:gd name="T43" fmla="*/ 28 h 38"/>
                <a:gd name="T44" fmla="*/ 42 w 69"/>
                <a:gd name="T45" fmla="*/ 28 h 38"/>
                <a:gd name="T46" fmla="*/ 54 w 69"/>
                <a:gd name="T47" fmla="*/ 27 h 38"/>
                <a:gd name="T48" fmla="*/ 55 w 69"/>
                <a:gd name="T49" fmla="*/ 29 h 38"/>
                <a:gd name="T50" fmla="*/ 69 w 69"/>
                <a:gd name="T51" fmla="*/ 28 h 38"/>
                <a:gd name="T52" fmla="*/ 63 w 69"/>
                <a:gd name="T5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38">
                  <a:moveTo>
                    <a:pt x="63" y="3"/>
                  </a:moveTo>
                  <a:cubicBezTo>
                    <a:pt x="57" y="4"/>
                    <a:pt x="51" y="6"/>
                    <a:pt x="45" y="8"/>
                  </a:cubicBezTo>
                  <a:cubicBezTo>
                    <a:pt x="43" y="8"/>
                    <a:pt x="41" y="8"/>
                    <a:pt x="39" y="8"/>
                  </a:cubicBezTo>
                  <a:cubicBezTo>
                    <a:pt x="37" y="7"/>
                    <a:pt x="35" y="5"/>
                    <a:pt x="32" y="4"/>
                  </a:cubicBezTo>
                  <a:cubicBezTo>
                    <a:pt x="29" y="3"/>
                    <a:pt x="25" y="1"/>
                    <a:pt x="21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7" y="3"/>
                    <a:pt x="7" y="6"/>
                  </a:cubicBez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cubicBezTo>
                    <a:pt x="5" y="9"/>
                    <a:pt x="3" y="12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3" y="25"/>
                    <a:pt x="4" y="26"/>
                  </a:cubicBezTo>
                  <a:lnTo>
                    <a:pt x="4" y="26"/>
                  </a:lnTo>
                  <a:cubicBezTo>
                    <a:pt x="5" y="27"/>
                    <a:pt x="7" y="28"/>
                    <a:pt x="8" y="30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2" y="33"/>
                    <a:pt x="12" y="34"/>
                    <a:pt x="13" y="35"/>
                  </a:cubicBezTo>
                  <a:cubicBezTo>
                    <a:pt x="15" y="37"/>
                    <a:pt x="17" y="38"/>
                    <a:pt x="20" y="38"/>
                  </a:cubicBezTo>
                  <a:cubicBezTo>
                    <a:pt x="25" y="37"/>
                    <a:pt x="30" y="35"/>
                    <a:pt x="34" y="32"/>
                  </a:cubicBezTo>
                  <a:cubicBezTo>
                    <a:pt x="37" y="31"/>
                    <a:pt x="39" y="29"/>
                    <a:pt x="42" y="28"/>
                  </a:cubicBezTo>
                  <a:lnTo>
                    <a:pt x="42" y="28"/>
                  </a:lnTo>
                  <a:cubicBezTo>
                    <a:pt x="46" y="27"/>
                    <a:pt x="50" y="27"/>
                    <a:pt x="54" y="27"/>
                  </a:cubicBezTo>
                  <a:lnTo>
                    <a:pt x="55" y="29"/>
                  </a:lnTo>
                  <a:lnTo>
                    <a:pt x="69" y="28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5591" y="1737"/>
              <a:ext cx="385" cy="505"/>
            </a:xfrm>
            <a:custGeom>
              <a:avLst/>
              <a:gdLst>
                <a:gd name="T0" fmla="*/ 27 w 68"/>
                <a:gd name="T1" fmla="*/ 1 h 89"/>
                <a:gd name="T2" fmla="*/ 25 w 68"/>
                <a:gd name="T3" fmla="*/ 5 h 89"/>
                <a:gd name="T4" fmla="*/ 22 w 68"/>
                <a:gd name="T5" fmla="*/ 6 h 89"/>
                <a:gd name="T6" fmla="*/ 11 w 68"/>
                <a:gd name="T7" fmla="*/ 12 h 89"/>
                <a:gd name="T8" fmla="*/ 8 w 68"/>
                <a:gd name="T9" fmla="*/ 17 h 89"/>
                <a:gd name="T10" fmla="*/ 5 w 68"/>
                <a:gd name="T11" fmla="*/ 16 h 89"/>
                <a:gd name="T12" fmla="*/ 0 w 68"/>
                <a:gd name="T13" fmla="*/ 24 h 89"/>
                <a:gd name="T14" fmla="*/ 5 w 68"/>
                <a:gd name="T15" fmla="*/ 32 h 89"/>
                <a:gd name="T16" fmla="*/ 13 w 68"/>
                <a:gd name="T17" fmla="*/ 32 h 89"/>
                <a:gd name="T18" fmla="*/ 14 w 68"/>
                <a:gd name="T19" fmla="*/ 28 h 89"/>
                <a:gd name="T20" fmla="*/ 14 w 68"/>
                <a:gd name="T21" fmla="*/ 28 h 89"/>
                <a:gd name="T22" fmla="*/ 14 w 68"/>
                <a:gd name="T23" fmla="*/ 28 h 89"/>
                <a:gd name="T24" fmla="*/ 18 w 68"/>
                <a:gd name="T25" fmla="*/ 28 h 89"/>
                <a:gd name="T26" fmla="*/ 22 w 68"/>
                <a:gd name="T27" fmla="*/ 25 h 89"/>
                <a:gd name="T28" fmla="*/ 39 w 68"/>
                <a:gd name="T29" fmla="*/ 54 h 89"/>
                <a:gd name="T30" fmla="*/ 42 w 68"/>
                <a:gd name="T31" fmla="*/ 60 h 89"/>
                <a:gd name="T32" fmla="*/ 56 w 68"/>
                <a:gd name="T33" fmla="*/ 85 h 89"/>
                <a:gd name="T34" fmla="*/ 64 w 68"/>
                <a:gd name="T35" fmla="*/ 87 h 89"/>
                <a:gd name="T36" fmla="*/ 67 w 68"/>
                <a:gd name="T37" fmla="*/ 81 h 89"/>
                <a:gd name="T38" fmla="*/ 57 w 68"/>
                <a:gd name="T39" fmla="*/ 65 h 89"/>
                <a:gd name="T40" fmla="*/ 53 w 68"/>
                <a:gd name="T41" fmla="*/ 60 h 89"/>
                <a:gd name="T42" fmla="*/ 50 w 68"/>
                <a:gd name="T43" fmla="*/ 55 h 89"/>
                <a:gd name="T44" fmla="*/ 28 w 68"/>
                <a:gd name="T45" fmla="*/ 22 h 89"/>
                <a:gd name="T46" fmla="*/ 33 w 68"/>
                <a:gd name="T47" fmla="*/ 18 h 89"/>
                <a:gd name="T48" fmla="*/ 38 w 68"/>
                <a:gd name="T49" fmla="*/ 18 h 89"/>
                <a:gd name="T50" fmla="*/ 38 w 68"/>
                <a:gd name="T51" fmla="*/ 18 h 89"/>
                <a:gd name="T52" fmla="*/ 38 w 68"/>
                <a:gd name="T53" fmla="*/ 7 h 89"/>
                <a:gd name="T54" fmla="*/ 27 w 68"/>
                <a:gd name="T5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89">
                  <a:moveTo>
                    <a:pt x="27" y="1"/>
                  </a:moveTo>
                  <a:cubicBezTo>
                    <a:pt x="26" y="2"/>
                    <a:pt x="25" y="3"/>
                    <a:pt x="25" y="5"/>
                  </a:cubicBezTo>
                  <a:cubicBezTo>
                    <a:pt x="24" y="5"/>
                    <a:pt x="23" y="5"/>
                    <a:pt x="22" y="6"/>
                  </a:cubicBezTo>
                  <a:lnTo>
                    <a:pt x="11" y="12"/>
                  </a:lnTo>
                  <a:cubicBezTo>
                    <a:pt x="9" y="14"/>
                    <a:pt x="8" y="15"/>
                    <a:pt x="8" y="17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1" y="16"/>
                    <a:pt x="0" y="21"/>
                    <a:pt x="0" y="24"/>
                  </a:cubicBezTo>
                  <a:cubicBezTo>
                    <a:pt x="0" y="28"/>
                    <a:pt x="2" y="30"/>
                    <a:pt x="5" y="32"/>
                  </a:cubicBezTo>
                  <a:cubicBezTo>
                    <a:pt x="7" y="33"/>
                    <a:pt x="11" y="34"/>
                    <a:pt x="13" y="32"/>
                  </a:cubicBezTo>
                  <a:cubicBezTo>
                    <a:pt x="14" y="31"/>
                    <a:pt x="15" y="30"/>
                    <a:pt x="14" y="28"/>
                  </a:cubicBezTo>
                  <a:lnTo>
                    <a:pt x="14" y="28"/>
                  </a:lnTo>
                  <a:lnTo>
                    <a:pt x="14" y="28"/>
                  </a:lnTo>
                  <a:cubicBezTo>
                    <a:pt x="15" y="28"/>
                    <a:pt x="16" y="28"/>
                    <a:pt x="18" y="28"/>
                  </a:cubicBezTo>
                  <a:cubicBezTo>
                    <a:pt x="19" y="27"/>
                    <a:pt x="21" y="26"/>
                    <a:pt x="22" y="25"/>
                  </a:cubicBezTo>
                  <a:cubicBezTo>
                    <a:pt x="28" y="35"/>
                    <a:pt x="33" y="45"/>
                    <a:pt x="39" y="54"/>
                  </a:cubicBezTo>
                  <a:lnTo>
                    <a:pt x="42" y="60"/>
                  </a:lnTo>
                  <a:cubicBezTo>
                    <a:pt x="47" y="68"/>
                    <a:pt x="51" y="76"/>
                    <a:pt x="56" y="85"/>
                  </a:cubicBezTo>
                  <a:cubicBezTo>
                    <a:pt x="58" y="88"/>
                    <a:pt x="60" y="89"/>
                    <a:pt x="64" y="87"/>
                  </a:cubicBezTo>
                  <a:cubicBezTo>
                    <a:pt x="66" y="85"/>
                    <a:pt x="68" y="84"/>
                    <a:pt x="67" y="81"/>
                  </a:cubicBezTo>
                  <a:cubicBezTo>
                    <a:pt x="63" y="75"/>
                    <a:pt x="60" y="70"/>
                    <a:pt x="57" y="65"/>
                  </a:cubicBezTo>
                  <a:lnTo>
                    <a:pt x="53" y="60"/>
                  </a:lnTo>
                  <a:lnTo>
                    <a:pt x="50" y="55"/>
                  </a:lnTo>
                  <a:cubicBezTo>
                    <a:pt x="43" y="44"/>
                    <a:pt x="36" y="33"/>
                    <a:pt x="28" y="22"/>
                  </a:cubicBezTo>
                  <a:cubicBezTo>
                    <a:pt x="30" y="20"/>
                    <a:pt x="32" y="20"/>
                    <a:pt x="33" y="18"/>
                  </a:cubicBezTo>
                  <a:cubicBezTo>
                    <a:pt x="34" y="19"/>
                    <a:pt x="36" y="19"/>
                    <a:pt x="38" y="18"/>
                  </a:cubicBezTo>
                  <a:lnTo>
                    <a:pt x="38" y="18"/>
                  </a:lnTo>
                  <a:cubicBezTo>
                    <a:pt x="40" y="14"/>
                    <a:pt x="39" y="10"/>
                    <a:pt x="38" y="7"/>
                  </a:cubicBezTo>
                  <a:cubicBezTo>
                    <a:pt x="35" y="4"/>
                    <a:pt x="31" y="0"/>
                    <a:pt x="27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5647" y="1783"/>
              <a:ext cx="103" cy="90"/>
            </a:xfrm>
            <a:custGeom>
              <a:avLst/>
              <a:gdLst>
                <a:gd name="T0" fmla="*/ 1 w 18"/>
                <a:gd name="T1" fmla="*/ 11 h 16"/>
                <a:gd name="T2" fmla="*/ 0 w 18"/>
                <a:gd name="T3" fmla="*/ 11 h 16"/>
                <a:gd name="T4" fmla="*/ 1 w 18"/>
                <a:gd name="T5" fmla="*/ 9 h 16"/>
                <a:gd name="T6" fmla="*/ 14 w 18"/>
                <a:gd name="T7" fmla="*/ 0 h 16"/>
                <a:gd name="T8" fmla="*/ 15 w 18"/>
                <a:gd name="T9" fmla="*/ 0 h 16"/>
                <a:gd name="T10" fmla="*/ 18 w 18"/>
                <a:gd name="T11" fmla="*/ 5 h 16"/>
                <a:gd name="T12" fmla="*/ 18 w 18"/>
                <a:gd name="T13" fmla="*/ 6 h 16"/>
                <a:gd name="T14" fmla="*/ 18 w 18"/>
                <a:gd name="T15" fmla="*/ 6 h 16"/>
                <a:gd name="T16" fmla="*/ 18 w 18"/>
                <a:gd name="T17" fmla="*/ 5 h 16"/>
                <a:gd name="T18" fmla="*/ 14 w 18"/>
                <a:gd name="T19" fmla="*/ 2 h 16"/>
                <a:gd name="T20" fmla="*/ 2 w 18"/>
                <a:gd name="T21" fmla="*/ 10 h 16"/>
                <a:gd name="T22" fmla="*/ 2 w 18"/>
                <a:gd name="T23" fmla="*/ 11 h 16"/>
                <a:gd name="T24" fmla="*/ 3 w 18"/>
                <a:gd name="T25" fmla="*/ 14 h 16"/>
                <a:gd name="T26" fmla="*/ 1 w 18"/>
                <a:gd name="T2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6">
                  <a:moveTo>
                    <a:pt x="1" y="11"/>
                  </a:moveTo>
                  <a:lnTo>
                    <a:pt x="0" y="11"/>
                  </a:lnTo>
                  <a:lnTo>
                    <a:pt x="1" y="9"/>
                  </a:lnTo>
                  <a:cubicBezTo>
                    <a:pt x="2" y="5"/>
                    <a:pt x="10" y="2"/>
                    <a:pt x="14" y="0"/>
                  </a:cubicBezTo>
                  <a:lnTo>
                    <a:pt x="15" y="0"/>
                  </a:lnTo>
                  <a:cubicBezTo>
                    <a:pt x="16" y="1"/>
                    <a:pt x="17" y="3"/>
                    <a:pt x="18" y="5"/>
                  </a:cubicBez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cubicBezTo>
                    <a:pt x="17" y="4"/>
                    <a:pt x="15" y="2"/>
                    <a:pt x="14" y="2"/>
                  </a:cubicBezTo>
                  <a:cubicBezTo>
                    <a:pt x="11" y="2"/>
                    <a:pt x="3" y="6"/>
                    <a:pt x="2" y="10"/>
                  </a:cubicBezTo>
                  <a:lnTo>
                    <a:pt x="2" y="11"/>
                  </a:lnTo>
                  <a:cubicBezTo>
                    <a:pt x="2" y="12"/>
                    <a:pt x="2" y="13"/>
                    <a:pt x="3" y="14"/>
                  </a:cubicBezTo>
                  <a:cubicBezTo>
                    <a:pt x="3" y="16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5750" y="1754"/>
              <a:ext cx="51" cy="40"/>
            </a:xfrm>
            <a:custGeom>
              <a:avLst/>
              <a:gdLst>
                <a:gd name="T0" fmla="*/ 2 w 9"/>
                <a:gd name="T1" fmla="*/ 7 h 7"/>
                <a:gd name="T2" fmla="*/ 0 w 9"/>
                <a:gd name="T3" fmla="*/ 3 h 7"/>
                <a:gd name="T4" fmla="*/ 3 w 9"/>
                <a:gd name="T5" fmla="*/ 1 h 7"/>
                <a:gd name="T6" fmla="*/ 3 w 9"/>
                <a:gd name="T7" fmla="*/ 1 h 7"/>
                <a:gd name="T8" fmla="*/ 9 w 9"/>
                <a:gd name="T9" fmla="*/ 6 h 7"/>
                <a:gd name="T10" fmla="*/ 9 w 9"/>
                <a:gd name="T11" fmla="*/ 6 h 7"/>
                <a:gd name="T12" fmla="*/ 2 w 9"/>
                <a:gd name="T13" fmla="*/ 4 h 7"/>
                <a:gd name="T14" fmla="*/ 2 w 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2" y="7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lnTo>
                    <a:pt x="3" y="1"/>
                  </a:lnTo>
                  <a:cubicBezTo>
                    <a:pt x="6" y="2"/>
                    <a:pt x="8" y="4"/>
                    <a:pt x="9" y="6"/>
                  </a:cubicBezTo>
                  <a:lnTo>
                    <a:pt x="9" y="6"/>
                  </a:lnTo>
                  <a:cubicBezTo>
                    <a:pt x="7" y="5"/>
                    <a:pt x="5" y="2"/>
                    <a:pt x="2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"/>
            <p:cNvSpPr>
              <a:spLocks/>
            </p:cNvSpPr>
            <p:nvPr/>
          </p:nvSpPr>
          <p:spPr bwMode="auto">
            <a:xfrm>
              <a:off x="5602" y="1839"/>
              <a:ext cx="28" cy="68"/>
            </a:xfrm>
            <a:custGeom>
              <a:avLst/>
              <a:gdLst>
                <a:gd name="T0" fmla="*/ 5 w 5"/>
                <a:gd name="T1" fmla="*/ 6 h 12"/>
                <a:gd name="T2" fmla="*/ 3 w 5"/>
                <a:gd name="T3" fmla="*/ 3 h 12"/>
                <a:gd name="T4" fmla="*/ 0 w 5"/>
                <a:gd name="T5" fmla="*/ 6 h 12"/>
                <a:gd name="T6" fmla="*/ 0 w 5"/>
                <a:gd name="T7" fmla="*/ 7 h 12"/>
                <a:gd name="T8" fmla="*/ 4 w 5"/>
                <a:gd name="T9" fmla="*/ 12 h 12"/>
                <a:gd name="T10" fmla="*/ 2 w 5"/>
                <a:gd name="T11" fmla="*/ 6 h 12"/>
                <a:gd name="T12" fmla="*/ 5 w 5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5" y="6"/>
                  </a:moveTo>
                  <a:lnTo>
                    <a:pt x="3" y="3"/>
                  </a:lnTo>
                  <a:cubicBezTo>
                    <a:pt x="1" y="0"/>
                    <a:pt x="0" y="4"/>
                    <a:pt x="0" y="6"/>
                  </a:cubicBezTo>
                  <a:lnTo>
                    <a:pt x="0" y="7"/>
                  </a:lnTo>
                  <a:cubicBezTo>
                    <a:pt x="1" y="9"/>
                    <a:pt x="2" y="11"/>
                    <a:pt x="4" y="12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3" y="4"/>
                    <a:pt x="4" y="6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8"/>
            <p:cNvSpPr>
              <a:spLocks/>
            </p:cNvSpPr>
            <p:nvPr/>
          </p:nvSpPr>
          <p:spPr bwMode="auto">
            <a:xfrm>
              <a:off x="5886" y="2145"/>
              <a:ext cx="51" cy="74"/>
            </a:xfrm>
            <a:custGeom>
              <a:avLst/>
              <a:gdLst>
                <a:gd name="T0" fmla="*/ 0 w 9"/>
                <a:gd name="T1" fmla="*/ 0 h 13"/>
                <a:gd name="T2" fmla="*/ 8 w 9"/>
                <a:gd name="T3" fmla="*/ 13 h 13"/>
                <a:gd name="T4" fmla="*/ 9 w 9"/>
                <a:gd name="T5" fmla="*/ 13 h 13"/>
                <a:gd name="T6" fmla="*/ 1 w 9"/>
                <a:gd name="T7" fmla="*/ 0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2" y="5"/>
                    <a:pt x="5" y="9"/>
                    <a:pt x="8" y="13"/>
                  </a:cubicBezTo>
                  <a:lnTo>
                    <a:pt x="9" y="13"/>
                  </a:lnTo>
                  <a:cubicBezTo>
                    <a:pt x="7" y="8"/>
                    <a:pt x="4" y="4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9"/>
            <p:cNvSpPr>
              <a:spLocks/>
            </p:cNvSpPr>
            <p:nvPr/>
          </p:nvSpPr>
          <p:spPr bwMode="auto">
            <a:xfrm>
              <a:off x="5715" y="1868"/>
              <a:ext cx="52" cy="85"/>
            </a:xfrm>
            <a:custGeom>
              <a:avLst/>
              <a:gdLst>
                <a:gd name="T0" fmla="*/ 0 w 9"/>
                <a:gd name="T1" fmla="*/ 1 h 15"/>
                <a:gd name="T2" fmla="*/ 9 w 9"/>
                <a:gd name="T3" fmla="*/ 15 h 15"/>
                <a:gd name="T4" fmla="*/ 9 w 9"/>
                <a:gd name="T5" fmla="*/ 14 h 15"/>
                <a:gd name="T6" fmla="*/ 1 w 9"/>
                <a:gd name="T7" fmla="*/ 0 h 15"/>
                <a:gd name="T8" fmla="*/ 1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0" y="1"/>
                  </a:moveTo>
                  <a:lnTo>
                    <a:pt x="9" y="15"/>
                  </a:lnTo>
                  <a:lnTo>
                    <a:pt x="9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5750" y="2032"/>
              <a:ext cx="90" cy="108"/>
            </a:xfrm>
            <a:custGeom>
              <a:avLst/>
              <a:gdLst>
                <a:gd name="T0" fmla="*/ 15 w 16"/>
                <a:gd name="T1" fmla="*/ 0 h 19"/>
                <a:gd name="T2" fmla="*/ 12 w 16"/>
                <a:gd name="T3" fmla="*/ 1 h 19"/>
                <a:gd name="T4" fmla="*/ 8 w 16"/>
                <a:gd name="T5" fmla="*/ 3 h 19"/>
                <a:gd name="T6" fmla="*/ 8 w 16"/>
                <a:gd name="T7" fmla="*/ 3 h 19"/>
                <a:gd name="T8" fmla="*/ 8 w 16"/>
                <a:gd name="T9" fmla="*/ 3 h 19"/>
                <a:gd name="T10" fmla="*/ 1 w 16"/>
                <a:gd name="T11" fmla="*/ 5 h 19"/>
                <a:gd name="T12" fmla="*/ 1 w 16"/>
                <a:gd name="T13" fmla="*/ 5 h 19"/>
                <a:gd name="T14" fmla="*/ 1 w 16"/>
                <a:gd name="T15" fmla="*/ 5 h 19"/>
                <a:gd name="T16" fmla="*/ 0 w 16"/>
                <a:gd name="T17" fmla="*/ 5 h 19"/>
                <a:gd name="T18" fmla="*/ 0 w 16"/>
                <a:gd name="T19" fmla="*/ 5 h 19"/>
                <a:gd name="T20" fmla="*/ 0 w 16"/>
                <a:gd name="T21" fmla="*/ 8 h 19"/>
                <a:gd name="T22" fmla="*/ 0 w 16"/>
                <a:gd name="T23" fmla="*/ 9 h 19"/>
                <a:gd name="T24" fmla="*/ 4 w 16"/>
                <a:gd name="T25" fmla="*/ 13 h 19"/>
                <a:gd name="T26" fmla="*/ 4 w 16"/>
                <a:gd name="T27" fmla="*/ 13 h 19"/>
                <a:gd name="T28" fmla="*/ 7 w 16"/>
                <a:gd name="T29" fmla="*/ 15 h 19"/>
                <a:gd name="T30" fmla="*/ 8 w 16"/>
                <a:gd name="T31" fmla="*/ 17 h 19"/>
                <a:gd name="T32" fmla="*/ 12 w 16"/>
                <a:gd name="T33" fmla="*/ 19 h 19"/>
                <a:gd name="T34" fmla="*/ 15 w 16"/>
                <a:gd name="T35" fmla="*/ 19 h 19"/>
                <a:gd name="T36" fmla="*/ 15 w 16"/>
                <a:gd name="T37" fmla="*/ 19 h 19"/>
                <a:gd name="T38" fmla="*/ 12 w 16"/>
                <a:gd name="T39" fmla="*/ 19 h 19"/>
                <a:gd name="T40" fmla="*/ 10 w 16"/>
                <a:gd name="T41" fmla="*/ 17 h 19"/>
                <a:gd name="T42" fmla="*/ 10 w 16"/>
                <a:gd name="T43" fmla="*/ 17 h 19"/>
                <a:gd name="T44" fmla="*/ 10 w 16"/>
                <a:gd name="T45" fmla="*/ 17 h 19"/>
                <a:gd name="T46" fmla="*/ 10 w 16"/>
                <a:gd name="T47" fmla="*/ 17 h 19"/>
                <a:gd name="T48" fmla="*/ 10 w 16"/>
                <a:gd name="T49" fmla="*/ 17 h 19"/>
                <a:gd name="T50" fmla="*/ 11 w 16"/>
                <a:gd name="T51" fmla="*/ 16 h 19"/>
                <a:gd name="T52" fmla="*/ 12 w 16"/>
                <a:gd name="T53" fmla="*/ 16 h 19"/>
                <a:gd name="T54" fmla="*/ 12 w 16"/>
                <a:gd name="T55" fmla="*/ 15 h 19"/>
                <a:gd name="T56" fmla="*/ 9 w 16"/>
                <a:gd name="T57" fmla="*/ 16 h 19"/>
                <a:gd name="T58" fmla="*/ 9 w 16"/>
                <a:gd name="T59" fmla="*/ 16 h 19"/>
                <a:gd name="T60" fmla="*/ 9 w 16"/>
                <a:gd name="T61" fmla="*/ 16 h 19"/>
                <a:gd name="T62" fmla="*/ 9 w 16"/>
                <a:gd name="T63" fmla="*/ 16 h 19"/>
                <a:gd name="T64" fmla="*/ 9 w 16"/>
                <a:gd name="T65" fmla="*/ 16 h 19"/>
                <a:gd name="T66" fmla="*/ 7 w 16"/>
                <a:gd name="T67" fmla="*/ 14 h 19"/>
                <a:gd name="T68" fmla="*/ 7 w 16"/>
                <a:gd name="T69" fmla="*/ 13 h 19"/>
                <a:gd name="T70" fmla="*/ 11 w 16"/>
                <a:gd name="T71" fmla="*/ 11 h 19"/>
                <a:gd name="T72" fmla="*/ 12 w 16"/>
                <a:gd name="T73" fmla="*/ 11 h 19"/>
                <a:gd name="T74" fmla="*/ 15 w 16"/>
                <a:gd name="T75" fmla="*/ 7 h 19"/>
                <a:gd name="T76" fmla="*/ 16 w 16"/>
                <a:gd name="T77" fmla="*/ 6 h 19"/>
                <a:gd name="T78" fmla="*/ 15 w 16"/>
                <a:gd name="T79" fmla="*/ 6 h 19"/>
                <a:gd name="T80" fmla="*/ 11 w 16"/>
                <a:gd name="T81" fmla="*/ 9 h 19"/>
                <a:gd name="T82" fmla="*/ 8 w 16"/>
                <a:gd name="T83" fmla="*/ 10 h 19"/>
                <a:gd name="T84" fmla="*/ 5 w 16"/>
                <a:gd name="T85" fmla="*/ 11 h 19"/>
                <a:gd name="T86" fmla="*/ 2 w 16"/>
                <a:gd name="T87" fmla="*/ 8 h 19"/>
                <a:gd name="T88" fmla="*/ 9 w 16"/>
                <a:gd name="T89" fmla="*/ 7 h 19"/>
                <a:gd name="T90" fmla="*/ 9 w 16"/>
                <a:gd name="T91" fmla="*/ 6 h 19"/>
                <a:gd name="T92" fmla="*/ 10 w 16"/>
                <a:gd name="T93" fmla="*/ 4 h 19"/>
                <a:gd name="T94" fmla="*/ 10 w 16"/>
                <a:gd name="T95" fmla="*/ 3 h 19"/>
                <a:gd name="T96" fmla="*/ 12 w 16"/>
                <a:gd name="T97" fmla="*/ 2 h 19"/>
                <a:gd name="T98" fmla="*/ 12 w 16"/>
                <a:gd name="T99" fmla="*/ 2 h 19"/>
                <a:gd name="T100" fmla="*/ 15 w 16"/>
                <a:gd name="T101" fmla="*/ 0 h 19"/>
                <a:gd name="T102" fmla="*/ 15 w 16"/>
                <a:gd name="T10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9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0" y="2"/>
                    <a:pt x="8" y="3"/>
                  </a:cubicBezTo>
                  <a:lnTo>
                    <a:pt x="8" y="3"/>
                  </a:lnTo>
                  <a:lnTo>
                    <a:pt x="8" y="3"/>
                  </a:lnTo>
                  <a:cubicBezTo>
                    <a:pt x="5" y="4"/>
                    <a:pt x="3" y="4"/>
                    <a:pt x="1" y="5"/>
                  </a:cubicBez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0" y="6"/>
                    <a:pt x="0" y="7"/>
                    <a:pt x="0" y="8"/>
                  </a:cubicBezTo>
                  <a:lnTo>
                    <a:pt x="0" y="9"/>
                  </a:lnTo>
                  <a:cubicBezTo>
                    <a:pt x="2" y="10"/>
                    <a:pt x="4" y="11"/>
                    <a:pt x="4" y="13"/>
                  </a:cubicBezTo>
                  <a:lnTo>
                    <a:pt x="4" y="13"/>
                  </a:lnTo>
                  <a:cubicBezTo>
                    <a:pt x="5" y="14"/>
                    <a:pt x="6" y="14"/>
                    <a:pt x="7" y="15"/>
                  </a:cubicBezTo>
                  <a:lnTo>
                    <a:pt x="8" y="17"/>
                  </a:lnTo>
                  <a:cubicBezTo>
                    <a:pt x="9" y="18"/>
                    <a:pt x="10" y="19"/>
                    <a:pt x="12" y="19"/>
                  </a:cubicBezTo>
                  <a:cubicBezTo>
                    <a:pt x="13" y="19"/>
                    <a:pt x="14" y="19"/>
                    <a:pt x="15" y="19"/>
                  </a:cubicBezTo>
                  <a:lnTo>
                    <a:pt x="15" y="19"/>
                  </a:lnTo>
                  <a:cubicBezTo>
                    <a:pt x="14" y="19"/>
                    <a:pt x="13" y="19"/>
                    <a:pt x="12" y="19"/>
                  </a:cubicBezTo>
                  <a:cubicBezTo>
                    <a:pt x="11" y="18"/>
                    <a:pt x="10" y="18"/>
                    <a:pt x="10" y="17"/>
                  </a:cubicBez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ubicBezTo>
                    <a:pt x="10" y="17"/>
                    <a:pt x="11" y="17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0" y="15"/>
                    <a:pt x="9" y="16"/>
                  </a:cubicBez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cubicBezTo>
                    <a:pt x="8" y="15"/>
                    <a:pt x="8" y="15"/>
                    <a:pt x="7" y="14"/>
                  </a:cubicBezTo>
                  <a:lnTo>
                    <a:pt x="7" y="13"/>
                  </a:lnTo>
                  <a:cubicBezTo>
                    <a:pt x="9" y="14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4" y="8"/>
                    <a:pt x="15" y="7"/>
                  </a:cubicBezTo>
                  <a:lnTo>
                    <a:pt x="16" y="6"/>
                  </a:lnTo>
                  <a:lnTo>
                    <a:pt x="15" y="6"/>
                  </a:lnTo>
                  <a:cubicBezTo>
                    <a:pt x="14" y="7"/>
                    <a:pt x="12" y="8"/>
                    <a:pt x="11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4" y="11"/>
                    <a:pt x="0" y="9"/>
                    <a:pt x="2" y="8"/>
                  </a:cubicBezTo>
                  <a:cubicBezTo>
                    <a:pt x="4" y="8"/>
                    <a:pt x="7" y="8"/>
                    <a:pt x="9" y="7"/>
                  </a:cubicBezTo>
                  <a:lnTo>
                    <a:pt x="9" y="6"/>
                  </a:lnTo>
                  <a:cubicBezTo>
                    <a:pt x="9" y="5"/>
                    <a:pt x="9" y="5"/>
                    <a:pt x="10" y="4"/>
                  </a:cubicBezTo>
                  <a:lnTo>
                    <a:pt x="10" y="3"/>
                  </a:lnTo>
                  <a:cubicBezTo>
                    <a:pt x="11" y="3"/>
                    <a:pt x="11" y="2"/>
                    <a:pt x="12" y="2"/>
                  </a:cubicBezTo>
                  <a:lnTo>
                    <a:pt x="12" y="2"/>
                  </a:lnTo>
                  <a:cubicBezTo>
                    <a:pt x="13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>
              <a:off x="5801" y="1975"/>
              <a:ext cx="17" cy="0"/>
            </a:xfrm>
            <a:custGeom>
              <a:avLst/>
              <a:gdLst>
                <a:gd name="T0" fmla="*/ 2 w 3"/>
                <a:gd name="T1" fmla="*/ 1 w 3"/>
                <a:gd name="T2" fmla="*/ 1 w 3"/>
                <a:gd name="T3" fmla="*/ 0 w 3"/>
                <a:gd name="T4" fmla="*/ 0 w 3"/>
                <a:gd name="T5" fmla="*/ 1 w 3"/>
                <a:gd name="T6" fmla="*/ 1 w 3"/>
                <a:gd name="T7" fmla="*/ 2 w 3"/>
                <a:gd name="T8" fmla="*/ 2 w 3"/>
                <a:gd name="T9" fmla="*/ 2 w 3"/>
                <a:gd name="T10" fmla="*/ 2 w 3"/>
                <a:gd name="T11" fmla="*/ 2 w 3"/>
                <a:gd name="T12" fmla="*/ 3 w 3"/>
                <a:gd name="T13" fmla="*/ 2 w 3"/>
                <a:gd name="T14" fmla="*/ 2 w 3"/>
                <a:gd name="T15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5767" y="1964"/>
              <a:ext cx="28" cy="62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1 w 5"/>
                <a:gd name="T7" fmla="*/ 0 h 11"/>
                <a:gd name="T8" fmla="*/ 1 w 5"/>
                <a:gd name="T9" fmla="*/ 0 h 11"/>
                <a:gd name="T10" fmla="*/ 1 w 5"/>
                <a:gd name="T11" fmla="*/ 0 h 11"/>
                <a:gd name="T12" fmla="*/ 1 w 5"/>
                <a:gd name="T13" fmla="*/ 0 h 11"/>
                <a:gd name="T14" fmla="*/ 1 w 5"/>
                <a:gd name="T15" fmla="*/ 4 h 11"/>
                <a:gd name="T16" fmla="*/ 0 w 5"/>
                <a:gd name="T17" fmla="*/ 8 h 11"/>
                <a:gd name="T18" fmla="*/ 0 w 5"/>
                <a:gd name="T19" fmla="*/ 11 h 11"/>
                <a:gd name="T20" fmla="*/ 1 w 5"/>
                <a:gd name="T21" fmla="*/ 11 h 11"/>
                <a:gd name="T22" fmla="*/ 3 w 5"/>
                <a:gd name="T23" fmla="*/ 9 h 11"/>
                <a:gd name="T24" fmla="*/ 5 w 5"/>
                <a:gd name="T25" fmla="*/ 4 h 11"/>
                <a:gd name="T26" fmla="*/ 4 w 5"/>
                <a:gd name="T27" fmla="*/ 2 h 11"/>
                <a:gd name="T28" fmla="*/ 4 w 5"/>
                <a:gd name="T29" fmla="*/ 2 h 11"/>
                <a:gd name="T30" fmla="*/ 3 w 5"/>
                <a:gd name="T31" fmla="*/ 1 h 11"/>
                <a:gd name="T32" fmla="*/ 2 w 5"/>
                <a:gd name="T33" fmla="*/ 1 h 11"/>
                <a:gd name="T34" fmla="*/ 2 w 5"/>
                <a:gd name="T35" fmla="*/ 0 h 11"/>
                <a:gd name="T36" fmla="*/ 1 w 5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0" y="1"/>
                    <a:pt x="1" y="3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1"/>
                  </a:ln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5" y="5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5772" y="1947"/>
              <a:ext cx="244" cy="153"/>
            </a:xfrm>
            <a:custGeom>
              <a:avLst/>
              <a:gdLst>
                <a:gd name="T0" fmla="*/ 42 w 43"/>
                <a:gd name="T1" fmla="*/ 7 h 27"/>
                <a:gd name="T2" fmla="*/ 42 w 43"/>
                <a:gd name="T3" fmla="*/ 7 h 27"/>
                <a:gd name="T4" fmla="*/ 36 w 43"/>
                <a:gd name="T5" fmla="*/ 8 h 27"/>
                <a:gd name="T6" fmla="*/ 27 w 43"/>
                <a:gd name="T7" fmla="*/ 7 h 27"/>
                <a:gd name="T8" fmla="*/ 23 w 43"/>
                <a:gd name="T9" fmla="*/ 4 h 27"/>
                <a:gd name="T10" fmla="*/ 18 w 43"/>
                <a:gd name="T11" fmla="*/ 2 h 27"/>
                <a:gd name="T12" fmla="*/ 15 w 43"/>
                <a:gd name="T13" fmla="*/ 1 h 27"/>
                <a:gd name="T14" fmla="*/ 11 w 43"/>
                <a:gd name="T15" fmla="*/ 0 h 27"/>
                <a:gd name="T16" fmla="*/ 7 w 43"/>
                <a:gd name="T17" fmla="*/ 1 h 27"/>
                <a:gd name="T18" fmla="*/ 6 w 43"/>
                <a:gd name="T19" fmla="*/ 1 h 27"/>
                <a:gd name="T20" fmla="*/ 5 w 43"/>
                <a:gd name="T21" fmla="*/ 1 h 27"/>
                <a:gd name="T22" fmla="*/ 2 w 43"/>
                <a:gd name="T23" fmla="*/ 2 h 27"/>
                <a:gd name="T24" fmla="*/ 0 w 43"/>
                <a:gd name="T25" fmla="*/ 2 h 27"/>
                <a:gd name="T26" fmla="*/ 0 w 43"/>
                <a:gd name="T27" fmla="*/ 3 h 27"/>
                <a:gd name="T28" fmla="*/ 0 w 43"/>
                <a:gd name="T29" fmla="*/ 3 h 27"/>
                <a:gd name="T30" fmla="*/ 1 w 43"/>
                <a:gd name="T31" fmla="*/ 4 h 27"/>
                <a:gd name="T32" fmla="*/ 2 w 43"/>
                <a:gd name="T33" fmla="*/ 4 h 27"/>
                <a:gd name="T34" fmla="*/ 3 w 43"/>
                <a:gd name="T35" fmla="*/ 4 h 27"/>
                <a:gd name="T36" fmla="*/ 3 w 43"/>
                <a:gd name="T37" fmla="*/ 4 h 27"/>
                <a:gd name="T38" fmla="*/ 3 w 43"/>
                <a:gd name="T39" fmla="*/ 4 h 27"/>
                <a:gd name="T40" fmla="*/ 3 w 43"/>
                <a:gd name="T41" fmla="*/ 4 h 27"/>
                <a:gd name="T42" fmla="*/ 5 w 43"/>
                <a:gd name="T43" fmla="*/ 5 h 27"/>
                <a:gd name="T44" fmla="*/ 8 w 43"/>
                <a:gd name="T45" fmla="*/ 5 h 27"/>
                <a:gd name="T46" fmla="*/ 11 w 43"/>
                <a:gd name="T47" fmla="*/ 3 h 27"/>
                <a:gd name="T48" fmla="*/ 12 w 43"/>
                <a:gd name="T49" fmla="*/ 4 h 27"/>
                <a:gd name="T50" fmla="*/ 19 w 43"/>
                <a:gd name="T51" fmla="*/ 10 h 27"/>
                <a:gd name="T52" fmla="*/ 23 w 43"/>
                <a:gd name="T53" fmla="*/ 11 h 27"/>
                <a:gd name="T54" fmla="*/ 26 w 43"/>
                <a:gd name="T55" fmla="*/ 10 h 27"/>
                <a:gd name="T56" fmla="*/ 28 w 43"/>
                <a:gd name="T57" fmla="*/ 10 h 27"/>
                <a:gd name="T58" fmla="*/ 29 w 43"/>
                <a:gd name="T59" fmla="*/ 10 h 27"/>
                <a:gd name="T60" fmla="*/ 29 w 43"/>
                <a:gd name="T61" fmla="*/ 11 h 27"/>
                <a:gd name="T62" fmla="*/ 26 w 43"/>
                <a:gd name="T63" fmla="*/ 16 h 27"/>
                <a:gd name="T64" fmla="*/ 26 w 43"/>
                <a:gd name="T65" fmla="*/ 16 h 27"/>
                <a:gd name="T66" fmla="*/ 25 w 43"/>
                <a:gd name="T67" fmla="*/ 18 h 27"/>
                <a:gd name="T68" fmla="*/ 25 w 43"/>
                <a:gd name="T69" fmla="*/ 18 h 27"/>
                <a:gd name="T70" fmla="*/ 25 w 43"/>
                <a:gd name="T71" fmla="*/ 18 h 27"/>
                <a:gd name="T72" fmla="*/ 24 w 43"/>
                <a:gd name="T73" fmla="*/ 18 h 27"/>
                <a:gd name="T74" fmla="*/ 21 w 43"/>
                <a:gd name="T75" fmla="*/ 19 h 27"/>
                <a:gd name="T76" fmla="*/ 20 w 43"/>
                <a:gd name="T77" fmla="*/ 20 h 27"/>
                <a:gd name="T78" fmla="*/ 24 w 43"/>
                <a:gd name="T79" fmla="*/ 27 h 27"/>
                <a:gd name="T80" fmla="*/ 28 w 43"/>
                <a:gd name="T81" fmla="*/ 23 h 27"/>
                <a:gd name="T82" fmla="*/ 29 w 43"/>
                <a:gd name="T83" fmla="*/ 21 h 27"/>
                <a:gd name="T84" fmla="*/ 43 w 43"/>
                <a:gd name="T85" fmla="*/ 17 h 27"/>
                <a:gd name="T86" fmla="*/ 42 w 43"/>
                <a:gd name="T8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27">
                  <a:moveTo>
                    <a:pt x="42" y="7"/>
                  </a:moveTo>
                  <a:lnTo>
                    <a:pt x="42" y="7"/>
                  </a:lnTo>
                  <a:cubicBezTo>
                    <a:pt x="40" y="8"/>
                    <a:pt x="38" y="8"/>
                    <a:pt x="36" y="8"/>
                  </a:cubicBezTo>
                  <a:cubicBezTo>
                    <a:pt x="33" y="8"/>
                    <a:pt x="30" y="8"/>
                    <a:pt x="27" y="7"/>
                  </a:cubicBezTo>
                  <a:cubicBezTo>
                    <a:pt x="26" y="6"/>
                    <a:pt x="24" y="5"/>
                    <a:pt x="23" y="4"/>
                  </a:cubicBezTo>
                  <a:cubicBezTo>
                    <a:pt x="21" y="3"/>
                    <a:pt x="19" y="3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6" y="1"/>
                  </a:ln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5"/>
                  </a:lnTo>
                  <a:cubicBezTo>
                    <a:pt x="6" y="5"/>
                    <a:pt x="7" y="5"/>
                    <a:pt x="8" y="5"/>
                  </a:cubicBezTo>
                  <a:cubicBezTo>
                    <a:pt x="9" y="4"/>
                    <a:pt x="10" y="4"/>
                    <a:pt x="11" y="3"/>
                  </a:cubicBezTo>
                  <a:lnTo>
                    <a:pt x="12" y="4"/>
                  </a:lnTo>
                  <a:cubicBezTo>
                    <a:pt x="13" y="7"/>
                    <a:pt x="16" y="9"/>
                    <a:pt x="19" y="10"/>
                  </a:cubicBezTo>
                  <a:cubicBezTo>
                    <a:pt x="20" y="11"/>
                    <a:pt x="21" y="11"/>
                    <a:pt x="23" y="11"/>
                  </a:cubicBezTo>
                  <a:cubicBezTo>
                    <a:pt x="24" y="11"/>
                    <a:pt x="25" y="11"/>
                    <a:pt x="26" y="10"/>
                  </a:cubicBezTo>
                  <a:cubicBezTo>
                    <a:pt x="27" y="10"/>
                    <a:pt x="28" y="10"/>
                    <a:pt x="28" y="10"/>
                  </a:cubicBezTo>
                  <a:lnTo>
                    <a:pt x="29" y="10"/>
                  </a:lnTo>
                  <a:cubicBezTo>
                    <a:pt x="29" y="11"/>
                    <a:pt x="29" y="11"/>
                    <a:pt x="29" y="11"/>
                  </a:cubicBezTo>
                  <a:cubicBezTo>
                    <a:pt x="28" y="13"/>
                    <a:pt x="27" y="15"/>
                    <a:pt x="26" y="16"/>
                  </a:cubicBezTo>
                  <a:lnTo>
                    <a:pt x="26" y="16"/>
                  </a:lnTo>
                  <a:cubicBezTo>
                    <a:pt x="26" y="17"/>
                    <a:pt x="25" y="18"/>
                    <a:pt x="25" y="18"/>
                  </a:cubicBezTo>
                  <a:lnTo>
                    <a:pt x="25" y="18"/>
                  </a:lnTo>
                  <a:lnTo>
                    <a:pt x="25" y="18"/>
                  </a:lnTo>
                  <a:lnTo>
                    <a:pt x="24" y="18"/>
                  </a:lnTo>
                  <a:cubicBezTo>
                    <a:pt x="23" y="18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4" y="27"/>
                  </a:lnTo>
                  <a:cubicBezTo>
                    <a:pt x="25" y="26"/>
                    <a:pt x="27" y="25"/>
                    <a:pt x="28" y="23"/>
                  </a:cubicBezTo>
                  <a:cubicBezTo>
                    <a:pt x="28" y="23"/>
                    <a:pt x="29" y="22"/>
                    <a:pt x="29" y="21"/>
                  </a:cubicBezTo>
                  <a:lnTo>
                    <a:pt x="43" y="17"/>
                  </a:lnTo>
                  <a:cubicBezTo>
                    <a:pt x="43" y="13"/>
                    <a:pt x="42" y="10"/>
                    <a:pt x="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4"/>
            <p:cNvSpPr>
              <a:spLocks/>
            </p:cNvSpPr>
            <p:nvPr/>
          </p:nvSpPr>
          <p:spPr bwMode="auto">
            <a:xfrm>
              <a:off x="5727" y="1981"/>
              <a:ext cx="45" cy="62"/>
            </a:xfrm>
            <a:custGeom>
              <a:avLst/>
              <a:gdLst>
                <a:gd name="T0" fmla="*/ 6 w 8"/>
                <a:gd name="T1" fmla="*/ 3 h 11"/>
                <a:gd name="T2" fmla="*/ 6 w 8"/>
                <a:gd name="T3" fmla="*/ 1 h 11"/>
                <a:gd name="T4" fmla="*/ 6 w 8"/>
                <a:gd name="T5" fmla="*/ 0 h 11"/>
                <a:gd name="T6" fmla="*/ 4 w 8"/>
                <a:gd name="T7" fmla="*/ 3 h 11"/>
                <a:gd name="T8" fmla="*/ 0 w 8"/>
                <a:gd name="T9" fmla="*/ 8 h 11"/>
                <a:gd name="T10" fmla="*/ 1 w 8"/>
                <a:gd name="T11" fmla="*/ 10 h 11"/>
                <a:gd name="T12" fmla="*/ 3 w 8"/>
                <a:gd name="T13" fmla="*/ 11 h 11"/>
                <a:gd name="T14" fmla="*/ 3 w 8"/>
                <a:gd name="T15" fmla="*/ 11 h 11"/>
                <a:gd name="T16" fmla="*/ 6 w 8"/>
                <a:gd name="T17" fmla="*/ 10 h 11"/>
                <a:gd name="T18" fmla="*/ 8 w 8"/>
                <a:gd name="T19" fmla="*/ 9 h 11"/>
                <a:gd name="T20" fmla="*/ 8 w 8"/>
                <a:gd name="T21" fmla="*/ 9 h 11"/>
                <a:gd name="T22" fmla="*/ 5 w 8"/>
                <a:gd name="T23" fmla="*/ 8 h 11"/>
                <a:gd name="T24" fmla="*/ 6 w 8"/>
                <a:gd name="T25" fmla="*/ 5 h 11"/>
                <a:gd name="T26" fmla="*/ 6 w 8"/>
                <a:gd name="T27" fmla="*/ 4 h 11"/>
                <a:gd name="T28" fmla="*/ 6 w 8"/>
                <a:gd name="T29" fmla="*/ 4 h 11"/>
                <a:gd name="T30" fmla="*/ 6 w 8"/>
                <a:gd name="T31" fmla="*/ 4 h 11"/>
                <a:gd name="T32" fmla="*/ 6 w 8"/>
                <a:gd name="T33" fmla="*/ 4 h 11"/>
                <a:gd name="T34" fmla="*/ 6 w 8"/>
                <a:gd name="T35" fmla="*/ 4 h 11"/>
                <a:gd name="T36" fmla="*/ 4 w 8"/>
                <a:gd name="T37" fmla="*/ 5 h 11"/>
                <a:gd name="T38" fmla="*/ 4 w 8"/>
                <a:gd name="T39" fmla="*/ 5 h 11"/>
                <a:gd name="T40" fmla="*/ 4 w 8"/>
                <a:gd name="T41" fmla="*/ 5 h 11"/>
                <a:gd name="T42" fmla="*/ 6 w 8"/>
                <a:gd name="T4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cubicBezTo>
                    <a:pt x="6" y="2"/>
                    <a:pt x="6" y="2"/>
                    <a:pt x="6" y="1"/>
                  </a:cubicBezTo>
                  <a:lnTo>
                    <a:pt x="6" y="0"/>
                  </a:lnTo>
                  <a:cubicBezTo>
                    <a:pt x="5" y="1"/>
                    <a:pt x="5" y="2"/>
                    <a:pt x="4" y="3"/>
                  </a:cubicBezTo>
                  <a:cubicBezTo>
                    <a:pt x="3" y="5"/>
                    <a:pt x="1" y="6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lnTo>
                    <a:pt x="3" y="11"/>
                  </a:lnTo>
                  <a:lnTo>
                    <a:pt x="3" y="11"/>
                  </a:lnTo>
                  <a:cubicBezTo>
                    <a:pt x="4" y="11"/>
                    <a:pt x="5" y="10"/>
                    <a:pt x="6" y="10"/>
                  </a:cubicBezTo>
                  <a:cubicBezTo>
                    <a:pt x="7" y="10"/>
                    <a:pt x="7" y="9"/>
                    <a:pt x="8" y="9"/>
                  </a:cubicBezTo>
                  <a:lnTo>
                    <a:pt x="8" y="9"/>
                  </a:lnTo>
                  <a:cubicBezTo>
                    <a:pt x="7" y="9"/>
                    <a:pt x="6" y="9"/>
                    <a:pt x="5" y="8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ubicBezTo>
                    <a:pt x="5" y="4"/>
                    <a:pt x="5" y="4"/>
                    <a:pt x="4" y="5"/>
                  </a:cubicBezTo>
                  <a:lnTo>
                    <a:pt x="4" y="5"/>
                  </a:lnTo>
                  <a:lnTo>
                    <a:pt x="4" y="5"/>
                  </a:lnTo>
                  <a:cubicBezTo>
                    <a:pt x="5" y="4"/>
                    <a:pt x="5" y="4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6090" y="2111"/>
              <a:ext cx="142" cy="63"/>
            </a:xfrm>
            <a:custGeom>
              <a:avLst/>
              <a:gdLst>
                <a:gd name="T0" fmla="*/ 18 w 25"/>
                <a:gd name="T1" fmla="*/ 6 h 11"/>
                <a:gd name="T2" fmla="*/ 15 w 25"/>
                <a:gd name="T3" fmla="*/ 6 h 11"/>
                <a:gd name="T4" fmla="*/ 13 w 25"/>
                <a:gd name="T5" fmla="*/ 6 h 11"/>
                <a:gd name="T6" fmla="*/ 12 w 25"/>
                <a:gd name="T7" fmla="*/ 5 h 11"/>
                <a:gd name="T8" fmla="*/ 11 w 25"/>
                <a:gd name="T9" fmla="*/ 4 h 11"/>
                <a:gd name="T10" fmla="*/ 12 w 25"/>
                <a:gd name="T11" fmla="*/ 3 h 11"/>
                <a:gd name="T12" fmla="*/ 13 w 25"/>
                <a:gd name="T13" fmla="*/ 3 h 11"/>
                <a:gd name="T14" fmla="*/ 13 w 25"/>
                <a:gd name="T15" fmla="*/ 2 h 11"/>
                <a:gd name="T16" fmla="*/ 13 w 25"/>
                <a:gd name="T17" fmla="*/ 2 h 11"/>
                <a:gd name="T18" fmla="*/ 12 w 25"/>
                <a:gd name="T19" fmla="*/ 2 h 11"/>
                <a:gd name="T20" fmla="*/ 11 w 25"/>
                <a:gd name="T21" fmla="*/ 2 h 11"/>
                <a:gd name="T22" fmla="*/ 11 w 25"/>
                <a:gd name="T23" fmla="*/ 2 h 11"/>
                <a:gd name="T24" fmla="*/ 10 w 25"/>
                <a:gd name="T25" fmla="*/ 1 h 11"/>
                <a:gd name="T26" fmla="*/ 9 w 25"/>
                <a:gd name="T27" fmla="*/ 1 h 11"/>
                <a:gd name="T28" fmla="*/ 8 w 25"/>
                <a:gd name="T29" fmla="*/ 1 h 11"/>
                <a:gd name="T30" fmla="*/ 7 w 25"/>
                <a:gd name="T31" fmla="*/ 1 h 11"/>
                <a:gd name="T32" fmla="*/ 6 w 25"/>
                <a:gd name="T33" fmla="*/ 1 h 11"/>
                <a:gd name="T34" fmla="*/ 3 w 25"/>
                <a:gd name="T35" fmla="*/ 1 h 11"/>
                <a:gd name="T36" fmla="*/ 1 w 25"/>
                <a:gd name="T37" fmla="*/ 0 h 11"/>
                <a:gd name="T38" fmla="*/ 0 w 25"/>
                <a:gd name="T39" fmla="*/ 0 h 11"/>
                <a:gd name="T40" fmla="*/ 0 w 25"/>
                <a:gd name="T41" fmla="*/ 0 h 11"/>
                <a:gd name="T42" fmla="*/ 1 w 25"/>
                <a:gd name="T43" fmla="*/ 1 h 11"/>
                <a:gd name="T44" fmla="*/ 3 w 25"/>
                <a:gd name="T45" fmla="*/ 3 h 11"/>
                <a:gd name="T46" fmla="*/ 5 w 25"/>
                <a:gd name="T47" fmla="*/ 5 h 11"/>
                <a:gd name="T48" fmla="*/ 7 w 25"/>
                <a:gd name="T49" fmla="*/ 6 h 11"/>
                <a:gd name="T50" fmla="*/ 8 w 25"/>
                <a:gd name="T51" fmla="*/ 7 h 11"/>
                <a:gd name="T52" fmla="*/ 9 w 25"/>
                <a:gd name="T53" fmla="*/ 7 h 11"/>
                <a:gd name="T54" fmla="*/ 10 w 25"/>
                <a:gd name="T55" fmla="*/ 8 h 11"/>
                <a:gd name="T56" fmla="*/ 11 w 25"/>
                <a:gd name="T57" fmla="*/ 8 h 11"/>
                <a:gd name="T58" fmla="*/ 11 w 25"/>
                <a:gd name="T59" fmla="*/ 9 h 11"/>
                <a:gd name="T60" fmla="*/ 12 w 25"/>
                <a:gd name="T61" fmla="*/ 9 h 11"/>
                <a:gd name="T62" fmla="*/ 12 w 25"/>
                <a:gd name="T63" fmla="*/ 9 h 11"/>
                <a:gd name="T64" fmla="*/ 15 w 25"/>
                <a:gd name="T65" fmla="*/ 10 h 11"/>
                <a:gd name="T66" fmla="*/ 18 w 25"/>
                <a:gd name="T67" fmla="*/ 11 h 11"/>
                <a:gd name="T68" fmla="*/ 22 w 25"/>
                <a:gd name="T69" fmla="*/ 11 h 11"/>
                <a:gd name="T70" fmla="*/ 24 w 25"/>
                <a:gd name="T71" fmla="*/ 11 h 11"/>
                <a:gd name="T72" fmla="*/ 25 w 25"/>
                <a:gd name="T73" fmla="*/ 10 h 11"/>
                <a:gd name="T74" fmla="*/ 24 w 25"/>
                <a:gd name="T75" fmla="*/ 8 h 11"/>
                <a:gd name="T76" fmla="*/ 21 w 25"/>
                <a:gd name="T77" fmla="*/ 7 h 11"/>
                <a:gd name="T78" fmla="*/ 19 w 25"/>
                <a:gd name="T7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1">
                  <a:moveTo>
                    <a:pt x="18" y="6"/>
                  </a:move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4921" y="1545"/>
              <a:ext cx="176" cy="283"/>
            </a:xfrm>
            <a:custGeom>
              <a:avLst/>
              <a:gdLst>
                <a:gd name="T0" fmla="*/ 13 w 31"/>
                <a:gd name="T1" fmla="*/ 1 h 50"/>
                <a:gd name="T2" fmla="*/ 16 w 31"/>
                <a:gd name="T3" fmla="*/ 6 h 50"/>
                <a:gd name="T4" fmla="*/ 17 w 31"/>
                <a:gd name="T5" fmla="*/ 9 h 50"/>
                <a:gd name="T6" fmla="*/ 17 w 31"/>
                <a:gd name="T7" fmla="*/ 11 h 50"/>
                <a:gd name="T8" fmla="*/ 16 w 31"/>
                <a:gd name="T9" fmla="*/ 12 h 50"/>
                <a:gd name="T10" fmla="*/ 20 w 31"/>
                <a:gd name="T11" fmla="*/ 14 h 50"/>
                <a:gd name="T12" fmla="*/ 26 w 31"/>
                <a:gd name="T13" fmla="*/ 18 h 50"/>
                <a:gd name="T14" fmla="*/ 28 w 31"/>
                <a:gd name="T15" fmla="*/ 23 h 50"/>
                <a:gd name="T16" fmla="*/ 28 w 31"/>
                <a:gd name="T17" fmla="*/ 25 h 50"/>
                <a:gd name="T18" fmla="*/ 27 w 31"/>
                <a:gd name="T19" fmla="*/ 26 h 50"/>
                <a:gd name="T20" fmla="*/ 30 w 31"/>
                <a:gd name="T21" fmla="*/ 29 h 50"/>
                <a:gd name="T22" fmla="*/ 31 w 31"/>
                <a:gd name="T23" fmla="*/ 32 h 50"/>
                <a:gd name="T24" fmla="*/ 29 w 31"/>
                <a:gd name="T25" fmla="*/ 35 h 50"/>
                <a:gd name="T26" fmla="*/ 24 w 31"/>
                <a:gd name="T27" fmla="*/ 39 h 50"/>
                <a:gd name="T28" fmla="*/ 25 w 31"/>
                <a:gd name="T29" fmla="*/ 42 h 50"/>
                <a:gd name="T30" fmla="*/ 23 w 31"/>
                <a:gd name="T31" fmla="*/ 44 h 50"/>
                <a:gd name="T32" fmla="*/ 20 w 31"/>
                <a:gd name="T33" fmla="*/ 46 h 50"/>
                <a:gd name="T34" fmla="*/ 15 w 31"/>
                <a:gd name="T35" fmla="*/ 48 h 50"/>
                <a:gd name="T36" fmla="*/ 14 w 31"/>
                <a:gd name="T37" fmla="*/ 49 h 50"/>
                <a:gd name="T38" fmla="*/ 11 w 31"/>
                <a:gd name="T39" fmla="*/ 50 h 50"/>
                <a:gd name="T40" fmla="*/ 7 w 31"/>
                <a:gd name="T41" fmla="*/ 50 h 50"/>
                <a:gd name="T42" fmla="*/ 5 w 31"/>
                <a:gd name="T43" fmla="*/ 46 h 50"/>
                <a:gd name="T44" fmla="*/ 3 w 31"/>
                <a:gd name="T45" fmla="*/ 44 h 50"/>
                <a:gd name="T46" fmla="*/ 3 w 31"/>
                <a:gd name="T47" fmla="*/ 44 h 50"/>
                <a:gd name="T48" fmla="*/ 2 w 31"/>
                <a:gd name="T49" fmla="*/ 42 h 50"/>
                <a:gd name="T50" fmla="*/ 2 w 31"/>
                <a:gd name="T51" fmla="*/ 39 h 50"/>
                <a:gd name="T52" fmla="*/ 3 w 31"/>
                <a:gd name="T53" fmla="*/ 37 h 50"/>
                <a:gd name="T54" fmla="*/ 3 w 31"/>
                <a:gd name="T55" fmla="*/ 37 h 50"/>
                <a:gd name="T56" fmla="*/ 4 w 31"/>
                <a:gd name="T57" fmla="*/ 37 h 50"/>
                <a:gd name="T58" fmla="*/ 4 w 31"/>
                <a:gd name="T59" fmla="*/ 37 h 50"/>
                <a:gd name="T60" fmla="*/ 3 w 31"/>
                <a:gd name="T61" fmla="*/ 36 h 50"/>
                <a:gd name="T62" fmla="*/ 2 w 31"/>
                <a:gd name="T63" fmla="*/ 34 h 50"/>
                <a:gd name="T64" fmla="*/ 2 w 31"/>
                <a:gd name="T65" fmla="*/ 34 h 50"/>
                <a:gd name="T66" fmla="*/ 1 w 31"/>
                <a:gd name="T67" fmla="*/ 33 h 50"/>
                <a:gd name="T68" fmla="*/ 2 w 31"/>
                <a:gd name="T69" fmla="*/ 28 h 50"/>
                <a:gd name="T70" fmla="*/ 2 w 31"/>
                <a:gd name="T71" fmla="*/ 27 h 50"/>
                <a:gd name="T72" fmla="*/ 2 w 31"/>
                <a:gd name="T73" fmla="*/ 25 h 50"/>
                <a:gd name="T74" fmla="*/ 0 w 31"/>
                <a:gd name="T75" fmla="*/ 24 h 50"/>
                <a:gd name="T76" fmla="*/ 0 w 31"/>
                <a:gd name="T77" fmla="*/ 18 h 50"/>
                <a:gd name="T78" fmla="*/ 2 w 31"/>
                <a:gd name="T79" fmla="*/ 16 h 50"/>
                <a:gd name="T80" fmla="*/ 3 w 31"/>
                <a:gd name="T81" fmla="*/ 14 h 50"/>
                <a:gd name="T82" fmla="*/ 2 w 31"/>
                <a:gd name="T83" fmla="*/ 12 h 50"/>
                <a:gd name="T84" fmla="*/ 1 w 31"/>
                <a:gd name="T85" fmla="*/ 10 h 50"/>
                <a:gd name="T86" fmla="*/ 2 w 31"/>
                <a:gd name="T87" fmla="*/ 6 h 50"/>
                <a:gd name="T88" fmla="*/ 3 w 31"/>
                <a:gd name="T89" fmla="*/ 4 h 50"/>
                <a:gd name="T90" fmla="*/ 3 w 31"/>
                <a:gd name="T91" fmla="*/ 3 h 50"/>
                <a:gd name="T92" fmla="*/ 7 w 31"/>
                <a:gd name="T93" fmla="*/ 0 h 50"/>
                <a:gd name="T94" fmla="*/ 11 w 31"/>
                <a:gd name="T95" fmla="*/ 0 h 50"/>
                <a:gd name="T96" fmla="*/ 13 w 31"/>
                <a:gd name="T97" fmla="*/ 1 h 50"/>
                <a:gd name="T98" fmla="*/ 13 w 31"/>
                <a:gd name="T9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50">
                  <a:moveTo>
                    <a:pt x="13" y="1"/>
                  </a:moveTo>
                  <a:cubicBezTo>
                    <a:pt x="15" y="3"/>
                    <a:pt x="16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8" y="12"/>
                    <a:pt x="19" y="14"/>
                    <a:pt x="20" y="14"/>
                  </a:cubicBezTo>
                  <a:cubicBezTo>
                    <a:pt x="21" y="14"/>
                    <a:pt x="25" y="17"/>
                    <a:pt x="26" y="18"/>
                  </a:cubicBezTo>
                  <a:cubicBezTo>
                    <a:pt x="27" y="19"/>
                    <a:pt x="28" y="21"/>
                    <a:pt x="28" y="23"/>
                  </a:cubicBezTo>
                  <a:cubicBezTo>
                    <a:pt x="28" y="24"/>
                    <a:pt x="29" y="24"/>
                    <a:pt x="28" y="25"/>
                  </a:cubicBezTo>
                  <a:cubicBezTo>
                    <a:pt x="28" y="25"/>
                    <a:pt x="27" y="26"/>
                    <a:pt x="27" y="26"/>
                  </a:cubicBezTo>
                  <a:cubicBezTo>
                    <a:pt x="28" y="27"/>
                    <a:pt x="30" y="28"/>
                    <a:pt x="30" y="29"/>
                  </a:cubicBezTo>
                  <a:cubicBezTo>
                    <a:pt x="31" y="30"/>
                    <a:pt x="31" y="31"/>
                    <a:pt x="31" y="32"/>
                  </a:cubicBezTo>
                  <a:cubicBezTo>
                    <a:pt x="31" y="33"/>
                    <a:pt x="29" y="35"/>
                    <a:pt x="29" y="35"/>
                  </a:cubicBezTo>
                  <a:cubicBezTo>
                    <a:pt x="28" y="36"/>
                    <a:pt x="25" y="39"/>
                    <a:pt x="24" y="39"/>
                  </a:cubicBezTo>
                  <a:cubicBezTo>
                    <a:pt x="24" y="40"/>
                    <a:pt x="25" y="41"/>
                    <a:pt x="25" y="42"/>
                  </a:cubicBezTo>
                  <a:cubicBezTo>
                    <a:pt x="24" y="43"/>
                    <a:pt x="23" y="44"/>
                    <a:pt x="23" y="44"/>
                  </a:cubicBezTo>
                  <a:lnTo>
                    <a:pt x="20" y="46"/>
                  </a:lnTo>
                  <a:cubicBezTo>
                    <a:pt x="18" y="45"/>
                    <a:pt x="17" y="47"/>
                    <a:pt x="15" y="48"/>
                  </a:cubicBezTo>
                  <a:cubicBezTo>
                    <a:pt x="15" y="48"/>
                    <a:pt x="14" y="49"/>
                    <a:pt x="14" y="49"/>
                  </a:cubicBezTo>
                  <a:cubicBezTo>
                    <a:pt x="14" y="49"/>
                    <a:pt x="12" y="50"/>
                    <a:pt x="11" y="50"/>
                  </a:cubicBezTo>
                  <a:cubicBezTo>
                    <a:pt x="10" y="50"/>
                    <a:pt x="9" y="50"/>
                    <a:pt x="7" y="50"/>
                  </a:cubicBezTo>
                  <a:cubicBezTo>
                    <a:pt x="7" y="49"/>
                    <a:pt x="5" y="47"/>
                    <a:pt x="5" y="46"/>
                  </a:cubicBezTo>
                  <a:cubicBezTo>
                    <a:pt x="5" y="46"/>
                    <a:pt x="3" y="44"/>
                    <a:pt x="3" y="44"/>
                  </a:cubicBezTo>
                  <a:lnTo>
                    <a:pt x="3" y="44"/>
                  </a:lnTo>
                  <a:cubicBezTo>
                    <a:pt x="3" y="44"/>
                    <a:pt x="2" y="42"/>
                    <a:pt x="2" y="42"/>
                  </a:cubicBezTo>
                  <a:cubicBezTo>
                    <a:pt x="2" y="41"/>
                    <a:pt x="1" y="40"/>
                    <a:pt x="2" y="39"/>
                  </a:cubicBezTo>
                  <a:cubicBezTo>
                    <a:pt x="2" y="39"/>
                    <a:pt x="3" y="37"/>
                    <a:pt x="3" y="37"/>
                  </a:cubicBezTo>
                  <a:lnTo>
                    <a:pt x="3" y="37"/>
                  </a:lnTo>
                  <a:cubicBezTo>
                    <a:pt x="4" y="37"/>
                    <a:pt x="3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1" y="31"/>
                    <a:pt x="0" y="29"/>
                    <a:pt x="2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0" y="24"/>
                    <a:pt x="0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1" y="17"/>
                    <a:pt x="2" y="17"/>
                    <a:pt x="2" y="16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10"/>
                    <a:pt x="2" y="7"/>
                    <a:pt x="2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0"/>
                    <a:pt x="11" y="0"/>
                    <a:pt x="11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4955" y="1567"/>
              <a:ext cx="34" cy="34"/>
            </a:xfrm>
            <a:custGeom>
              <a:avLst/>
              <a:gdLst>
                <a:gd name="T0" fmla="*/ 2 w 6"/>
                <a:gd name="T1" fmla="*/ 0 h 6"/>
                <a:gd name="T2" fmla="*/ 3 w 6"/>
                <a:gd name="T3" fmla="*/ 0 h 6"/>
                <a:gd name="T4" fmla="*/ 5 w 6"/>
                <a:gd name="T5" fmla="*/ 1 h 6"/>
                <a:gd name="T6" fmla="*/ 6 w 6"/>
                <a:gd name="T7" fmla="*/ 3 h 6"/>
                <a:gd name="T8" fmla="*/ 6 w 6"/>
                <a:gd name="T9" fmla="*/ 5 h 6"/>
                <a:gd name="T10" fmla="*/ 5 w 6"/>
                <a:gd name="T11" fmla="*/ 6 h 6"/>
                <a:gd name="T12" fmla="*/ 5 w 6"/>
                <a:gd name="T13" fmla="*/ 6 h 6"/>
                <a:gd name="T14" fmla="*/ 2 w 6"/>
                <a:gd name="T15" fmla="*/ 6 h 6"/>
                <a:gd name="T16" fmla="*/ 0 w 6"/>
                <a:gd name="T17" fmla="*/ 5 h 6"/>
                <a:gd name="T18" fmla="*/ 1 w 6"/>
                <a:gd name="T19" fmla="*/ 2 h 6"/>
                <a:gd name="T20" fmla="*/ 2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2"/>
                    <a:pt x="1" y="2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4944" y="1624"/>
              <a:ext cx="125" cy="57"/>
            </a:xfrm>
            <a:custGeom>
              <a:avLst/>
              <a:gdLst>
                <a:gd name="T0" fmla="*/ 4 w 22"/>
                <a:gd name="T1" fmla="*/ 1 h 10"/>
                <a:gd name="T2" fmla="*/ 11 w 22"/>
                <a:gd name="T3" fmla="*/ 2 h 10"/>
                <a:gd name="T4" fmla="*/ 19 w 22"/>
                <a:gd name="T5" fmla="*/ 7 h 10"/>
                <a:gd name="T6" fmla="*/ 14 w 22"/>
                <a:gd name="T7" fmla="*/ 10 h 10"/>
                <a:gd name="T8" fmla="*/ 7 w 22"/>
                <a:gd name="T9" fmla="*/ 8 h 10"/>
                <a:gd name="T10" fmla="*/ 5 w 22"/>
                <a:gd name="T11" fmla="*/ 8 h 10"/>
                <a:gd name="T12" fmla="*/ 2 w 22"/>
                <a:gd name="T13" fmla="*/ 9 h 10"/>
                <a:gd name="T14" fmla="*/ 1 w 22"/>
                <a:gd name="T15" fmla="*/ 6 h 10"/>
                <a:gd name="T16" fmla="*/ 2 w 22"/>
                <a:gd name="T17" fmla="*/ 3 h 10"/>
                <a:gd name="T18" fmla="*/ 4 w 2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4" y="1"/>
                  </a:moveTo>
                  <a:cubicBezTo>
                    <a:pt x="5" y="0"/>
                    <a:pt x="10" y="1"/>
                    <a:pt x="11" y="2"/>
                  </a:cubicBezTo>
                  <a:cubicBezTo>
                    <a:pt x="14" y="3"/>
                    <a:pt x="17" y="5"/>
                    <a:pt x="19" y="7"/>
                  </a:cubicBezTo>
                  <a:cubicBezTo>
                    <a:pt x="22" y="10"/>
                    <a:pt x="16" y="10"/>
                    <a:pt x="14" y="10"/>
                  </a:cubicBezTo>
                  <a:cubicBezTo>
                    <a:pt x="12" y="10"/>
                    <a:pt x="10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0" y="10"/>
                    <a:pt x="1" y="6"/>
                    <a:pt x="1" y="6"/>
                  </a:cubicBezTo>
                  <a:cubicBezTo>
                    <a:pt x="1" y="5"/>
                    <a:pt x="2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4950" y="1692"/>
              <a:ext cx="124" cy="51"/>
            </a:xfrm>
            <a:custGeom>
              <a:avLst/>
              <a:gdLst>
                <a:gd name="T0" fmla="*/ 3 w 22"/>
                <a:gd name="T1" fmla="*/ 2 h 9"/>
                <a:gd name="T2" fmla="*/ 8 w 22"/>
                <a:gd name="T3" fmla="*/ 2 h 9"/>
                <a:gd name="T4" fmla="*/ 13 w 22"/>
                <a:gd name="T5" fmla="*/ 3 h 9"/>
                <a:gd name="T6" fmla="*/ 15 w 22"/>
                <a:gd name="T7" fmla="*/ 3 h 9"/>
                <a:gd name="T8" fmla="*/ 17 w 22"/>
                <a:gd name="T9" fmla="*/ 2 h 9"/>
                <a:gd name="T10" fmla="*/ 20 w 22"/>
                <a:gd name="T11" fmla="*/ 3 h 9"/>
                <a:gd name="T12" fmla="*/ 17 w 22"/>
                <a:gd name="T13" fmla="*/ 8 h 9"/>
                <a:gd name="T14" fmla="*/ 15 w 22"/>
                <a:gd name="T15" fmla="*/ 9 h 9"/>
                <a:gd name="T16" fmla="*/ 12 w 22"/>
                <a:gd name="T17" fmla="*/ 9 h 9"/>
                <a:gd name="T18" fmla="*/ 6 w 22"/>
                <a:gd name="T19" fmla="*/ 9 h 9"/>
                <a:gd name="T20" fmla="*/ 0 w 22"/>
                <a:gd name="T21" fmla="*/ 6 h 9"/>
                <a:gd name="T22" fmla="*/ 0 w 22"/>
                <a:gd name="T23" fmla="*/ 4 h 9"/>
                <a:gd name="T24" fmla="*/ 3 w 22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9">
                  <a:moveTo>
                    <a:pt x="3" y="2"/>
                  </a:moveTo>
                  <a:cubicBezTo>
                    <a:pt x="4" y="0"/>
                    <a:pt x="6" y="1"/>
                    <a:pt x="8" y="2"/>
                  </a:cubicBezTo>
                  <a:cubicBezTo>
                    <a:pt x="9" y="2"/>
                    <a:pt x="11" y="3"/>
                    <a:pt x="13" y="3"/>
                  </a:cubicBezTo>
                  <a:lnTo>
                    <a:pt x="15" y="3"/>
                  </a:lnTo>
                  <a:cubicBezTo>
                    <a:pt x="16" y="3"/>
                    <a:pt x="16" y="2"/>
                    <a:pt x="17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2" y="5"/>
                    <a:pt x="18" y="7"/>
                    <a:pt x="17" y="8"/>
                  </a:cubicBezTo>
                  <a:cubicBezTo>
                    <a:pt x="17" y="8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1" y="9"/>
                    <a:pt x="8" y="9"/>
                    <a:pt x="6" y="9"/>
                  </a:cubicBezTo>
                  <a:cubicBezTo>
                    <a:pt x="4" y="9"/>
                    <a:pt x="0" y="9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4955" y="1766"/>
              <a:ext cx="74" cy="39"/>
            </a:xfrm>
            <a:custGeom>
              <a:avLst/>
              <a:gdLst>
                <a:gd name="T0" fmla="*/ 1 w 13"/>
                <a:gd name="T1" fmla="*/ 0 h 7"/>
                <a:gd name="T2" fmla="*/ 4 w 13"/>
                <a:gd name="T3" fmla="*/ 0 h 7"/>
                <a:gd name="T4" fmla="*/ 5 w 13"/>
                <a:gd name="T5" fmla="*/ 0 h 7"/>
                <a:gd name="T6" fmla="*/ 9 w 13"/>
                <a:gd name="T7" fmla="*/ 1 h 7"/>
                <a:gd name="T8" fmla="*/ 11 w 13"/>
                <a:gd name="T9" fmla="*/ 1 h 7"/>
                <a:gd name="T10" fmla="*/ 12 w 13"/>
                <a:gd name="T11" fmla="*/ 0 h 7"/>
                <a:gd name="T12" fmla="*/ 13 w 13"/>
                <a:gd name="T13" fmla="*/ 0 h 7"/>
                <a:gd name="T14" fmla="*/ 11 w 13"/>
                <a:gd name="T15" fmla="*/ 3 h 7"/>
                <a:gd name="T16" fmla="*/ 10 w 13"/>
                <a:gd name="T17" fmla="*/ 3 h 7"/>
                <a:gd name="T18" fmla="*/ 8 w 13"/>
                <a:gd name="T19" fmla="*/ 4 h 7"/>
                <a:gd name="T20" fmla="*/ 7 w 13"/>
                <a:gd name="T21" fmla="*/ 5 h 7"/>
                <a:gd name="T22" fmla="*/ 6 w 13"/>
                <a:gd name="T23" fmla="*/ 6 h 7"/>
                <a:gd name="T24" fmla="*/ 5 w 13"/>
                <a:gd name="T25" fmla="*/ 6 h 7"/>
                <a:gd name="T26" fmla="*/ 4 w 13"/>
                <a:gd name="T27" fmla="*/ 6 h 7"/>
                <a:gd name="T28" fmla="*/ 1 w 13"/>
                <a:gd name="T29" fmla="*/ 4 h 7"/>
                <a:gd name="T30" fmla="*/ 0 w 13"/>
                <a:gd name="T31" fmla="*/ 2 h 7"/>
                <a:gd name="T32" fmla="*/ 0 w 13"/>
                <a:gd name="T33" fmla="*/ 1 h 7"/>
                <a:gd name="T34" fmla="*/ 1 w 13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7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4621" y="1947"/>
              <a:ext cx="334" cy="408"/>
            </a:xfrm>
            <a:custGeom>
              <a:avLst/>
              <a:gdLst>
                <a:gd name="T0" fmla="*/ 18 w 59"/>
                <a:gd name="T1" fmla="*/ 3 h 72"/>
                <a:gd name="T2" fmla="*/ 20 w 59"/>
                <a:gd name="T3" fmla="*/ 16 h 72"/>
                <a:gd name="T4" fmla="*/ 25 w 59"/>
                <a:gd name="T5" fmla="*/ 6 h 72"/>
                <a:gd name="T6" fmla="*/ 33 w 59"/>
                <a:gd name="T7" fmla="*/ 1 h 72"/>
                <a:gd name="T8" fmla="*/ 36 w 59"/>
                <a:gd name="T9" fmla="*/ 0 h 72"/>
                <a:gd name="T10" fmla="*/ 34 w 59"/>
                <a:gd name="T11" fmla="*/ 8 h 72"/>
                <a:gd name="T12" fmla="*/ 30 w 59"/>
                <a:gd name="T13" fmla="*/ 12 h 72"/>
                <a:gd name="T14" fmla="*/ 35 w 59"/>
                <a:gd name="T15" fmla="*/ 8 h 72"/>
                <a:gd name="T16" fmla="*/ 43 w 59"/>
                <a:gd name="T17" fmla="*/ 5 h 72"/>
                <a:gd name="T18" fmla="*/ 49 w 59"/>
                <a:gd name="T19" fmla="*/ 4 h 72"/>
                <a:gd name="T20" fmla="*/ 46 w 59"/>
                <a:gd name="T21" fmla="*/ 9 h 72"/>
                <a:gd name="T22" fmla="*/ 40 w 59"/>
                <a:gd name="T23" fmla="*/ 12 h 72"/>
                <a:gd name="T24" fmla="*/ 36 w 59"/>
                <a:gd name="T25" fmla="*/ 20 h 72"/>
                <a:gd name="T26" fmla="*/ 38 w 59"/>
                <a:gd name="T27" fmla="*/ 19 h 72"/>
                <a:gd name="T28" fmla="*/ 48 w 59"/>
                <a:gd name="T29" fmla="*/ 16 h 72"/>
                <a:gd name="T30" fmla="*/ 59 w 59"/>
                <a:gd name="T31" fmla="*/ 24 h 72"/>
                <a:gd name="T32" fmla="*/ 50 w 59"/>
                <a:gd name="T33" fmla="*/ 39 h 72"/>
                <a:gd name="T34" fmla="*/ 45 w 59"/>
                <a:gd name="T35" fmla="*/ 34 h 72"/>
                <a:gd name="T36" fmla="*/ 51 w 59"/>
                <a:gd name="T37" fmla="*/ 27 h 72"/>
                <a:gd name="T38" fmla="*/ 54 w 59"/>
                <a:gd name="T39" fmla="*/ 24 h 72"/>
                <a:gd name="T40" fmla="*/ 53 w 59"/>
                <a:gd name="T41" fmla="*/ 24 h 72"/>
                <a:gd name="T42" fmla="*/ 48 w 59"/>
                <a:gd name="T43" fmla="*/ 23 h 72"/>
                <a:gd name="T44" fmla="*/ 47 w 59"/>
                <a:gd name="T45" fmla="*/ 23 h 72"/>
                <a:gd name="T46" fmla="*/ 43 w 59"/>
                <a:gd name="T47" fmla="*/ 25 h 72"/>
                <a:gd name="T48" fmla="*/ 42 w 59"/>
                <a:gd name="T49" fmla="*/ 35 h 72"/>
                <a:gd name="T50" fmla="*/ 50 w 59"/>
                <a:gd name="T51" fmla="*/ 38 h 72"/>
                <a:gd name="T52" fmla="*/ 36 w 59"/>
                <a:gd name="T53" fmla="*/ 53 h 72"/>
                <a:gd name="T54" fmla="*/ 13 w 59"/>
                <a:gd name="T55" fmla="*/ 72 h 72"/>
                <a:gd name="T56" fmla="*/ 0 w 59"/>
                <a:gd name="T57" fmla="*/ 57 h 72"/>
                <a:gd name="T58" fmla="*/ 14 w 59"/>
                <a:gd name="T59" fmla="*/ 25 h 72"/>
                <a:gd name="T60" fmla="*/ 14 w 59"/>
                <a:gd name="T61" fmla="*/ 4 h 72"/>
                <a:gd name="T62" fmla="*/ 15 w 59"/>
                <a:gd name="T63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72">
                  <a:moveTo>
                    <a:pt x="17" y="2"/>
                  </a:moveTo>
                  <a:lnTo>
                    <a:pt x="18" y="3"/>
                  </a:lnTo>
                  <a:cubicBezTo>
                    <a:pt x="19" y="6"/>
                    <a:pt x="20" y="10"/>
                    <a:pt x="20" y="14"/>
                  </a:cubicBezTo>
                  <a:cubicBezTo>
                    <a:pt x="20" y="14"/>
                    <a:pt x="20" y="15"/>
                    <a:pt x="20" y="16"/>
                  </a:cubicBezTo>
                  <a:lnTo>
                    <a:pt x="20" y="16"/>
                  </a:lnTo>
                  <a:lnTo>
                    <a:pt x="25" y="6"/>
                  </a:lnTo>
                  <a:cubicBezTo>
                    <a:pt x="26" y="5"/>
                    <a:pt x="27" y="5"/>
                    <a:pt x="28" y="4"/>
                  </a:cubicBezTo>
                  <a:cubicBezTo>
                    <a:pt x="30" y="4"/>
                    <a:pt x="31" y="2"/>
                    <a:pt x="33" y="1"/>
                  </a:cubicBezTo>
                  <a:cubicBezTo>
                    <a:pt x="34" y="0"/>
                    <a:pt x="34" y="0"/>
                    <a:pt x="36" y="0"/>
                  </a:cubicBezTo>
                  <a:lnTo>
                    <a:pt x="36" y="0"/>
                  </a:lnTo>
                  <a:cubicBezTo>
                    <a:pt x="37" y="1"/>
                    <a:pt x="37" y="2"/>
                    <a:pt x="37" y="4"/>
                  </a:cubicBezTo>
                  <a:cubicBezTo>
                    <a:pt x="36" y="5"/>
                    <a:pt x="35" y="6"/>
                    <a:pt x="34" y="8"/>
                  </a:cubicBezTo>
                  <a:cubicBezTo>
                    <a:pt x="32" y="9"/>
                    <a:pt x="31" y="10"/>
                    <a:pt x="30" y="11"/>
                  </a:cubicBezTo>
                  <a:lnTo>
                    <a:pt x="30" y="12"/>
                  </a:lnTo>
                  <a:lnTo>
                    <a:pt x="31" y="11"/>
                  </a:lnTo>
                  <a:lnTo>
                    <a:pt x="35" y="8"/>
                  </a:lnTo>
                  <a:cubicBezTo>
                    <a:pt x="36" y="7"/>
                    <a:pt x="37" y="6"/>
                    <a:pt x="39" y="6"/>
                  </a:cubicBezTo>
                  <a:cubicBezTo>
                    <a:pt x="40" y="5"/>
                    <a:pt x="41" y="5"/>
                    <a:pt x="43" y="5"/>
                  </a:cubicBezTo>
                  <a:cubicBezTo>
                    <a:pt x="44" y="5"/>
                    <a:pt x="46" y="4"/>
                    <a:pt x="48" y="4"/>
                  </a:cubicBezTo>
                  <a:lnTo>
                    <a:pt x="49" y="4"/>
                  </a:lnTo>
                  <a:cubicBezTo>
                    <a:pt x="50" y="5"/>
                    <a:pt x="49" y="6"/>
                    <a:pt x="49" y="7"/>
                  </a:cubicBezTo>
                  <a:cubicBezTo>
                    <a:pt x="48" y="8"/>
                    <a:pt x="47" y="9"/>
                    <a:pt x="46" y="9"/>
                  </a:cubicBezTo>
                  <a:cubicBezTo>
                    <a:pt x="44" y="10"/>
                    <a:pt x="43" y="10"/>
                    <a:pt x="42" y="11"/>
                  </a:cubicBezTo>
                  <a:lnTo>
                    <a:pt x="40" y="12"/>
                  </a:lnTo>
                  <a:lnTo>
                    <a:pt x="39" y="14"/>
                  </a:lnTo>
                  <a:cubicBezTo>
                    <a:pt x="38" y="15"/>
                    <a:pt x="36" y="18"/>
                    <a:pt x="36" y="20"/>
                  </a:cubicBezTo>
                  <a:lnTo>
                    <a:pt x="36" y="20"/>
                  </a:lnTo>
                  <a:lnTo>
                    <a:pt x="38" y="19"/>
                  </a:lnTo>
                  <a:cubicBezTo>
                    <a:pt x="40" y="18"/>
                    <a:pt x="43" y="16"/>
                    <a:pt x="45" y="16"/>
                  </a:cubicBezTo>
                  <a:cubicBezTo>
                    <a:pt x="46" y="16"/>
                    <a:pt x="47" y="16"/>
                    <a:pt x="48" y="16"/>
                  </a:cubicBezTo>
                  <a:cubicBezTo>
                    <a:pt x="50" y="17"/>
                    <a:pt x="53" y="18"/>
                    <a:pt x="55" y="20"/>
                  </a:cubicBezTo>
                  <a:cubicBezTo>
                    <a:pt x="56" y="21"/>
                    <a:pt x="58" y="22"/>
                    <a:pt x="59" y="24"/>
                  </a:cubicBezTo>
                  <a:lnTo>
                    <a:pt x="59" y="25"/>
                  </a:lnTo>
                  <a:cubicBezTo>
                    <a:pt x="58" y="30"/>
                    <a:pt x="53" y="35"/>
                    <a:pt x="50" y="39"/>
                  </a:cubicBezTo>
                  <a:lnTo>
                    <a:pt x="47" y="36"/>
                  </a:lnTo>
                  <a:lnTo>
                    <a:pt x="45" y="34"/>
                  </a:lnTo>
                  <a:lnTo>
                    <a:pt x="46" y="33"/>
                  </a:lnTo>
                  <a:cubicBezTo>
                    <a:pt x="48" y="31"/>
                    <a:pt x="49" y="29"/>
                    <a:pt x="51" y="27"/>
                  </a:cubicBezTo>
                  <a:lnTo>
                    <a:pt x="52" y="26"/>
                  </a:lnTo>
                  <a:cubicBezTo>
                    <a:pt x="52" y="26"/>
                    <a:pt x="53" y="25"/>
                    <a:pt x="54" y="24"/>
                  </a:cubicBezTo>
                  <a:lnTo>
                    <a:pt x="54" y="24"/>
                  </a:lnTo>
                  <a:lnTo>
                    <a:pt x="53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cubicBezTo>
                    <a:pt x="46" y="23"/>
                    <a:pt x="45" y="24"/>
                    <a:pt x="44" y="24"/>
                  </a:cubicBezTo>
                  <a:lnTo>
                    <a:pt x="43" y="25"/>
                  </a:lnTo>
                  <a:cubicBezTo>
                    <a:pt x="42" y="26"/>
                    <a:pt x="41" y="27"/>
                    <a:pt x="40" y="29"/>
                  </a:cubicBezTo>
                  <a:cubicBezTo>
                    <a:pt x="40" y="31"/>
                    <a:pt x="40" y="34"/>
                    <a:pt x="42" y="35"/>
                  </a:cubicBezTo>
                  <a:cubicBezTo>
                    <a:pt x="43" y="35"/>
                    <a:pt x="44" y="35"/>
                    <a:pt x="44" y="34"/>
                  </a:cubicBezTo>
                  <a:lnTo>
                    <a:pt x="50" y="38"/>
                  </a:lnTo>
                  <a:lnTo>
                    <a:pt x="47" y="42"/>
                  </a:lnTo>
                  <a:cubicBezTo>
                    <a:pt x="44" y="46"/>
                    <a:pt x="40" y="50"/>
                    <a:pt x="36" y="53"/>
                  </a:cubicBezTo>
                  <a:cubicBezTo>
                    <a:pt x="28" y="58"/>
                    <a:pt x="18" y="64"/>
                    <a:pt x="14" y="72"/>
                  </a:cubicBezTo>
                  <a:lnTo>
                    <a:pt x="13" y="72"/>
                  </a:lnTo>
                  <a:lnTo>
                    <a:pt x="13" y="72"/>
                  </a:lnTo>
                  <a:lnTo>
                    <a:pt x="0" y="57"/>
                  </a:lnTo>
                  <a:lnTo>
                    <a:pt x="0" y="56"/>
                  </a:lnTo>
                  <a:cubicBezTo>
                    <a:pt x="19" y="49"/>
                    <a:pt x="13" y="42"/>
                    <a:pt x="14" y="25"/>
                  </a:cubicBezTo>
                  <a:cubicBezTo>
                    <a:pt x="14" y="19"/>
                    <a:pt x="15" y="13"/>
                    <a:pt x="14" y="7"/>
                  </a:cubicBezTo>
                  <a:lnTo>
                    <a:pt x="14" y="4"/>
                  </a:lnTo>
                  <a:cubicBezTo>
                    <a:pt x="14" y="3"/>
                    <a:pt x="13" y="2"/>
                    <a:pt x="15" y="1"/>
                  </a:cubicBezTo>
                  <a:lnTo>
                    <a:pt x="15" y="1"/>
                  </a:lnTo>
                  <a:cubicBezTo>
                    <a:pt x="16" y="1"/>
                    <a:pt x="16" y="2"/>
                    <a:pt x="17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4870" y="2140"/>
              <a:ext cx="34" cy="28"/>
            </a:xfrm>
            <a:custGeom>
              <a:avLst/>
              <a:gdLst>
                <a:gd name="T0" fmla="*/ 1 w 6"/>
                <a:gd name="T1" fmla="*/ 0 h 5"/>
                <a:gd name="T2" fmla="*/ 6 w 6"/>
                <a:gd name="T3" fmla="*/ 5 h 5"/>
                <a:gd name="T4" fmla="*/ 6 w 6"/>
                <a:gd name="T5" fmla="*/ 5 h 5"/>
                <a:gd name="T6" fmla="*/ 6 w 6"/>
                <a:gd name="T7" fmla="*/ 5 h 5"/>
                <a:gd name="T8" fmla="*/ 5 w 6"/>
                <a:gd name="T9" fmla="*/ 5 h 5"/>
                <a:gd name="T10" fmla="*/ 5 w 6"/>
                <a:gd name="T11" fmla="*/ 5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  <a:gd name="T20" fmla="*/ 1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4796" y="2066"/>
              <a:ext cx="324" cy="34"/>
            </a:xfrm>
            <a:custGeom>
              <a:avLst/>
              <a:gdLst>
                <a:gd name="T0" fmla="*/ 2 w 57"/>
                <a:gd name="T1" fmla="*/ 1 h 6"/>
                <a:gd name="T2" fmla="*/ 48 w 57"/>
                <a:gd name="T3" fmla="*/ 0 h 6"/>
                <a:gd name="T4" fmla="*/ 50 w 57"/>
                <a:gd name="T5" fmla="*/ 2 h 6"/>
                <a:gd name="T6" fmla="*/ 55 w 57"/>
                <a:gd name="T7" fmla="*/ 2 h 6"/>
                <a:gd name="T8" fmla="*/ 57 w 57"/>
                <a:gd name="T9" fmla="*/ 2 h 6"/>
                <a:gd name="T10" fmla="*/ 57 w 57"/>
                <a:gd name="T11" fmla="*/ 2 h 6"/>
                <a:gd name="T12" fmla="*/ 57 w 57"/>
                <a:gd name="T13" fmla="*/ 3 h 6"/>
                <a:gd name="T14" fmla="*/ 57 w 57"/>
                <a:gd name="T15" fmla="*/ 4 h 6"/>
                <a:gd name="T16" fmla="*/ 55 w 57"/>
                <a:gd name="T17" fmla="*/ 4 h 6"/>
                <a:gd name="T18" fmla="*/ 50 w 57"/>
                <a:gd name="T19" fmla="*/ 4 h 6"/>
                <a:gd name="T20" fmla="*/ 48 w 57"/>
                <a:gd name="T21" fmla="*/ 6 h 6"/>
                <a:gd name="T22" fmla="*/ 2 w 57"/>
                <a:gd name="T23" fmla="*/ 6 h 6"/>
                <a:gd name="T24" fmla="*/ 2 w 57"/>
                <a:gd name="T25" fmla="*/ 6 h 6"/>
                <a:gd name="T26" fmla="*/ 0 w 57"/>
                <a:gd name="T27" fmla="*/ 3 h 6"/>
                <a:gd name="T28" fmla="*/ 2 w 57"/>
                <a:gd name="T2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6">
                  <a:moveTo>
                    <a:pt x="2" y="1"/>
                  </a:moveTo>
                  <a:lnTo>
                    <a:pt x="48" y="0"/>
                  </a:lnTo>
                  <a:cubicBezTo>
                    <a:pt x="49" y="0"/>
                    <a:pt x="50" y="1"/>
                    <a:pt x="50" y="2"/>
                  </a:cubicBezTo>
                  <a:lnTo>
                    <a:pt x="55" y="2"/>
                  </a:lnTo>
                  <a:cubicBezTo>
                    <a:pt x="56" y="1"/>
                    <a:pt x="56" y="1"/>
                    <a:pt x="57" y="2"/>
                  </a:cubicBezTo>
                  <a:lnTo>
                    <a:pt x="57" y="2"/>
                  </a:lnTo>
                  <a:cubicBezTo>
                    <a:pt x="57" y="3"/>
                    <a:pt x="57" y="3"/>
                    <a:pt x="57" y="3"/>
                  </a:cubicBezTo>
                  <a:lnTo>
                    <a:pt x="57" y="4"/>
                  </a:lnTo>
                  <a:cubicBezTo>
                    <a:pt x="56" y="4"/>
                    <a:pt x="56" y="4"/>
                    <a:pt x="55" y="4"/>
                  </a:cubicBezTo>
                  <a:lnTo>
                    <a:pt x="50" y="4"/>
                  </a:lnTo>
                  <a:cubicBezTo>
                    <a:pt x="50" y="5"/>
                    <a:pt x="49" y="5"/>
                    <a:pt x="48" y="6"/>
                  </a:cubicBezTo>
                  <a:lnTo>
                    <a:pt x="2" y="6"/>
                  </a:lnTo>
                  <a:lnTo>
                    <a:pt x="2" y="6"/>
                  </a:ln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4808" y="1981"/>
              <a:ext cx="79" cy="74"/>
            </a:xfrm>
            <a:custGeom>
              <a:avLst/>
              <a:gdLst>
                <a:gd name="T0" fmla="*/ 14 w 14"/>
                <a:gd name="T1" fmla="*/ 0 h 13"/>
                <a:gd name="T2" fmla="*/ 12 w 14"/>
                <a:gd name="T3" fmla="*/ 1 h 13"/>
                <a:gd name="T4" fmla="*/ 7 w 14"/>
                <a:gd name="T5" fmla="*/ 2 h 13"/>
                <a:gd name="T6" fmla="*/ 6 w 14"/>
                <a:gd name="T7" fmla="*/ 2 h 13"/>
                <a:gd name="T8" fmla="*/ 0 w 14"/>
                <a:gd name="T9" fmla="*/ 8 h 13"/>
                <a:gd name="T10" fmla="*/ 0 w 14"/>
                <a:gd name="T11" fmla="*/ 12 h 13"/>
                <a:gd name="T12" fmla="*/ 0 w 14"/>
                <a:gd name="T13" fmla="*/ 13 h 13"/>
                <a:gd name="T14" fmla="*/ 1 w 14"/>
                <a:gd name="T15" fmla="*/ 13 h 13"/>
                <a:gd name="T16" fmla="*/ 7 w 14"/>
                <a:gd name="T17" fmla="*/ 5 h 13"/>
                <a:gd name="T18" fmla="*/ 8 w 14"/>
                <a:gd name="T19" fmla="*/ 4 h 13"/>
                <a:gd name="T20" fmla="*/ 14 w 14"/>
                <a:gd name="T21" fmla="*/ 1 h 13"/>
                <a:gd name="T22" fmla="*/ 14 w 14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lnTo>
                    <a:pt x="12" y="1"/>
                  </a:lnTo>
                  <a:cubicBezTo>
                    <a:pt x="10" y="1"/>
                    <a:pt x="8" y="1"/>
                    <a:pt x="7" y="2"/>
                  </a:cubicBezTo>
                  <a:lnTo>
                    <a:pt x="6" y="2"/>
                  </a:lnTo>
                  <a:cubicBezTo>
                    <a:pt x="4" y="4"/>
                    <a:pt x="2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lnTo>
                    <a:pt x="0" y="13"/>
                  </a:lnTo>
                  <a:lnTo>
                    <a:pt x="1" y="13"/>
                  </a:lnTo>
                  <a:cubicBezTo>
                    <a:pt x="3" y="10"/>
                    <a:pt x="4" y="7"/>
                    <a:pt x="7" y="5"/>
                  </a:cubicBezTo>
                  <a:lnTo>
                    <a:pt x="8" y="4"/>
                  </a:lnTo>
                  <a:cubicBezTo>
                    <a:pt x="10" y="3"/>
                    <a:pt x="12" y="2"/>
                    <a:pt x="14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4768" y="1958"/>
              <a:ext cx="51" cy="68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8 w 9"/>
                <a:gd name="T5" fmla="*/ 1 h 12"/>
                <a:gd name="T6" fmla="*/ 4 w 9"/>
                <a:gd name="T7" fmla="*/ 5 h 12"/>
                <a:gd name="T8" fmla="*/ 2 w 9"/>
                <a:gd name="T9" fmla="*/ 7 h 12"/>
                <a:gd name="T10" fmla="*/ 0 w 9"/>
                <a:gd name="T11" fmla="*/ 11 h 12"/>
                <a:gd name="T12" fmla="*/ 0 w 9"/>
                <a:gd name="T13" fmla="*/ 12 h 12"/>
                <a:gd name="T14" fmla="*/ 2 w 9"/>
                <a:gd name="T15" fmla="*/ 11 h 12"/>
                <a:gd name="T16" fmla="*/ 4 w 9"/>
                <a:gd name="T17" fmla="*/ 7 h 12"/>
                <a:gd name="T18" fmla="*/ 9 w 9"/>
                <a:gd name="T19" fmla="*/ 1 h 12"/>
                <a:gd name="T20" fmla="*/ 9 w 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cubicBezTo>
                    <a:pt x="7" y="3"/>
                    <a:pt x="6" y="4"/>
                    <a:pt x="4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1" y="9"/>
                    <a:pt x="1" y="10"/>
                    <a:pt x="0" y="11"/>
                  </a:cubicBezTo>
                  <a:lnTo>
                    <a:pt x="0" y="12"/>
                  </a:lnTo>
                  <a:lnTo>
                    <a:pt x="2" y="11"/>
                  </a:lnTo>
                  <a:cubicBezTo>
                    <a:pt x="2" y="10"/>
                    <a:pt x="3" y="8"/>
                    <a:pt x="4" y="7"/>
                  </a:cubicBezTo>
                  <a:cubicBezTo>
                    <a:pt x="6" y="5"/>
                    <a:pt x="8" y="3"/>
                    <a:pt x="9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4711" y="1964"/>
              <a:ext cx="17" cy="79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3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3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3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4683" y="2049"/>
              <a:ext cx="261" cy="283"/>
            </a:xfrm>
            <a:custGeom>
              <a:avLst/>
              <a:gdLst>
                <a:gd name="T0" fmla="*/ 17 w 46"/>
                <a:gd name="T1" fmla="*/ 33 h 50"/>
                <a:gd name="T2" fmla="*/ 17 w 46"/>
                <a:gd name="T3" fmla="*/ 17 h 50"/>
                <a:gd name="T4" fmla="*/ 18 w 46"/>
                <a:gd name="T5" fmla="*/ 15 h 50"/>
                <a:gd name="T6" fmla="*/ 22 w 46"/>
                <a:gd name="T7" fmla="*/ 12 h 50"/>
                <a:gd name="T8" fmla="*/ 23 w 46"/>
                <a:gd name="T9" fmla="*/ 9 h 50"/>
                <a:gd name="T10" fmla="*/ 24 w 46"/>
                <a:gd name="T11" fmla="*/ 7 h 50"/>
                <a:gd name="T12" fmla="*/ 29 w 46"/>
                <a:gd name="T13" fmla="*/ 3 h 50"/>
                <a:gd name="T14" fmla="*/ 32 w 46"/>
                <a:gd name="T15" fmla="*/ 1 h 50"/>
                <a:gd name="T16" fmla="*/ 35 w 46"/>
                <a:gd name="T17" fmla="*/ 0 h 50"/>
                <a:gd name="T18" fmla="*/ 39 w 46"/>
                <a:gd name="T19" fmla="*/ 1 h 50"/>
                <a:gd name="T20" fmla="*/ 44 w 46"/>
                <a:gd name="T21" fmla="*/ 3 h 50"/>
                <a:gd name="T22" fmla="*/ 44 w 46"/>
                <a:gd name="T23" fmla="*/ 3 h 50"/>
                <a:gd name="T24" fmla="*/ 44 w 46"/>
                <a:gd name="T25" fmla="*/ 3 h 50"/>
                <a:gd name="T26" fmla="*/ 42 w 46"/>
                <a:gd name="T27" fmla="*/ 3 h 50"/>
                <a:gd name="T28" fmla="*/ 36 w 46"/>
                <a:gd name="T29" fmla="*/ 2 h 50"/>
                <a:gd name="T30" fmla="*/ 33 w 46"/>
                <a:gd name="T31" fmla="*/ 3 h 50"/>
                <a:gd name="T32" fmla="*/ 29 w 46"/>
                <a:gd name="T33" fmla="*/ 6 h 50"/>
                <a:gd name="T34" fmla="*/ 26 w 46"/>
                <a:gd name="T35" fmla="*/ 12 h 50"/>
                <a:gd name="T36" fmla="*/ 26 w 46"/>
                <a:gd name="T37" fmla="*/ 13 h 50"/>
                <a:gd name="T38" fmla="*/ 28 w 46"/>
                <a:gd name="T39" fmla="*/ 19 h 50"/>
                <a:gd name="T40" fmla="*/ 30 w 46"/>
                <a:gd name="T41" fmla="*/ 21 h 50"/>
                <a:gd name="T42" fmla="*/ 33 w 46"/>
                <a:gd name="T43" fmla="*/ 20 h 50"/>
                <a:gd name="T44" fmla="*/ 36 w 46"/>
                <a:gd name="T45" fmla="*/ 17 h 50"/>
                <a:gd name="T46" fmla="*/ 39 w 46"/>
                <a:gd name="T47" fmla="*/ 13 h 50"/>
                <a:gd name="T48" fmla="*/ 40 w 46"/>
                <a:gd name="T49" fmla="*/ 12 h 50"/>
                <a:gd name="T50" fmla="*/ 43 w 46"/>
                <a:gd name="T51" fmla="*/ 9 h 50"/>
                <a:gd name="T52" fmla="*/ 45 w 46"/>
                <a:gd name="T53" fmla="*/ 7 h 50"/>
                <a:gd name="T54" fmla="*/ 46 w 46"/>
                <a:gd name="T55" fmla="*/ 7 h 50"/>
                <a:gd name="T56" fmla="*/ 46 w 46"/>
                <a:gd name="T57" fmla="*/ 7 h 50"/>
                <a:gd name="T58" fmla="*/ 46 w 46"/>
                <a:gd name="T59" fmla="*/ 8 h 50"/>
                <a:gd name="T60" fmla="*/ 45 w 46"/>
                <a:gd name="T61" fmla="*/ 9 h 50"/>
                <a:gd name="T62" fmla="*/ 41 w 46"/>
                <a:gd name="T63" fmla="*/ 12 h 50"/>
                <a:gd name="T64" fmla="*/ 40 w 46"/>
                <a:gd name="T65" fmla="*/ 17 h 50"/>
                <a:gd name="T66" fmla="*/ 38 w 46"/>
                <a:gd name="T67" fmla="*/ 19 h 50"/>
                <a:gd name="T68" fmla="*/ 34 w 46"/>
                <a:gd name="T69" fmla="*/ 23 h 50"/>
                <a:gd name="T70" fmla="*/ 33 w 46"/>
                <a:gd name="T71" fmla="*/ 24 h 50"/>
                <a:gd name="T72" fmla="*/ 30 w 46"/>
                <a:gd name="T73" fmla="*/ 28 h 50"/>
                <a:gd name="T74" fmla="*/ 28 w 46"/>
                <a:gd name="T75" fmla="*/ 29 h 50"/>
                <a:gd name="T76" fmla="*/ 21 w 46"/>
                <a:gd name="T77" fmla="*/ 34 h 50"/>
                <a:gd name="T78" fmla="*/ 14 w 46"/>
                <a:gd name="T79" fmla="*/ 40 h 50"/>
                <a:gd name="T80" fmla="*/ 3 w 46"/>
                <a:gd name="T81" fmla="*/ 50 h 50"/>
                <a:gd name="T82" fmla="*/ 0 w 46"/>
                <a:gd name="T83" fmla="*/ 46 h 50"/>
                <a:gd name="T84" fmla="*/ 0 w 46"/>
                <a:gd name="T85" fmla="*/ 46 h 50"/>
                <a:gd name="T86" fmla="*/ 15 w 46"/>
                <a:gd name="T87" fmla="*/ 37 h 50"/>
                <a:gd name="T88" fmla="*/ 16 w 46"/>
                <a:gd name="T89" fmla="*/ 36 h 50"/>
                <a:gd name="T90" fmla="*/ 17 w 46"/>
                <a:gd name="T9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50">
                  <a:moveTo>
                    <a:pt x="17" y="33"/>
                  </a:moveTo>
                  <a:cubicBezTo>
                    <a:pt x="17" y="27"/>
                    <a:pt x="17" y="22"/>
                    <a:pt x="17" y="17"/>
                  </a:cubicBezTo>
                  <a:lnTo>
                    <a:pt x="18" y="15"/>
                  </a:lnTo>
                  <a:cubicBezTo>
                    <a:pt x="19" y="14"/>
                    <a:pt x="21" y="13"/>
                    <a:pt x="22" y="12"/>
                  </a:cubicBezTo>
                  <a:cubicBezTo>
                    <a:pt x="23" y="11"/>
                    <a:pt x="23" y="10"/>
                    <a:pt x="23" y="9"/>
                  </a:cubicBezTo>
                  <a:lnTo>
                    <a:pt x="24" y="7"/>
                  </a:lnTo>
                  <a:lnTo>
                    <a:pt x="29" y="3"/>
                  </a:lnTo>
                  <a:lnTo>
                    <a:pt x="32" y="1"/>
                  </a:lnTo>
                  <a:cubicBezTo>
                    <a:pt x="33" y="0"/>
                    <a:pt x="34" y="0"/>
                    <a:pt x="35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1" y="1"/>
                    <a:pt x="43" y="2"/>
                    <a:pt x="44" y="3"/>
                  </a:cubicBezTo>
                  <a:lnTo>
                    <a:pt x="44" y="3"/>
                  </a:lnTo>
                  <a:lnTo>
                    <a:pt x="44" y="3"/>
                  </a:lnTo>
                  <a:cubicBezTo>
                    <a:pt x="43" y="3"/>
                    <a:pt x="43" y="3"/>
                    <a:pt x="42" y="3"/>
                  </a:cubicBezTo>
                  <a:cubicBezTo>
                    <a:pt x="40" y="3"/>
                    <a:pt x="38" y="2"/>
                    <a:pt x="36" y="2"/>
                  </a:cubicBezTo>
                  <a:cubicBezTo>
                    <a:pt x="35" y="2"/>
                    <a:pt x="34" y="3"/>
                    <a:pt x="33" y="3"/>
                  </a:cubicBezTo>
                  <a:cubicBezTo>
                    <a:pt x="32" y="4"/>
                    <a:pt x="31" y="5"/>
                    <a:pt x="29" y="6"/>
                  </a:cubicBezTo>
                  <a:cubicBezTo>
                    <a:pt x="28" y="8"/>
                    <a:pt x="26" y="10"/>
                    <a:pt x="26" y="12"/>
                  </a:cubicBezTo>
                  <a:lnTo>
                    <a:pt x="26" y="13"/>
                  </a:lnTo>
                  <a:cubicBezTo>
                    <a:pt x="26" y="15"/>
                    <a:pt x="27" y="17"/>
                    <a:pt x="28" y="19"/>
                  </a:cubicBezTo>
                  <a:cubicBezTo>
                    <a:pt x="28" y="20"/>
                    <a:pt x="29" y="20"/>
                    <a:pt x="30" y="21"/>
                  </a:cubicBezTo>
                  <a:cubicBezTo>
                    <a:pt x="31" y="21"/>
                    <a:pt x="32" y="21"/>
                    <a:pt x="33" y="20"/>
                  </a:cubicBezTo>
                  <a:cubicBezTo>
                    <a:pt x="34" y="19"/>
                    <a:pt x="35" y="18"/>
                    <a:pt x="36" y="17"/>
                  </a:cubicBezTo>
                  <a:cubicBezTo>
                    <a:pt x="37" y="16"/>
                    <a:pt x="38" y="14"/>
                    <a:pt x="39" y="13"/>
                  </a:cubicBezTo>
                  <a:lnTo>
                    <a:pt x="40" y="12"/>
                  </a:ln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4" y="8"/>
                    <a:pt x="45" y="7"/>
                  </a:cubicBez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9"/>
                  </a:lnTo>
                  <a:cubicBezTo>
                    <a:pt x="43" y="10"/>
                    <a:pt x="42" y="11"/>
                    <a:pt x="41" y="12"/>
                  </a:cubicBezTo>
                  <a:cubicBezTo>
                    <a:pt x="41" y="14"/>
                    <a:pt x="40" y="15"/>
                    <a:pt x="40" y="17"/>
                  </a:cubicBezTo>
                  <a:lnTo>
                    <a:pt x="38" y="19"/>
                  </a:lnTo>
                  <a:cubicBezTo>
                    <a:pt x="37" y="21"/>
                    <a:pt x="36" y="22"/>
                    <a:pt x="34" y="23"/>
                  </a:cubicBezTo>
                  <a:lnTo>
                    <a:pt x="33" y="24"/>
                  </a:lnTo>
                  <a:cubicBezTo>
                    <a:pt x="32" y="26"/>
                    <a:pt x="31" y="27"/>
                    <a:pt x="30" y="28"/>
                  </a:cubicBezTo>
                  <a:lnTo>
                    <a:pt x="28" y="29"/>
                  </a:lnTo>
                  <a:cubicBezTo>
                    <a:pt x="26" y="31"/>
                    <a:pt x="23" y="33"/>
                    <a:pt x="21" y="34"/>
                  </a:cubicBezTo>
                  <a:cubicBezTo>
                    <a:pt x="18" y="36"/>
                    <a:pt x="16" y="38"/>
                    <a:pt x="14" y="40"/>
                  </a:cubicBezTo>
                  <a:cubicBezTo>
                    <a:pt x="10" y="44"/>
                    <a:pt x="7" y="47"/>
                    <a:pt x="3" y="50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5" y="44"/>
                    <a:pt x="10" y="41"/>
                    <a:pt x="15" y="37"/>
                  </a:cubicBezTo>
                  <a:lnTo>
                    <a:pt x="16" y="36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4796" y="1953"/>
              <a:ext cx="23" cy="17"/>
            </a:xfrm>
            <a:custGeom>
              <a:avLst/>
              <a:gdLst>
                <a:gd name="T0" fmla="*/ 4 w 4"/>
                <a:gd name="T1" fmla="*/ 1 h 3"/>
                <a:gd name="T2" fmla="*/ 1 w 4"/>
                <a:gd name="T3" fmla="*/ 3 h 3"/>
                <a:gd name="T4" fmla="*/ 0 w 4"/>
                <a:gd name="T5" fmla="*/ 3 h 3"/>
                <a:gd name="T6" fmla="*/ 1 w 4"/>
                <a:gd name="T7" fmla="*/ 2 h 3"/>
                <a:gd name="T8" fmla="*/ 3 w 4"/>
                <a:gd name="T9" fmla="*/ 0 h 3"/>
                <a:gd name="T10" fmla="*/ 4 w 4"/>
                <a:gd name="T11" fmla="*/ 0 h 3"/>
                <a:gd name="T12" fmla="*/ 4 w 4"/>
                <a:gd name="T13" fmla="*/ 0 h 3"/>
                <a:gd name="T14" fmla="*/ 4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lnTo>
                    <a:pt x="1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4870" y="1975"/>
              <a:ext cx="29" cy="6"/>
            </a:xfrm>
            <a:custGeom>
              <a:avLst/>
              <a:gdLst>
                <a:gd name="T0" fmla="*/ 5 w 5"/>
                <a:gd name="T1" fmla="*/ 0 h 1"/>
                <a:gd name="T2" fmla="*/ 4 w 5"/>
                <a:gd name="T3" fmla="*/ 0 h 1"/>
                <a:gd name="T4" fmla="*/ 3 w 5"/>
                <a:gd name="T5" fmla="*/ 1 h 1"/>
                <a:gd name="T6" fmla="*/ 1 w 5"/>
                <a:gd name="T7" fmla="*/ 1 h 1"/>
                <a:gd name="T8" fmla="*/ 0 w 5"/>
                <a:gd name="T9" fmla="*/ 1 h 1"/>
                <a:gd name="T10" fmla="*/ 0 w 5"/>
                <a:gd name="T11" fmla="*/ 1 h 1"/>
                <a:gd name="T12" fmla="*/ 0 w 5"/>
                <a:gd name="T13" fmla="*/ 1 h 1"/>
                <a:gd name="T14" fmla="*/ 0 w 5"/>
                <a:gd name="T15" fmla="*/ 0 h 1"/>
                <a:gd name="T16" fmla="*/ 4 w 5"/>
                <a:gd name="T17" fmla="*/ 0 h 1"/>
                <a:gd name="T18" fmla="*/ 5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2" y="0"/>
                    <a:pt x="3" y="0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4706" y="1964"/>
              <a:ext cx="5" cy="1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4927" y="2089"/>
              <a:ext cx="23" cy="28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1 h 5"/>
                <a:gd name="T4" fmla="*/ 3 w 4"/>
                <a:gd name="T5" fmla="*/ 2 h 5"/>
                <a:gd name="T6" fmla="*/ 1 w 4"/>
                <a:gd name="T7" fmla="*/ 4 h 5"/>
                <a:gd name="T8" fmla="*/ 0 w 4"/>
                <a:gd name="T9" fmla="*/ 5 h 5"/>
                <a:gd name="T10" fmla="*/ 0 w 4"/>
                <a:gd name="T11" fmla="*/ 5 h 5"/>
                <a:gd name="T12" fmla="*/ 1 w 4"/>
                <a:gd name="T13" fmla="*/ 5 h 5"/>
                <a:gd name="T14" fmla="*/ 4 w 4"/>
                <a:gd name="T15" fmla="*/ 1 h 5"/>
                <a:gd name="T16" fmla="*/ 4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1"/>
                  </a:lnTo>
                  <a:lnTo>
                    <a:pt x="3" y="2"/>
                  </a:lnTo>
                  <a:cubicBezTo>
                    <a:pt x="2" y="2"/>
                    <a:pt x="1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5108" y="2077"/>
              <a:ext cx="12" cy="6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2 w 2"/>
                <a:gd name="T19" fmla="*/ 0 h 1"/>
                <a:gd name="T20" fmla="*/ 2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1 w 2"/>
                <a:gd name="T29" fmla="*/ 1 h 1"/>
                <a:gd name="T30" fmla="*/ 1 w 2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5086" y="2077"/>
              <a:ext cx="17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1 h 1"/>
                <a:gd name="T10" fmla="*/ 0 w 3"/>
                <a:gd name="T11" fmla="*/ 1 h 1"/>
                <a:gd name="T12" fmla="*/ 0 w 3"/>
                <a:gd name="T13" fmla="*/ 1 h 1"/>
                <a:gd name="T14" fmla="*/ 0 w 3"/>
                <a:gd name="T15" fmla="*/ 0 h 1"/>
                <a:gd name="T16" fmla="*/ 0 w 3"/>
                <a:gd name="T17" fmla="*/ 0 h 1"/>
                <a:gd name="T18" fmla="*/ 0 w 3"/>
                <a:gd name="T19" fmla="*/ 0 h 1"/>
                <a:gd name="T20" fmla="*/ 3 w 3"/>
                <a:gd name="T21" fmla="*/ 0 h 1"/>
                <a:gd name="T22" fmla="*/ 3 w 3"/>
                <a:gd name="T23" fmla="*/ 0 h 1"/>
                <a:gd name="T24" fmla="*/ 3 w 3"/>
                <a:gd name="T25" fmla="*/ 0 h 1"/>
                <a:gd name="T26" fmla="*/ 3 w 3"/>
                <a:gd name="T27" fmla="*/ 0 h 1"/>
                <a:gd name="T28" fmla="*/ 3 w 3"/>
                <a:gd name="T29" fmla="*/ 1 h 1"/>
                <a:gd name="T30" fmla="*/ 3 w 3"/>
                <a:gd name="T31" fmla="*/ 1 h 1"/>
                <a:gd name="T32" fmla="*/ 3 w 3"/>
                <a:gd name="T33" fmla="*/ 1 h 1"/>
                <a:gd name="T34" fmla="*/ 3 w 3"/>
                <a:gd name="T35" fmla="*/ 1 h 1"/>
                <a:gd name="T36" fmla="*/ 3 w 3"/>
                <a:gd name="T37" fmla="*/ 1 h 1"/>
                <a:gd name="T38" fmla="*/ 3 w 3"/>
                <a:gd name="T39" fmla="*/ 1 h 1"/>
                <a:gd name="T40" fmla="*/ 0 w 3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4870" y="2077"/>
              <a:ext cx="204" cy="17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0 h 3"/>
                <a:gd name="T4" fmla="*/ 35 w 36"/>
                <a:gd name="T5" fmla="*/ 0 h 3"/>
                <a:gd name="T6" fmla="*/ 36 w 36"/>
                <a:gd name="T7" fmla="*/ 0 h 3"/>
                <a:gd name="T8" fmla="*/ 36 w 36"/>
                <a:gd name="T9" fmla="*/ 1 h 3"/>
                <a:gd name="T10" fmla="*/ 36 w 36"/>
                <a:gd name="T11" fmla="*/ 2 h 3"/>
                <a:gd name="T12" fmla="*/ 35 w 36"/>
                <a:gd name="T13" fmla="*/ 2 h 3"/>
                <a:gd name="T14" fmla="*/ 35 w 36"/>
                <a:gd name="T15" fmla="*/ 2 h 3"/>
                <a:gd name="T16" fmla="*/ 35 w 36"/>
                <a:gd name="T17" fmla="*/ 2 h 3"/>
                <a:gd name="T18" fmla="*/ 34 w 36"/>
                <a:gd name="T19" fmla="*/ 0 h 3"/>
                <a:gd name="T20" fmla="*/ 34 w 36"/>
                <a:gd name="T21" fmla="*/ 2 h 3"/>
                <a:gd name="T22" fmla="*/ 33 w 36"/>
                <a:gd name="T23" fmla="*/ 2 h 3"/>
                <a:gd name="T24" fmla="*/ 32 w 36"/>
                <a:gd name="T25" fmla="*/ 2 h 3"/>
                <a:gd name="T26" fmla="*/ 31 w 36"/>
                <a:gd name="T27" fmla="*/ 2 h 3"/>
                <a:gd name="T28" fmla="*/ 30 w 36"/>
                <a:gd name="T29" fmla="*/ 1 h 3"/>
                <a:gd name="T30" fmla="*/ 30 w 36"/>
                <a:gd name="T31" fmla="*/ 2 h 3"/>
                <a:gd name="T32" fmla="*/ 29 w 36"/>
                <a:gd name="T33" fmla="*/ 2 h 3"/>
                <a:gd name="T34" fmla="*/ 28 w 36"/>
                <a:gd name="T35" fmla="*/ 2 h 3"/>
                <a:gd name="T36" fmla="*/ 27 w 36"/>
                <a:gd name="T37" fmla="*/ 2 h 3"/>
                <a:gd name="T38" fmla="*/ 26 w 36"/>
                <a:gd name="T39" fmla="*/ 2 h 3"/>
                <a:gd name="T40" fmla="*/ 25 w 36"/>
                <a:gd name="T41" fmla="*/ 1 h 3"/>
                <a:gd name="T42" fmla="*/ 25 w 36"/>
                <a:gd name="T43" fmla="*/ 2 h 3"/>
                <a:gd name="T44" fmla="*/ 24 w 36"/>
                <a:gd name="T45" fmla="*/ 2 h 3"/>
                <a:gd name="T46" fmla="*/ 23 w 36"/>
                <a:gd name="T47" fmla="*/ 2 h 3"/>
                <a:gd name="T48" fmla="*/ 22 w 36"/>
                <a:gd name="T49" fmla="*/ 2 h 3"/>
                <a:gd name="T50" fmla="*/ 22 w 36"/>
                <a:gd name="T51" fmla="*/ 1 h 3"/>
                <a:gd name="T52" fmla="*/ 21 w 36"/>
                <a:gd name="T53" fmla="*/ 2 h 3"/>
                <a:gd name="T54" fmla="*/ 20 w 36"/>
                <a:gd name="T55" fmla="*/ 2 h 3"/>
                <a:gd name="T56" fmla="*/ 19 w 36"/>
                <a:gd name="T57" fmla="*/ 2 h 3"/>
                <a:gd name="T58" fmla="*/ 18 w 36"/>
                <a:gd name="T59" fmla="*/ 3 h 3"/>
                <a:gd name="T60" fmla="*/ 17 w 36"/>
                <a:gd name="T61" fmla="*/ 3 h 3"/>
                <a:gd name="T62" fmla="*/ 17 w 36"/>
                <a:gd name="T63" fmla="*/ 1 h 3"/>
                <a:gd name="T64" fmla="*/ 16 w 36"/>
                <a:gd name="T65" fmla="*/ 3 h 3"/>
                <a:gd name="T66" fmla="*/ 16 w 36"/>
                <a:gd name="T67" fmla="*/ 3 h 3"/>
                <a:gd name="T68" fmla="*/ 16 w 36"/>
                <a:gd name="T69" fmla="*/ 3 h 3"/>
                <a:gd name="T70" fmla="*/ 16 w 36"/>
                <a:gd name="T71" fmla="*/ 2 h 3"/>
                <a:gd name="T72" fmla="*/ 16 w 36"/>
                <a:gd name="T73" fmla="*/ 1 h 3"/>
                <a:gd name="T74" fmla="*/ 16 w 36"/>
                <a:gd name="T75" fmla="*/ 1 h 3"/>
                <a:gd name="T76" fmla="*/ 15 w 36"/>
                <a:gd name="T77" fmla="*/ 1 h 3"/>
                <a:gd name="T78" fmla="*/ 15 w 36"/>
                <a:gd name="T79" fmla="*/ 1 h 3"/>
                <a:gd name="T80" fmla="*/ 14 w 36"/>
                <a:gd name="T81" fmla="*/ 1 h 3"/>
                <a:gd name="T82" fmla="*/ 14 w 36"/>
                <a:gd name="T83" fmla="*/ 1 h 3"/>
                <a:gd name="T84" fmla="*/ 13 w 36"/>
                <a:gd name="T85" fmla="*/ 1 h 3"/>
                <a:gd name="T86" fmla="*/ 12 w 36"/>
                <a:gd name="T87" fmla="*/ 1 h 3"/>
                <a:gd name="T88" fmla="*/ 11 w 36"/>
                <a:gd name="T89" fmla="*/ 1 h 3"/>
                <a:gd name="T90" fmla="*/ 11 w 36"/>
                <a:gd name="T91" fmla="*/ 1 h 3"/>
                <a:gd name="T92" fmla="*/ 10 w 36"/>
                <a:gd name="T93" fmla="*/ 2 h 3"/>
                <a:gd name="T94" fmla="*/ 9 w 36"/>
                <a:gd name="T95" fmla="*/ 2 h 3"/>
                <a:gd name="T96" fmla="*/ 9 w 36"/>
                <a:gd name="T97" fmla="*/ 1 h 3"/>
                <a:gd name="T98" fmla="*/ 8 w 36"/>
                <a:gd name="T99" fmla="*/ 2 h 3"/>
                <a:gd name="T100" fmla="*/ 7 w 36"/>
                <a:gd name="T101" fmla="*/ 2 h 3"/>
                <a:gd name="T102" fmla="*/ 6 w 36"/>
                <a:gd name="T103" fmla="*/ 2 h 3"/>
                <a:gd name="T104" fmla="*/ 5 w 36"/>
                <a:gd name="T105" fmla="*/ 2 h 3"/>
                <a:gd name="T106" fmla="*/ 4 w 36"/>
                <a:gd name="T107" fmla="*/ 2 h 3"/>
                <a:gd name="T108" fmla="*/ 4 w 36"/>
                <a:gd name="T109" fmla="*/ 1 h 3"/>
                <a:gd name="T110" fmla="*/ 3 w 36"/>
                <a:gd name="T111" fmla="*/ 3 h 3"/>
                <a:gd name="T112" fmla="*/ 2 w 36"/>
                <a:gd name="T113" fmla="*/ 3 h 3"/>
                <a:gd name="T114" fmla="*/ 1 w 36"/>
                <a:gd name="T115" fmla="*/ 3 h 3"/>
                <a:gd name="T116" fmla="*/ 0 w 36"/>
                <a:gd name="T117" fmla="*/ 3 h 3"/>
                <a:gd name="T118" fmla="*/ 0 w 36"/>
                <a:gd name="T1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3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4865" y="2083"/>
              <a:ext cx="0" cy="6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9"/>
            <p:cNvSpPr>
              <a:spLocks/>
            </p:cNvSpPr>
            <p:nvPr/>
          </p:nvSpPr>
          <p:spPr bwMode="auto">
            <a:xfrm>
              <a:off x="5914" y="1919"/>
              <a:ext cx="96" cy="62"/>
            </a:xfrm>
            <a:custGeom>
              <a:avLst/>
              <a:gdLst>
                <a:gd name="T0" fmla="*/ 17 w 17"/>
                <a:gd name="T1" fmla="*/ 1 h 11"/>
                <a:gd name="T2" fmla="*/ 17 w 17"/>
                <a:gd name="T3" fmla="*/ 5 h 11"/>
                <a:gd name="T4" fmla="*/ 8 w 17"/>
                <a:gd name="T5" fmla="*/ 11 h 11"/>
                <a:gd name="T6" fmla="*/ 0 w 17"/>
                <a:gd name="T7" fmla="*/ 3 h 11"/>
                <a:gd name="T8" fmla="*/ 1 w 17"/>
                <a:gd name="T9" fmla="*/ 0 h 11"/>
                <a:gd name="T10" fmla="*/ 17 w 1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7" y="1"/>
                  </a:moveTo>
                  <a:lnTo>
                    <a:pt x="17" y="5"/>
                  </a:lnTo>
                  <a:lnTo>
                    <a:pt x="8" y="1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4813" y="1085"/>
              <a:ext cx="295" cy="119"/>
            </a:xfrm>
            <a:custGeom>
              <a:avLst/>
              <a:gdLst>
                <a:gd name="T0" fmla="*/ 2 w 52"/>
                <a:gd name="T1" fmla="*/ 0 h 21"/>
                <a:gd name="T2" fmla="*/ 46 w 52"/>
                <a:gd name="T3" fmla="*/ 4 h 21"/>
                <a:gd name="T4" fmla="*/ 52 w 52"/>
                <a:gd name="T5" fmla="*/ 13 h 21"/>
                <a:gd name="T6" fmla="*/ 44 w 52"/>
                <a:gd name="T7" fmla="*/ 21 h 21"/>
                <a:gd name="T8" fmla="*/ 0 w 52"/>
                <a:gd name="T9" fmla="*/ 17 h 21"/>
                <a:gd name="T10" fmla="*/ 2 w 5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1">
                  <a:moveTo>
                    <a:pt x="2" y="0"/>
                  </a:moveTo>
                  <a:lnTo>
                    <a:pt x="46" y="4"/>
                  </a:lnTo>
                  <a:lnTo>
                    <a:pt x="52" y="13"/>
                  </a:lnTo>
                  <a:lnTo>
                    <a:pt x="44" y="21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61"/>
            <p:cNvSpPr>
              <a:spLocks noChangeArrowheads="1"/>
            </p:cNvSpPr>
            <p:nvPr/>
          </p:nvSpPr>
          <p:spPr bwMode="auto">
            <a:xfrm rot="163728">
              <a:off x="5197" y="1097"/>
              <a:ext cx="32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Perceção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08" name="Rectangle 62"/>
            <p:cNvSpPr>
              <a:spLocks noChangeArrowheads="1"/>
            </p:cNvSpPr>
            <p:nvPr/>
          </p:nvSpPr>
          <p:spPr bwMode="auto">
            <a:xfrm rot="169407">
              <a:off x="5180" y="1267"/>
              <a:ext cx="3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Modelação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09" name="Rectangle 63"/>
            <p:cNvSpPr>
              <a:spLocks noChangeArrowheads="1"/>
            </p:cNvSpPr>
            <p:nvPr/>
          </p:nvSpPr>
          <p:spPr bwMode="auto">
            <a:xfrm rot="167361">
              <a:off x="5145" y="1414"/>
              <a:ext cx="4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Planeamento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10" name="Rectangle 64"/>
            <p:cNvSpPr>
              <a:spLocks noChangeArrowheads="1"/>
            </p:cNvSpPr>
            <p:nvPr/>
          </p:nvSpPr>
          <p:spPr bwMode="auto">
            <a:xfrm rot="229788">
              <a:off x="5184" y="1564"/>
              <a:ext cx="3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Execução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5324" y="1221"/>
              <a:ext cx="96" cy="63"/>
            </a:xfrm>
            <a:custGeom>
              <a:avLst/>
              <a:gdLst>
                <a:gd name="T0" fmla="*/ 0 w 17"/>
                <a:gd name="T1" fmla="*/ 0 h 11"/>
                <a:gd name="T2" fmla="*/ 0 w 17"/>
                <a:gd name="T3" fmla="*/ 4 h 11"/>
                <a:gd name="T4" fmla="*/ 8 w 17"/>
                <a:gd name="T5" fmla="*/ 11 h 11"/>
                <a:gd name="T6" fmla="*/ 17 w 17"/>
                <a:gd name="T7" fmla="*/ 5 h 11"/>
                <a:gd name="T8" fmla="*/ 17 w 17"/>
                <a:gd name="T9" fmla="*/ 1 h 11"/>
                <a:gd name="T10" fmla="*/ 0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lnTo>
                    <a:pt x="0" y="4"/>
                  </a:lnTo>
                  <a:lnTo>
                    <a:pt x="8" y="11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6"/>
            <p:cNvSpPr>
              <a:spLocks/>
            </p:cNvSpPr>
            <p:nvPr/>
          </p:nvSpPr>
          <p:spPr bwMode="auto">
            <a:xfrm>
              <a:off x="5307" y="1386"/>
              <a:ext cx="96" cy="56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3 h 10"/>
                <a:gd name="T4" fmla="*/ 8 w 17"/>
                <a:gd name="T5" fmla="*/ 10 h 10"/>
                <a:gd name="T6" fmla="*/ 17 w 17"/>
                <a:gd name="T7" fmla="*/ 5 h 10"/>
                <a:gd name="T8" fmla="*/ 17 w 17"/>
                <a:gd name="T9" fmla="*/ 1 h 10"/>
                <a:gd name="T10" fmla="*/ 0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 rot="21309291">
              <a:off x="5290" y="1527"/>
              <a:ext cx="96" cy="62"/>
            </a:xfrm>
            <a:custGeom>
              <a:avLst/>
              <a:gdLst>
                <a:gd name="T0" fmla="*/ 0 w 17"/>
                <a:gd name="T1" fmla="*/ 0 h 11"/>
                <a:gd name="T2" fmla="*/ 0 w 17"/>
                <a:gd name="T3" fmla="*/ 4 h 11"/>
                <a:gd name="T4" fmla="*/ 7 w 17"/>
                <a:gd name="T5" fmla="*/ 11 h 11"/>
                <a:gd name="T6" fmla="*/ 16 w 17"/>
                <a:gd name="T7" fmla="*/ 5 h 11"/>
                <a:gd name="T8" fmla="*/ 17 w 17"/>
                <a:gd name="T9" fmla="*/ 2 h 11"/>
                <a:gd name="T10" fmla="*/ 0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lnTo>
                    <a:pt x="0" y="4"/>
                  </a:lnTo>
                  <a:lnTo>
                    <a:pt x="7" y="11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5642" y="1641"/>
              <a:ext cx="340" cy="62"/>
            </a:xfrm>
            <a:custGeom>
              <a:avLst/>
              <a:gdLst>
                <a:gd name="T0" fmla="*/ 0 w 60"/>
                <a:gd name="T1" fmla="*/ 5 h 11"/>
                <a:gd name="T2" fmla="*/ 0 w 60"/>
                <a:gd name="T3" fmla="*/ 0 h 11"/>
                <a:gd name="T4" fmla="*/ 60 w 60"/>
                <a:gd name="T5" fmla="*/ 5 h 11"/>
                <a:gd name="T6" fmla="*/ 60 w 60"/>
                <a:gd name="T7" fmla="*/ 11 h 11"/>
                <a:gd name="T8" fmla="*/ 0 w 6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0" y="5"/>
                  </a:moveTo>
                  <a:lnTo>
                    <a:pt x="0" y="0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5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631" r="3086"/>
          <a:stretch/>
        </p:blipFill>
        <p:spPr bwMode="auto">
          <a:xfrm>
            <a:off x="3744168" y="2448471"/>
            <a:ext cx="43924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Arquiteturas Deliberativas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Seguem a abordagem clássica da IA, onde os agentes atuam com pouca autonomia e possuem modelos simbólicos explícitos dos seus ambientes (universo de discurso), cujo estado de conhecimento pode ser modificado por alguma forma de raciocínio lógico‑matemático.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lvl="3" algn="r"/>
            <a:r>
              <a:rPr lang="pt-PT" dirty="0"/>
              <a:t>Luís Paulo Reis,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0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969" b="1" dirty="0"/>
              <a:t>“Our Intelligence is what makes us human, and AI is an extension of that quality”.</a:t>
            </a:r>
          </a:p>
          <a:p>
            <a:pPr marL="0" indent="0">
              <a:buNone/>
            </a:pPr>
            <a:r>
              <a:rPr lang="en-GB" sz="2315" dirty="0"/>
              <a:t>Yann </a:t>
            </a:r>
            <a:r>
              <a:rPr lang="en-GB" sz="2315" dirty="0" err="1"/>
              <a:t>LeCun</a:t>
            </a:r>
            <a:r>
              <a:rPr lang="en-GB" sz="2315" dirty="0"/>
              <a:t> (</a:t>
            </a:r>
            <a:r>
              <a:rPr lang="pt-PT" sz="2315" dirty="0"/>
              <a:t>A.M. </a:t>
            </a:r>
            <a:r>
              <a:rPr lang="pt-PT" sz="2315" dirty="0" err="1"/>
              <a:t>Turing</a:t>
            </a:r>
            <a:r>
              <a:rPr lang="pt-PT" sz="2315" dirty="0"/>
              <a:t> </a:t>
            </a:r>
            <a:r>
              <a:rPr lang="pt-PT" sz="2315" dirty="0" err="1"/>
              <a:t>Award</a:t>
            </a:r>
            <a:r>
              <a:rPr lang="pt-PT" sz="2315" dirty="0"/>
              <a:t> 2018</a:t>
            </a:r>
            <a:r>
              <a:rPr lang="en-GB" sz="231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0390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Arquiteturas Deliberativas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Agentes como sistemas intencionais </a:t>
            </a:r>
          </a:p>
          <a:p>
            <a:pPr lvl="1"/>
            <a:r>
              <a:rPr lang="pt-PT" dirty="0"/>
              <a:t>Fornecemos ao agente uma especificação abstrata do sistema e deixamos o mecanismo de controle descobrir o que fazer, sabendo que ele atuará de acordo com alguma teoria embutida de atuação</a:t>
            </a:r>
          </a:p>
          <a:p>
            <a:r>
              <a:rPr lang="pt-PT" dirty="0"/>
              <a:t>Arquitetura do Agente Deliberativo:</a:t>
            </a:r>
          </a:p>
          <a:p>
            <a:pPr lvl="1"/>
            <a:r>
              <a:rPr lang="pt-PT" dirty="0"/>
              <a:t>Contém um explicito modelo simbólico que representa o mundo;</a:t>
            </a:r>
          </a:p>
          <a:p>
            <a:pPr lvl="1"/>
            <a:r>
              <a:rPr lang="pt-PT" dirty="0"/>
              <a:t>Toma decisões por meio de raciocínio simbólico </a:t>
            </a:r>
            <a:r>
              <a:rPr lang="pt-PT" dirty="0" err="1"/>
              <a:t>eg</a:t>
            </a:r>
            <a:r>
              <a:rPr lang="pt-PT" dirty="0"/>
              <a:t>., sobre quais ações executar.</a:t>
            </a:r>
          </a:p>
          <a:p>
            <a:pPr lvl="1"/>
            <a:r>
              <a:rPr lang="pt-PT" dirty="0"/>
              <a:t>Atitudes informadas: Relacionadas com as informações que os agentes possuem sobre o meio ambiente (</a:t>
            </a:r>
            <a:r>
              <a:rPr lang="pt-PT" b="1" dirty="0"/>
              <a:t>crenças</a:t>
            </a:r>
            <a:r>
              <a:rPr lang="pt-PT" dirty="0"/>
              <a:t> e conhecimento)</a:t>
            </a:r>
          </a:p>
          <a:p>
            <a:pPr lvl="1"/>
            <a:r>
              <a:rPr lang="pt-PT" dirty="0"/>
              <a:t>Pró-atitudes: orienta as ações dos agentes (</a:t>
            </a:r>
            <a:r>
              <a:rPr lang="pt-PT" b="1" dirty="0"/>
              <a:t>desejos</a:t>
            </a:r>
            <a:r>
              <a:rPr lang="pt-PT" dirty="0"/>
              <a:t>, </a:t>
            </a:r>
            <a:r>
              <a:rPr lang="pt-PT" b="1" dirty="0"/>
              <a:t>intenções</a:t>
            </a:r>
            <a:r>
              <a:rPr lang="pt-PT" dirty="0"/>
              <a:t>, expectativas, comprometimento).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6917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Practical</a:t>
            </a:r>
            <a:r>
              <a:rPr lang="pt-PT" dirty="0"/>
              <a:t> </a:t>
            </a:r>
            <a:r>
              <a:rPr lang="pt-PT" dirty="0" err="1"/>
              <a:t>Reasoning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"Practical reasoning is a matter of weighing conflicting considerations for and against competing options, where the relevant considerations are provided by what the agent desires/values/cares about and what the agent believes.“ </a:t>
            </a:r>
            <a:r>
              <a:rPr lang="en-US" sz="1400" dirty="0" err="1"/>
              <a:t>Bratman,M.E</a:t>
            </a:r>
            <a:r>
              <a:rPr lang="en-US" sz="1400" dirty="0"/>
              <a:t>., (1990), "What is Intention?" - MIT Media Lab</a:t>
            </a:r>
            <a:endParaRPr lang="en-US" dirty="0"/>
          </a:p>
          <a:p>
            <a:pPr lvl="1"/>
            <a:endParaRPr lang="pt-PT" dirty="0"/>
          </a:p>
          <a:p>
            <a:r>
              <a:rPr lang="pt-PT" dirty="0"/>
              <a:t>Os Sistemas Intencionais são a base dos agentes deliberativos, que seguem a postura intencional por meio do raciocínio prático.</a:t>
            </a:r>
          </a:p>
          <a:p>
            <a:r>
              <a:rPr lang="pt-PT" dirty="0"/>
              <a:t>Raciocínio Prático = Deliberação + Raciocínio </a:t>
            </a:r>
            <a:r>
              <a:rPr lang="pt-PT" dirty="0" err="1"/>
              <a:t>Means-Ends</a:t>
            </a:r>
            <a:endParaRPr lang="pt-PT" dirty="0"/>
          </a:p>
          <a:p>
            <a:pPr lvl="1"/>
            <a:r>
              <a:rPr lang="pt-PT" dirty="0"/>
              <a:t>Deliberação: decidir qual o “estado” que queremos alcançar</a:t>
            </a:r>
          </a:p>
          <a:p>
            <a:pPr lvl="1"/>
            <a:r>
              <a:rPr lang="pt-PT" dirty="0"/>
              <a:t>Raciocínio </a:t>
            </a:r>
            <a:r>
              <a:rPr lang="pt-PT" dirty="0" err="1"/>
              <a:t>means-ends</a:t>
            </a:r>
            <a:r>
              <a:rPr lang="pt-PT" dirty="0"/>
              <a:t>: decidir como queremos alcançar esse “estado”.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5253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6480472" y="2722057"/>
            <a:ext cx="3137451" cy="2924294"/>
            <a:chOff x="3753" y="1855"/>
            <a:chExt cx="1781" cy="1660"/>
          </a:xfrm>
        </p:grpSpPr>
        <p:pic>
          <p:nvPicPr>
            <p:cNvPr id="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" y="1887"/>
              <a:ext cx="1097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6"/>
            <p:cNvSpPr>
              <a:spLocks noEditPoints="1"/>
            </p:cNvSpPr>
            <p:nvPr/>
          </p:nvSpPr>
          <p:spPr bwMode="auto">
            <a:xfrm>
              <a:off x="4136" y="1943"/>
              <a:ext cx="947" cy="1472"/>
            </a:xfrm>
            <a:custGeom>
              <a:avLst/>
              <a:gdLst>
                <a:gd name="T0" fmla="*/ 144 w 151"/>
                <a:gd name="T1" fmla="*/ 155 h 235"/>
                <a:gd name="T2" fmla="*/ 145 w 151"/>
                <a:gd name="T3" fmla="*/ 154 h 235"/>
                <a:gd name="T4" fmla="*/ 147 w 151"/>
                <a:gd name="T5" fmla="*/ 154 h 235"/>
                <a:gd name="T6" fmla="*/ 148 w 151"/>
                <a:gd name="T7" fmla="*/ 153 h 235"/>
                <a:gd name="T8" fmla="*/ 149 w 151"/>
                <a:gd name="T9" fmla="*/ 152 h 235"/>
                <a:gd name="T10" fmla="*/ 149 w 151"/>
                <a:gd name="T11" fmla="*/ 151 h 235"/>
                <a:gd name="T12" fmla="*/ 150 w 151"/>
                <a:gd name="T13" fmla="*/ 150 h 235"/>
                <a:gd name="T14" fmla="*/ 151 w 151"/>
                <a:gd name="T15" fmla="*/ 19 h 235"/>
                <a:gd name="T16" fmla="*/ 150 w 151"/>
                <a:gd name="T17" fmla="*/ 18 h 235"/>
                <a:gd name="T18" fmla="*/ 149 w 151"/>
                <a:gd name="T19" fmla="*/ 17 h 235"/>
                <a:gd name="T20" fmla="*/ 148 w 151"/>
                <a:gd name="T21" fmla="*/ 15 h 235"/>
                <a:gd name="T22" fmla="*/ 147 w 151"/>
                <a:gd name="T23" fmla="*/ 14 h 235"/>
                <a:gd name="T24" fmla="*/ 146 w 151"/>
                <a:gd name="T25" fmla="*/ 13 h 235"/>
                <a:gd name="T26" fmla="*/ 145 w 151"/>
                <a:gd name="T27" fmla="*/ 13 h 235"/>
                <a:gd name="T28" fmla="*/ 144 w 151"/>
                <a:gd name="T29" fmla="*/ 12 h 235"/>
                <a:gd name="T30" fmla="*/ 143 w 151"/>
                <a:gd name="T31" fmla="*/ 12 h 235"/>
                <a:gd name="T32" fmla="*/ 7 w 151"/>
                <a:gd name="T33" fmla="*/ 0 h 235"/>
                <a:gd name="T34" fmla="*/ 6 w 151"/>
                <a:gd name="T35" fmla="*/ 0 h 235"/>
                <a:gd name="T36" fmla="*/ 5 w 151"/>
                <a:gd name="T37" fmla="*/ 0 h 235"/>
                <a:gd name="T38" fmla="*/ 4 w 151"/>
                <a:gd name="T39" fmla="*/ 0 h 235"/>
                <a:gd name="T40" fmla="*/ 3 w 151"/>
                <a:gd name="T41" fmla="*/ 1 h 235"/>
                <a:gd name="T42" fmla="*/ 2 w 151"/>
                <a:gd name="T43" fmla="*/ 2 h 235"/>
                <a:gd name="T44" fmla="*/ 1 w 151"/>
                <a:gd name="T45" fmla="*/ 3 h 235"/>
                <a:gd name="T46" fmla="*/ 1 w 151"/>
                <a:gd name="T47" fmla="*/ 4 h 235"/>
                <a:gd name="T48" fmla="*/ 1 w 151"/>
                <a:gd name="T49" fmla="*/ 5 h 235"/>
                <a:gd name="T50" fmla="*/ 0 w 151"/>
                <a:gd name="T51" fmla="*/ 132 h 235"/>
                <a:gd name="T52" fmla="*/ 0 w 151"/>
                <a:gd name="T53" fmla="*/ 133 h 235"/>
                <a:gd name="T54" fmla="*/ 1 w 151"/>
                <a:gd name="T55" fmla="*/ 134 h 235"/>
                <a:gd name="T56" fmla="*/ 1 w 151"/>
                <a:gd name="T57" fmla="*/ 135 h 235"/>
                <a:gd name="T58" fmla="*/ 2 w 151"/>
                <a:gd name="T59" fmla="*/ 136 h 235"/>
                <a:gd name="T60" fmla="*/ 3 w 151"/>
                <a:gd name="T61" fmla="*/ 137 h 235"/>
                <a:gd name="T62" fmla="*/ 4 w 151"/>
                <a:gd name="T63" fmla="*/ 138 h 235"/>
                <a:gd name="T64" fmla="*/ 5 w 151"/>
                <a:gd name="T65" fmla="*/ 138 h 235"/>
                <a:gd name="T66" fmla="*/ 6 w 151"/>
                <a:gd name="T67" fmla="*/ 139 h 235"/>
                <a:gd name="T68" fmla="*/ 144 w 151"/>
                <a:gd name="T69" fmla="*/ 155 h 235"/>
                <a:gd name="T70" fmla="*/ 77 w 151"/>
                <a:gd name="T71" fmla="*/ 140 h 235"/>
                <a:gd name="T72" fmla="*/ 125 w 151"/>
                <a:gd name="T73" fmla="*/ 187 h 235"/>
                <a:gd name="T74" fmla="*/ 77 w 151"/>
                <a:gd name="T75" fmla="*/ 235 h 235"/>
                <a:gd name="T76" fmla="*/ 29 w 151"/>
                <a:gd name="T77" fmla="*/ 187 h 235"/>
                <a:gd name="T78" fmla="*/ 77 w 151"/>
                <a:gd name="T79" fmla="*/ 1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235">
                  <a:moveTo>
                    <a:pt x="144" y="155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  <a:moveTo>
                    <a:pt x="77" y="140"/>
                  </a:moveTo>
                  <a:cubicBezTo>
                    <a:pt x="104" y="140"/>
                    <a:pt x="125" y="161"/>
                    <a:pt x="125" y="187"/>
                  </a:cubicBezTo>
                  <a:cubicBezTo>
                    <a:pt x="125" y="214"/>
                    <a:pt x="104" y="235"/>
                    <a:pt x="77" y="235"/>
                  </a:cubicBezTo>
                  <a:cubicBezTo>
                    <a:pt x="51" y="235"/>
                    <a:pt x="29" y="214"/>
                    <a:pt x="29" y="187"/>
                  </a:cubicBezTo>
                  <a:cubicBezTo>
                    <a:pt x="29" y="161"/>
                    <a:pt x="51" y="140"/>
                    <a:pt x="77" y="140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4374" y="2319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3960" y="2093"/>
              <a:ext cx="38" cy="1115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5227" y="2331"/>
              <a:ext cx="31" cy="621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4136" y="1943"/>
              <a:ext cx="947" cy="971"/>
            </a:xfrm>
            <a:custGeom>
              <a:avLst/>
              <a:gdLst>
                <a:gd name="T0" fmla="*/ 144 w 151"/>
                <a:gd name="T1" fmla="*/ 155 h 155"/>
                <a:gd name="T2" fmla="*/ 145 w 151"/>
                <a:gd name="T3" fmla="*/ 154 h 155"/>
                <a:gd name="T4" fmla="*/ 147 w 151"/>
                <a:gd name="T5" fmla="*/ 154 h 155"/>
                <a:gd name="T6" fmla="*/ 148 w 151"/>
                <a:gd name="T7" fmla="*/ 153 h 155"/>
                <a:gd name="T8" fmla="*/ 149 w 151"/>
                <a:gd name="T9" fmla="*/ 152 h 155"/>
                <a:gd name="T10" fmla="*/ 149 w 151"/>
                <a:gd name="T11" fmla="*/ 151 h 155"/>
                <a:gd name="T12" fmla="*/ 150 w 151"/>
                <a:gd name="T13" fmla="*/ 150 h 155"/>
                <a:gd name="T14" fmla="*/ 151 w 151"/>
                <a:gd name="T15" fmla="*/ 19 h 155"/>
                <a:gd name="T16" fmla="*/ 150 w 151"/>
                <a:gd name="T17" fmla="*/ 18 h 155"/>
                <a:gd name="T18" fmla="*/ 149 w 151"/>
                <a:gd name="T19" fmla="*/ 17 h 155"/>
                <a:gd name="T20" fmla="*/ 148 w 151"/>
                <a:gd name="T21" fmla="*/ 15 h 155"/>
                <a:gd name="T22" fmla="*/ 147 w 151"/>
                <a:gd name="T23" fmla="*/ 14 h 155"/>
                <a:gd name="T24" fmla="*/ 146 w 151"/>
                <a:gd name="T25" fmla="*/ 13 h 155"/>
                <a:gd name="T26" fmla="*/ 145 w 151"/>
                <a:gd name="T27" fmla="*/ 13 h 155"/>
                <a:gd name="T28" fmla="*/ 144 w 151"/>
                <a:gd name="T29" fmla="*/ 12 h 155"/>
                <a:gd name="T30" fmla="*/ 143 w 151"/>
                <a:gd name="T31" fmla="*/ 12 h 155"/>
                <a:gd name="T32" fmla="*/ 7 w 151"/>
                <a:gd name="T33" fmla="*/ 0 h 155"/>
                <a:gd name="T34" fmla="*/ 6 w 151"/>
                <a:gd name="T35" fmla="*/ 0 h 155"/>
                <a:gd name="T36" fmla="*/ 5 w 151"/>
                <a:gd name="T37" fmla="*/ 0 h 155"/>
                <a:gd name="T38" fmla="*/ 4 w 151"/>
                <a:gd name="T39" fmla="*/ 0 h 155"/>
                <a:gd name="T40" fmla="*/ 3 w 151"/>
                <a:gd name="T41" fmla="*/ 1 h 155"/>
                <a:gd name="T42" fmla="*/ 2 w 151"/>
                <a:gd name="T43" fmla="*/ 2 h 155"/>
                <a:gd name="T44" fmla="*/ 1 w 151"/>
                <a:gd name="T45" fmla="*/ 3 h 155"/>
                <a:gd name="T46" fmla="*/ 1 w 151"/>
                <a:gd name="T47" fmla="*/ 4 h 155"/>
                <a:gd name="T48" fmla="*/ 1 w 151"/>
                <a:gd name="T49" fmla="*/ 5 h 155"/>
                <a:gd name="T50" fmla="*/ 0 w 151"/>
                <a:gd name="T51" fmla="*/ 132 h 155"/>
                <a:gd name="T52" fmla="*/ 0 w 151"/>
                <a:gd name="T53" fmla="*/ 133 h 155"/>
                <a:gd name="T54" fmla="*/ 1 w 151"/>
                <a:gd name="T55" fmla="*/ 134 h 155"/>
                <a:gd name="T56" fmla="*/ 1 w 151"/>
                <a:gd name="T57" fmla="*/ 135 h 155"/>
                <a:gd name="T58" fmla="*/ 2 w 151"/>
                <a:gd name="T59" fmla="*/ 136 h 155"/>
                <a:gd name="T60" fmla="*/ 3 w 151"/>
                <a:gd name="T61" fmla="*/ 137 h 155"/>
                <a:gd name="T62" fmla="*/ 4 w 151"/>
                <a:gd name="T63" fmla="*/ 138 h 155"/>
                <a:gd name="T64" fmla="*/ 5 w 151"/>
                <a:gd name="T65" fmla="*/ 138 h 155"/>
                <a:gd name="T66" fmla="*/ 6 w 151"/>
                <a:gd name="T67" fmla="*/ 139 h 155"/>
                <a:gd name="T68" fmla="*/ 144 w 151"/>
                <a:gd name="T6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55">
                  <a:moveTo>
                    <a:pt x="144" y="155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4405" y="1855"/>
              <a:ext cx="339" cy="188"/>
            </a:xfrm>
            <a:custGeom>
              <a:avLst/>
              <a:gdLst>
                <a:gd name="T0" fmla="*/ 35 w 54"/>
                <a:gd name="T1" fmla="*/ 14 h 30"/>
                <a:gd name="T2" fmla="*/ 36 w 54"/>
                <a:gd name="T3" fmla="*/ 13 h 30"/>
                <a:gd name="T4" fmla="*/ 36 w 54"/>
                <a:gd name="T5" fmla="*/ 12 h 30"/>
                <a:gd name="T6" fmla="*/ 37 w 54"/>
                <a:gd name="T7" fmla="*/ 11 h 30"/>
                <a:gd name="T8" fmla="*/ 37 w 54"/>
                <a:gd name="T9" fmla="*/ 10 h 30"/>
                <a:gd name="T10" fmla="*/ 37 w 54"/>
                <a:gd name="T11" fmla="*/ 9 h 30"/>
                <a:gd name="T12" fmla="*/ 38 w 54"/>
                <a:gd name="T13" fmla="*/ 8 h 30"/>
                <a:gd name="T14" fmla="*/ 38 w 54"/>
                <a:gd name="T15" fmla="*/ 7 h 30"/>
                <a:gd name="T16" fmla="*/ 38 w 54"/>
                <a:gd name="T17" fmla="*/ 6 h 30"/>
                <a:gd name="T18" fmla="*/ 37 w 54"/>
                <a:gd name="T19" fmla="*/ 5 h 30"/>
                <a:gd name="T20" fmla="*/ 37 w 54"/>
                <a:gd name="T21" fmla="*/ 4 h 30"/>
                <a:gd name="T22" fmla="*/ 36 w 54"/>
                <a:gd name="T23" fmla="*/ 3 h 30"/>
                <a:gd name="T24" fmla="*/ 34 w 54"/>
                <a:gd name="T25" fmla="*/ 2 h 30"/>
                <a:gd name="T26" fmla="*/ 34 w 54"/>
                <a:gd name="T27" fmla="*/ 2 h 30"/>
                <a:gd name="T28" fmla="*/ 33 w 54"/>
                <a:gd name="T29" fmla="*/ 2 h 30"/>
                <a:gd name="T30" fmla="*/ 33 w 54"/>
                <a:gd name="T31" fmla="*/ 1 h 30"/>
                <a:gd name="T32" fmla="*/ 33 w 54"/>
                <a:gd name="T33" fmla="*/ 1 h 30"/>
                <a:gd name="T34" fmla="*/ 32 w 54"/>
                <a:gd name="T35" fmla="*/ 1 h 30"/>
                <a:gd name="T36" fmla="*/ 31 w 54"/>
                <a:gd name="T37" fmla="*/ 0 h 30"/>
                <a:gd name="T38" fmla="*/ 31 w 54"/>
                <a:gd name="T39" fmla="*/ 0 h 30"/>
                <a:gd name="T40" fmla="*/ 30 w 54"/>
                <a:gd name="T41" fmla="*/ 0 h 30"/>
                <a:gd name="T42" fmla="*/ 28 w 54"/>
                <a:gd name="T43" fmla="*/ 0 h 30"/>
                <a:gd name="T44" fmla="*/ 27 w 54"/>
                <a:gd name="T45" fmla="*/ 1 h 30"/>
                <a:gd name="T46" fmla="*/ 26 w 54"/>
                <a:gd name="T47" fmla="*/ 1 h 30"/>
                <a:gd name="T48" fmla="*/ 25 w 54"/>
                <a:gd name="T49" fmla="*/ 2 h 30"/>
                <a:gd name="T50" fmla="*/ 25 w 54"/>
                <a:gd name="T51" fmla="*/ 2 h 30"/>
                <a:gd name="T52" fmla="*/ 24 w 54"/>
                <a:gd name="T53" fmla="*/ 3 h 30"/>
                <a:gd name="T54" fmla="*/ 24 w 54"/>
                <a:gd name="T55" fmla="*/ 3 h 30"/>
                <a:gd name="T56" fmla="*/ 23 w 54"/>
                <a:gd name="T57" fmla="*/ 4 h 30"/>
                <a:gd name="T58" fmla="*/ 23 w 54"/>
                <a:gd name="T59" fmla="*/ 4 h 30"/>
                <a:gd name="T60" fmla="*/ 23 w 54"/>
                <a:gd name="T61" fmla="*/ 6 h 30"/>
                <a:gd name="T62" fmla="*/ 23 w 54"/>
                <a:gd name="T63" fmla="*/ 7 h 30"/>
                <a:gd name="T64" fmla="*/ 23 w 54"/>
                <a:gd name="T65" fmla="*/ 9 h 30"/>
                <a:gd name="T66" fmla="*/ 23 w 54"/>
                <a:gd name="T67" fmla="*/ 10 h 30"/>
                <a:gd name="T68" fmla="*/ 22 w 54"/>
                <a:gd name="T69" fmla="*/ 12 h 30"/>
                <a:gd name="T70" fmla="*/ 22 w 54"/>
                <a:gd name="T71" fmla="*/ 13 h 30"/>
                <a:gd name="T72" fmla="*/ 22 w 54"/>
                <a:gd name="T73" fmla="*/ 13 h 30"/>
                <a:gd name="T74" fmla="*/ 2 w 54"/>
                <a:gd name="T75" fmla="*/ 19 h 30"/>
                <a:gd name="T76" fmla="*/ 0 w 54"/>
                <a:gd name="T77" fmla="*/ 25 h 30"/>
                <a:gd name="T78" fmla="*/ 54 w 54"/>
                <a:gd name="T79" fmla="*/ 30 h 30"/>
                <a:gd name="T80" fmla="*/ 54 w 54"/>
                <a:gd name="T81" fmla="*/ 22 h 30"/>
                <a:gd name="T82" fmla="*/ 35 w 54"/>
                <a:gd name="T8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0">
                  <a:moveTo>
                    <a:pt x="35" y="14"/>
                  </a:moveTo>
                  <a:lnTo>
                    <a:pt x="36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54" y="30"/>
                  </a:lnTo>
                  <a:lnTo>
                    <a:pt x="54" y="22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4424" y="1874"/>
              <a:ext cx="308" cy="150"/>
            </a:xfrm>
            <a:custGeom>
              <a:avLst/>
              <a:gdLst>
                <a:gd name="T0" fmla="*/ 0 w 49"/>
                <a:gd name="T1" fmla="*/ 19 h 24"/>
                <a:gd name="T2" fmla="*/ 0 w 49"/>
                <a:gd name="T3" fmla="*/ 17 h 24"/>
                <a:gd name="T4" fmla="*/ 21 w 49"/>
                <a:gd name="T5" fmla="*/ 11 h 24"/>
                <a:gd name="T6" fmla="*/ 21 w 49"/>
                <a:gd name="T7" fmla="*/ 11 h 24"/>
                <a:gd name="T8" fmla="*/ 21 w 49"/>
                <a:gd name="T9" fmla="*/ 10 h 24"/>
                <a:gd name="T10" fmla="*/ 21 w 49"/>
                <a:gd name="T11" fmla="*/ 9 h 24"/>
                <a:gd name="T12" fmla="*/ 21 w 49"/>
                <a:gd name="T13" fmla="*/ 8 h 24"/>
                <a:gd name="T14" fmla="*/ 21 w 49"/>
                <a:gd name="T15" fmla="*/ 6 h 24"/>
                <a:gd name="T16" fmla="*/ 22 w 49"/>
                <a:gd name="T17" fmla="*/ 4 h 24"/>
                <a:gd name="T18" fmla="*/ 22 w 49"/>
                <a:gd name="T19" fmla="*/ 3 h 24"/>
                <a:gd name="T20" fmla="*/ 22 w 49"/>
                <a:gd name="T21" fmla="*/ 2 h 24"/>
                <a:gd name="T22" fmla="*/ 23 w 49"/>
                <a:gd name="T23" fmla="*/ 1 h 24"/>
                <a:gd name="T24" fmla="*/ 24 w 49"/>
                <a:gd name="T25" fmla="*/ 1 h 24"/>
                <a:gd name="T26" fmla="*/ 25 w 49"/>
                <a:gd name="T27" fmla="*/ 0 h 24"/>
                <a:gd name="T28" fmla="*/ 26 w 49"/>
                <a:gd name="T29" fmla="*/ 0 h 24"/>
                <a:gd name="T30" fmla="*/ 27 w 49"/>
                <a:gd name="T31" fmla="*/ 0 h 24"/>
                <a:gd name="T32" fmla="*/ 28 w 49"/>
                <a:gd name="T33" fmla="*/ 0 h 24"/>
                <a:gd name="T34" fmla="*/ 29 w 49"/>
                <a:gd name="T35" fmla="*/ 1 h 24"/>
                <a:gd name="T36" fmla="*/ 29 w 49"/>
                <a:gd name="T37" fmla="*/ 2 h 24"/>
                <a:gd name="T38" fmla="*/ 29 w 49"/>
                <a:gd name="T39" fmla="*/ 3 h 24"/>
                <a:gd name="T40" fmla="*/ 29 w 49"/>
                <a:gd name="T41" fmla="*/ 4 h 24"/>
                <a:gd name="T42" fmla="*/ 29 w 49"/>
                <a:gd name="T43" fmla="*/ 6 h 24"/>
                <a:gd name="T44" fmla="*/ 29 w 49"/>
                <a:gd name="T45" fmla="*/ 8 h 24"/>
                <a:gd name="T46" fmla="*/ 29 w 49"/>
                <a:gd name="T47" fmla="*/ 9 h 24"/>
                <a:gd name="T48" fmla="*/ 29 w 49"/>
                <a:gd name="T49" fmla="*/ 11 h 24"/>
                <a:gd name="T50" fmla="*/ 28 w 49"/>
                <a:gd name="T51" fmla="*/ 12 h 24"/>
                <a:gd name="T52" fmla="*/ 28 w 49"/>
                <a:gd name="T53" fmla="*/ 12 h 24"/>
                <a:gd name="T54" fmla="*/ 49 w 49"/>
                <a:gd name="T55" fmla="*/ 20 h 24"/>
                <a:gd name="T56" fmla="*/ 49 w 49"/>
                <a:gd name="T57" fmla="*/ 24 h 24"/>
                <a:gd name="T58" fmla="*/ 0 w 49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24">
                  <a:moveTo>
                    <a:pt x="0" y="19"/>
                  </a:moveTo>
                  <a:lnTo>
                    <a:pt x="0" y="17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9" y="20"/>
                  </a:lnTo>
                  <a:lnTo>
                    <a:pt x="49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4569" y="1880"/>
              <a:ext cx="25" cy="44"/>
            </a:xfrm>
            <a:custGeom>
              <a:avLst/>
              <a:gdLst>
                <a:gd name="T0" fmla="*/ 3 w 4"/>
                <a:gd name="T1" fmla="*/ 6 h 7"/>
                <a:gd name="T2" fmla="*/ 3 w 4"/>
                <a:gd name="T3" fmla="*/ 6 h 7"/>
                <a:gd name="T4" fmla="*/ 4 w 4"/>
                <a:gd name="T5" fmla="*/ 5 h 7"/>
                <a:gd name="T6" fmla="*/ 4 w 4"/>
                <a:gd name="T7" fmla="*/ 4 h 7"/>
                <a:gd name="T8" fmla="*/ 4 w 4"/>
                <a:gd name="T9" fmla="*/ 2 h 7"/>
                <a:gd name="T10" fmla="*/ 4 w 4"/>
                <a:gd name="T11" fmla="*/ 1 h 7"/>
                <a:gd name="T12" fmla="*/ 4 w 4"/>
                <a:gd name="T13" fmla="*/ 1 h 7"/>
                <a:gd name="T14" fmla="*/ 3 w 4"/>
                <a:gd name="T15" fmla="*/ 0 h 7"/>
                <a:gd name="T16" fmla="*/ 2 w 4"/>
                <a:gd name="T17" fmla="*/ 1 h 7"/>
                <a:gd name="T18" fmla="*/ 1 w 4"/>
                <a:gd name="T19" fmla="*/ 1 h 7"/>
                <a:gd name="T20" fmla="*/ 1 w 4"/>
                <a:gd name="T21" fmla="*/ 2 h 7"/>
                <a:gd name="T22" fmla="*/ 0 w 4"/>
                <a:gd name="T23" fmla="*/ 3 h 7"/>
                <a:gd name="T24" fmla="*/ 0 w 4"/>
                <a:gd name="T25" fmla="*/ 5 h 7"/>
                <a:gd name="T26" fmla="*/ 1 w 4"/>
                <a:gd name="T27" fmla="*/ 6 h 7"/>
                <a:gd name="T28" fmla="*/ 1 w 4"/>
                <a:gd name="T29" fmla="*/ 6 h 7"/>
                <a:gd name="T30" fmla="*/ 2 w 4"/>
                <a:gd name="T31" fmla="*/ 7 h 7"/>
                <a:gd name="T32" fmla="*/ 3 w 4"/>
                <a:gd name="T3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3" y="6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4161" y="1981"/>
              <a:ext cx="884" cy="895"/>
            </a:xfrm>
            <a:custGeom>
              <a:avLst/>
              <a:gdLst>
                <a:gd name="T0" fmla="*/ 136 w 141"/>
                <a:gd name="T1" fmla="*/ 143 h 143"/>
                <a:gd name="T2" fmla="*/ 137 w 141"/>
                <a:gd name="T3" fmla="*/ 143 h 143"/>
                <a:gd name="T4" fmla="*/ 138 w 141"/>
                <a:gd name="T5" fmla="*/ 142 h 143"/>
                <a:gd name="T6" fmla="*/ 139 w 141"/>
                <a:gd name="T7" fmla="*/ 142 h 143"/>
                <a:gd name="T8" fmla="*/ 139 w 141"/>
                <a:gd name="T9" fmla="*/ 141 h 143"/>
                <a:gd name="T10" fmla="*/ 140 w 141"/>
                <a:gd name="T11" fmla="*/ 140 h 143"/>
                <a:gd name="T12" fmla="*/ 140 w 141"/>
                <a:gd name="T13" fmla="*/ 139 h 143"/>
                <a:gd name="T14" fmla="*/ 140 w 141"/>
                <a:gd name="T15" fmla="*/ 138 h 143"/>
                <a:gd name="T16" fmla="*/ 141 w 141"/>
                <a:gd name="T17" fmla="*/ 18 h 143"/>
                <a:gd name="T18" fmla="*/ 141 w 141"/>
                <a:gd name="T19" fmla="*/ 17 h 143"/>
                <a:gd name="T20" fmla="*/ 141 w 141"/>
                <a:gd name="T21" fmla="*/ 16 h 143"/>
                <a:gd name="T22" fmla="*/ 140 w 141"/>
                <a:gd name="T23" fmla="*/ 15 h 143"/>
                <a:gd name="T24" fmla="*/ 140 w 141"/>
                <a:gd name="T25" fmla="*/ 14 h 143"/>
                <a:gd name="T26" fmla="*/ 139 w 141"/>
                <a:gd name="T27" fmla="*/ 13 h 143"/>
                <a:gd name="T28" fmla="*/ 138 w 141"/>
                <a:gd name="T29" fmla="*/ 13 h 143"/>
                <a:gd name="T30" fmla="*/ 137 w 141"/>
                <a:gd name="T31" fmla="*/ 12 h 143"/>
                <a:gd name="T32" fmla="*/ 136 w 141"/>
                <a:gd name="T33" fmla="*/ 12 h 143"/>
                <a:gd name="T34" fmla="*/ 7 w 141"/>
                <a:gd name="T35" fmla="*/ 0 h 143"/>
                <a:gd name="T36" fmla="*/ 6 w 141"/>
                <a:gd name="T37" fmla="*/ 0 h 143"/>
                <a:gd name="T38" fmla="*/ 5 w 141"/>
                <a:gd name="T39" fmla="*/ 0 h 143"/>
                <a:gd name="T40" fmla="*/ 4 w 141"/>
                <a:gd name="T41" fmla="*/ 0 h 143"/>
                <a:gd name="T42" fmla="*/ 3 w 141"/>
                <a:gd name="T43" fmla="*/ 1 h 143"/>
                <a:gd name="T44" fmla="*/ 2 w 141"/>
                <a:gd name="T45" fmla="*/ 2 h 143"/>
                <a:gd name="T46" fmla="*/ 2 w 141"/>
                <a:gd name="T47" fmla="*/ 3 h 143"/>
                <a:gd name="T48" fmla="*/ 1 w 141"/>
                <a:gd name="T49" fmla="*/ 3 h 143"/>
                <a:gd name="T50" fmla="*/ 1 w 141"/>
                <a:gd name="T51" fmla="*/ 5 h 143"/>
                <a:gd name="T52" fmla="*/ 0 w 141"/>
                <a:gd name="T53" fmla="*/ 121 h 143"/>
                <a:gd name="T54" fmla="*/ 1 w 141"/>
                <a:gd name="T55" fmla="*/ 122 h 143"/>
                <a:gd name="T56" fmla="*/ 1 w 141"/>
                <a:gd name="T57" fmla="*/ 123 h 143"/>
                <a:gd name="T58" fmla="*/ 1 w 141"/>
                <a:gd name="T59" fmla="*/ 124 h 143"/>
                <a:gd name="T60" fmla="*/ 2 w 141"/>
                <a:gd name="T61" fmla="*/ 125 h 143"/>
                <a:gd name="T62" fmla="*/ 3 w 141"/>
                <a:gd name="T63" fmla="*/ 126 h 143"/>
                <a:gd name="T64" fmla="*/ 4 w 141"/>
                <a:gd name="T65" fmla="*/ 127 h 143"/>
                <a:gd name="T66" fmla="*/ 5 w 141"/>
                <a:gd name="T67" fmla="*/ 127 h 143"/>
                <a:gd name="T68" fmla="*/ 6 w 141"/>
                <a:gd name="T69" fmla="*/ 127 h 143"/>
                <a:gd name="T70" fmla="*/ 136 w 141"/>
                <a:gd name="T7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43">
                  <a:moveTo>
                    <a:pt x="136" y="143"/>
                  </a:moveTo>
                  <a:lnTo>
                    <a:pt x="137" y="143"/>
                  </a:lnTo>
                  <a:lnTo>
                    <a:pt x="138" y="142"/>
                  </a:lnTo>
                  <a:lnTo>
                    <a:pt x="139" y="142"/>
                  </a:lnTo>
                  <a:lnTo>
                    <a:pt x="139" y="141"/>
                  </a:lnTo>
                  <a:lnTo>
                    <a:pt x="140" y="140"/>
                  </a:lnTo>
                  <a:lnTo>
                    <a:pt x="140" y="139"/>
                  </a:lnTo>
                  <a:lnTo>
                    <a:pt x="140" y="13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1" y="16"/>
                  </a:lnTo>
                  <a:lnTo>
                    <a:pt x="140" y="15"/>
                  </a:lnTo>
                  <a:lnTo>
                    <a:pt x="140" y="14"/>
                  </a:lnTo>
                  <a:lnTo>
                    <a:pt x="139" y="13"/>
                  </a:lnTo>
                  <a:lnTo>
                    <a:pt x="138" y="13"/>
                  </a:lnTo>
                  <a:lnTo>
                    <a:pt x="137" y="12"/>
                  </a:lnTo>
                  <a:lnTo>
                    <a:pt x="136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3" y="126"/>
                  </a:lnTo>
                  <a:lnTo>
                    <a:pt x="4" y="127"/>
                  </a:lnTo>
                  <a:lnTo>
                    <a:pt x="5" y="127"/>
                  </a:lnTo>
                  <a:lnTo>
                    <a:pt x="6" y="127"/>
                  </a:lnTo>
                  <a:lnTo>
                    <a:pt x="136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5"/>
            <p:cNvSpPr>
              <a:spLocks noChangeArrowheads="1"/>
            </p:cNvSpPr>
            <p:nvPr/>
          </p:nvSpPr>
          <p:spPr bwMode="auto">
            <a:xfrm>
              <a:off x="4318" y="2820"/>
              <a:ext cx="602" cy="595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4280" y="2776"/>
              <a:ext cx="640" cy="639"/>
            </a:xfrm>
            <a:custGeom>
              <a:avLst/>
              <a:gdLst>
                <a:gd name="T0" fmla="*/ 16 w 102"/>
                <a:gd name="T1" fmla="*/ 29 h 102"/>
                <a:gd name="T2" fmla="*/ 20 w 102"/>
                <a:gd name="T3" fmla="*/ 24 h 102"/>
                <a:gd name="T4" fmla="*/ 25 w 102"/>
                <a:gd name="T5" fmla="*/ 19 h 102"/>
                <a:gd name="T6" fmla="*/ 31 w 102"/>
                <a:gd name="T7" fmla="*/ 15 h 102"/>
                <a:gd name="T8" fmla="*/ 37 w 102"/>
                <a:gd name="T9" fmla="*/ 12 h 102"/>
                <a:gd name="T10" fmla="*/ 43 w 102"/>
                <a:gd name="T11" fmla="*/ 10 h 102"/>
                <a:gd name="T12" fmla="*/ 50 w 102"/>
                <a:gd name="T13" fmla="*/ 9 h 102"/>
                <a:gd name="T14" fmla="*/ 57 w 102"/>
                <a:gd name="T15" fmla="*/ 8 h 102"/>
                <a:gd name="T16" fmla="*/ 64 w 102"/>
                <a:gd name="T17" fmla="*/ 9 h 102"/>
                <a:gd name="T18" fmla="*/ 70 w 102"/>
                <a:gd name="T19" fmla="*/ 11 h 102"/>
                <a:gd name="T20" fmla="*/ 77 w 102"/>
                <a:gd name="T21" fmla="*/ 14 h 102"/>
                <a:gd name="T22" fmla="*/ 86 w 102"/>
                <a:gd name="T23" fmla="*/ 20 h 102"/>
                <a:gd name="T24" fmla="*/ 92 w 102"/>
                <a:gd name="T25" fmla="*/ 27 h 102"/>
                <a:gd name="T26" fmla="*/ 97 w 102"/>
                <a:gd name="T27" fmla="*/ 36 h 102"/>
                <a:gd name="T28" fmla="*/ 101 w 102"/>
                <a:gd name="T29" fmla="*/ 45 h 102"/>
                <a:gd name="T30" fmla="*/ 102 w 102"/>
                <a:gd name="T31" fmla="*/ 55 h 102"/>
                <a:gd name="T32" fmla="*/ 102 w 102"/>
                <a:gd name="T33" fmla="*/ 50 h 102"/>
                <a:gd name="T34" fmla="*/ 101 w 102"/>
                <a:gd name="T35" fmla="*/ 39 h 102"/>
                <a:gd name="T36" fmla="*/ 97 w 102"/>
                <a:gd name="T37" fmla="*/ 28 h 102"/>
                <a:gd name="T38" fmla="*/ 91 w 102"/>
                <a:gd name="T39" fmla="*/ 18 h 102"/>
                <a:gd name="T40" fmla="*/ 82 w 102"/>
                <a:gd name="T41" fmla="*/ 10 h 102"/>
                <a:gd name="T42" fmla="*/ 73 w 102"/>
                <a:gd name="T43" fmla="*/ 4 h 102"/>
                <a:gd name="T44" fmla="*/ 66 w 102"/>
                <a:gd name="T45" fmla="*/ 2 h 102"/>
                <a:gd name="T46" fmla="*/ 58 w 102"/>
                <a:gd name="T47" fmla="*/ 0 h 102"/>
                <a:gd name="T48" fmla="*/ 51 w 102"/>
                <a:gd name="T49" fmla="*/ 0 h 102"/>
                <a:gd name="T50" fmla="*/ 43 w 102"/>
                <a:gd name="T51" fmla="*/ 0 h 102"/>
                <a:gd name="T52" fmla="*/ 36 w 102"/>
                <a:gd name="T53" fmla="*/ 2 h 102"/>
                <a:gd name="T54" fmla="*/ 29 w 102"/>
                <a:gd name="T55" fmla="*/ 4 h 102"/>
                <a:gd name="T56" fmla="*/ 23 w 102"/>
                <a:gd name="T57" fmla="*/ 8 h 102"/>
                <a:gd name="T58" fmla="*/ 17 w 102"/>
                <a:gd name="T59" fmla="*/ 13 h 102"/>
                <a:gd name="T60" fmla="*/ 12 w 102"/>
                <a:gd name="T61" fmla="*/ 18 h 102"/>
                <a:gd name="T62" fmla="*/ 7 w 102"/>
                <a:gd name="T63" fmla="*/ 24 h 102"/>
                <a:gd name="T64" fmla="*/ 2 w 102"/>
                <a:gd name="T65" fmla="*/ 36 h 102"/>
                <a:gd name="T66" fmla="*/ 0 w 102"/>
                <a:gd name="T67" fmla="*/ 51 h 102"/>
                <a:gd name="T68" fmla="*/ 2 w 102"/>
                <a:gd name="T69" fmla="*/ 66 h 102"/>
                <a:gd name="T70" fmla="*/ 8 w 102"/>
                <a:gd name="T71" fmla="*/ 79 h 102"/>
                <a:gd name="T72" fmla="*/ 18 w 102"/>
                <a:gd name="T73" fmla="*/ 90 h 102"/>
                <a:gd name="T74" fmla="*/ 28 w 102"/>
                <a:gd name="T75" fmla="*/ 97 h 102"/>
                <a:gd name="T76" fmla="*/ 32 w 102"/>
                <a:gd name="T77" fmla="*/ 99 h 102"/>
                <a:gd name="T78" fmla="*/ 36 w 102"/>
                <a:gd name="T79" fmla="*/ 100 h 102"/>
                <a:gd name="T80" fmla="*/ 40 w 102"/>
                <a:gd name="T81" fmla="*/ 101 h 102"/>
                <a:gd name="T82" fmla="*/ 45 w 102"/>
                <a:gd name="T83" fmla="*/ 102 h 102"/>
                <a:gd name="T84" fmla="*/ 49 w 102"/>
                <a:gd name="T85" fmla="*/ 102 h 102"/>
                <a:gd name="T86" fmla="*/ 46 w 102"/>
                <a:gd name="T87" fmla="*/ 102 h 102"/>
                <a:gd name="T88" fmla="*/ 43 w 102"/>
                <a:gd name="T89" fmla="*/ 101 h 102"/>
                <a:gd name="T90" fmla="*/ 39 w 102"/>
                <a:gd name="T91" fmla="*/ 100 h 102"/>
                <a:gd name="T92" fmla="*/ 36 w 102"/>
                <a:gd name="T93" fmla="*/ 99 h 102"/>
                <a:gd name="T94" fmla="*/ 33 w 102"/>
                <a:gd name="T95" fmla="*/ 97 h 102"/>
                <a:gd name="T96" fmla="*/ 25 w 102"/>
                <a:gd name="T97" fmla="*/ 92 h 102"/>
                <a:gd name="T98" fmla="*/ 15 w 102"/>
                <a:gd name="T99" fmla="*/ 81 h 102"/>
                <a:gd name="T100" fmla="*/ 10 w 102"/>
                <a:gd name="T101" fmla="*/ 69 h 102"/>
                <a:gd name="T102" fmla="*/ 8 w 102"/>
                <a:gd name="T103" fmla="*/ 56 h 102"/>
                <a:gd name="T104" fmla="*/ 10 w 102"/>
                <a:gd name="T10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2">
                  <a:moveTo>
                    <a:pt x="13" y="33"/>
                  </a:moveTo>
                  <a:lnTo>
                    <a:pt x="15" y="31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31" y="15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3" y="12"/>
                  </a:lnTo>
                  <a:lnTo>
                    <a:pt x="75" y="13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7"/>
                  </a:lnTo>
                  <a:lnTo>
                    <a:pt x="94" y="30"/>
                  </a:lnTo>
                  <a:lnTo>
                    <a:pt x="96" y="33"/>
                  </a:lnTo>
                  <a:lnTo>
                    <a:pt x="97" y="36"/>
                  </a:lnTo>
                  <a:lnTo>
                    <a:pt x="99" y="39"/>
                  </a:lnTo>
                  <a:lnTo>
                    <a:pt x="100" y="42"/>
                  </a:lnTo>
                  <a:lnTo>
                    <a:pt x="101" y="45"/>
                  </a:lnTo>
                  <a:lnTo>
                    <a:pt x="101" y="48"/>
                  </a:lnTo>
                  <a:lnTo>
                    <a:pt x="102" y="52"/>
                  </a:lnTo>
                  <a:lnTo>
                    <a:pt x="102" y="55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0"/>
                  </a:lnTo>
                  <a:lnTo>
                    <a:pt x="102" y="46"/>
                  </a:lnTo>
                  <a:lnTo>
                    <a:pt x="102" y="43"/>
                  </a:lnTo>
                  <a:lnTo>
                    <a:pt x="101" y="39"/>
                  </a:lnTo>
                  <a:lnTo>
                    <a:pt x="100" y="35"/>
                  </a:lnTo>
                  <a:lnTo>
                    <a:pt x="98" y="32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1"/>
                  </a:lnTo>
                  <a:lnTo>
                    <a:pt x="91" y="18"/>
                  </a:lnTo>
                  <a:lnTo>
                    <a:pt x="88" y="15"/>
                  </a:lnTo>
                  <a:lnTo>
                    <a:pt x="85" y="13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3" y="31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6"/>
                  </a:lnTo>
                  <a:lnTo>
                    <a:pt x="3" y="70"/>
                  </a:lnTo>
                  <a:lnTo>
                    <a:pt x="6" y="75"/>
                  </a:lnTo>
                  <a:lnTo>
                    <a:pt x="8" y="79"/>
                  </a:lnTo>
                  <a:lnTo>
                    <a:pt x="11" y="83"/>
                  </a:lnTo>
                  <a:lnTo>
                    <a:pt x="14" y="87"/>
                  </a:lnTo>
                  <a:lnTo>
                    <a:pt x="18" y="90"/>
                  </a:lnTo>
                  <a:lnTo>
                    <a:pt x="22" y="93"/>
                  </a:lnTo>
                  <a:lnTo>
                    <a:pt x="27" y="96"/>
                  </a:lnTo>
                  <a:lnTo>
                    <a:pt x="28" y="97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5" y="100"/>
                  </a:lnTo>
                  <a:lnTo>
                    <a:pt x="36" y="100"/>
                  </a:lnTo>
                  <a:lnTo>
                    <a:pt x="38" y="100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3" y="101"/>
                  </a:lnTo>
                  <a:lnTo>
                    <a:pt x="42" y="101"/>
                  </a:lnTo>
                  <a:lnTo>
                    <a:pt x="41" y="100"/>
                  </a:lnTo>
                  <a:lnTo>
                    <a:pt x="39" y="100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4" y="98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28" y="94"/>
                  </a:lnTo>
                  <a:lnTo>
                    <a:pt x="25" y="92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5" y="81"/>
                  </a:lnTo>
                  <a:lnTo>
                    <a:pt x="13" y="77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1"/>
                  </a:lnTo>
                  <a:lnTo>
                    <a:pt x="9" y="46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4468" y="2820"/>
              <a:ext cx="427" cy="251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8 h 40"/>
                <a:gd name="T6" fmla="*/ 12 w 68"/>
                <a:gd name="T7" fmla="*/ 15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5 h 40"/>
                <a:gd name="T14" fmla="*/ 1 w 68"/>
                <a:gd name="T15" fmla="*/ 2 h 40"/>
                <a:gd name="T16" fmla="*/ 0 w 68"/>
                <a:gd name="T17" fmla="*/ 2 h 40"/>
                <a:gd name="T18" fmla="*/ 2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7 h 40"/>
                <a:gd name="T50" fmla="*/ 62 w 68"/>
                <a:gd name="T51" fmla="*/ 37 h 40"/>
                <a:gd name="T52" fmla="*/ 57 w 68"/>
                <a:gd name="T53" fmla="*/ 37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3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7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4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4" y="34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4337" y="2939"/>
              <a:ext cx="545" cy="313"/>
            </a:xfrm>
            <a:custGeom>
              <a:avLst/>
              <a:gdLst>
                <a:gd name="T0" fmla="*/ 31 w 87"/>
                <a:gd name="T1" fmla="*/ 30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7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3 w 87"/>
                <a:gd name="T29" fmla="*/ 31 h 50"/>
                <a:gd name="T30" fmla="*/ 29 w 87"/>
                <a:gd name="T31" fmla="*/ 35 h 50"/>
                <a:gd name="T32" fmla="*/ 34 w 87"/>
                <a:gd name="T33" fmla="*/ 39 h 50"/>
                <a:gd name="T34" fmla="*/ 39 w 87"/>
                <a:gd name="T35" fmla="*/ 41 h 50"/>
                <a:gd name="T36" fmla="*/ 43 w 87"/>
                <a:gd name="T37" fmla="*/ 43 h 50"/>
                <a:gd name="T38" fmla="*/ 47 w 87"/>
                <a:gd name="T39" fmla="*/ 45 h 50"/>
                <a:gd name="T40" fmla="*/ 51 w 87"/>
                <a:gd name="T41" fmla="*/ 46 h 50"/>
                <a:gd name="T42" fmla="*/ 55 w 87"/>
                <a:gd name="T43" fmla="*/ 47 h 50"/>
                <a:gd name="T44" fmla="*/ 59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6 w 87"/>
                <a:gd name="T65" fmla="*/ 46 h 50"/>
                <a:gd name="T66" fmla="*/ 83 w 87"/>
                <a:gd name="T67" fmla="*/ 46 h 50"/>
                <a:gd name="T68" fmla="*/ 80 w 87"/>
                <a:gd name="T69" fmla="*/ 47 h 50"/>
                <a:gd name="T70" fmla="*/ 78 w 87"/>
                <a:gd name="T71" fmla="*/ 47 h 50"/>
                <a:gd name="T72" fmla="*/ 75 w 87"/>
                <a:gd name="T73" fmla="*/ 46 h 50"/>
                <a:gd name="T74" fmla="*/ 72 w 87"/>
                <a:gd name="T75" fmla="*/ 46 h 50"/>
                <a:gd name="T76" fmla="*/ 68 w 87"/>
                <a:gd name="T77" fmla="*/ 45 h 50"/>
                <a:gd name="T78" fmla="*/ 65 w 87"/>
                <a:gd name="T79" fmla="*/ 45 h 50"/>
                <a:gd name="T80" fmla="*/ 62 w 87"/>
                <a:gd name="T81" fmla="*/ 44 h 50"/>
                <a:gd name="T82" fmla="*/ 58 w 87"/>
                <a:gd name="T83" fmla="*/ 43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7 h 50"/>
                <a:gd name="T92" fmla="*/ 39 w 87"/>
                <a:gd name="T93" fmla="*/ 35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30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6" y="40"/>
                  </a:lnTo>
                  <a:lnTo>
                    <a:pt x="39" y="41"/>
                  </a:lnTo>
                  <a:lnTo>
                    <a:pt x="41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5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3" y="41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4299" y="3089"/>
              <a:ext cx="476" cy="288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5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4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1 h 46"/>
                <a:gd name="T26" fmla="*/ 14 w 76"/>
                <a:gd name="T27" fmla="*/ 25 h 46"/>
                <a:gd name="T28" fmla="*/ 19 w 76"/>
                <a:gd name="T29" fmla="*/ 30 h 46"/>
                <a:gd name="T30" fmla="*/ 24 w 76"/>
                <a:gd name="T31" fmla="*/ 34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3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30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1" y="38"/>
                  </a:lnTo>
                  <a:lnTo>
                    <a:pt x="35" y="40"/>
                  </a:lnTo>
                  <a:lnTo>
                    <a:pt x="38" y="41"/>
                  </a:lnTo>
                  <a:lnTo>
                    <a:pt x="42" y="43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6" y="33"/>
                  </a:lnTo>
                  <a:lnTo>
                    <a:pt x="32" y="31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4625" y="2970"/>
              <a:ext cx="270" cy="458"/>
            </a:xfrm>
            <a:custGeom>
              <a:avLst/>
              <a:gdLst>
                <a:gd name="T0" fmla="*/ 17 w 43"/>
                <a:gd name="T1" fmla="*/ 26 h 73"/>
                <a:gd name="T2" fmla="*/ 21 w 43"/>
                <a:gd name="T3" fmla="*/ 21 h 73"/>
                <a:gd name="T4" fmla="*/ 24 w 43"/>
                <a:gd name="T5" fmla="*/ 17 h 73"/>
                <a:gd name="T6" fmla="*/ 28 w 43"/>
                <a:gd name="T7" fmla="*/ 13 h 73"/>
                <a:gd name="T8" fmla="*/ 31 w 43"/>
                <a:gd name="T9" fmla="*/ 9 h 73"/>
                <a:gd name="T10" fmla="*/ 35 w 43"/>
                <a:gd name="T11" fmla="*/ 6 h 73"/>
                <a:gd name="T12" fmla="*/ 38 w 43"/>
                <a:gd name="T13" fmla="*/ 3 h 73"/>
                <a:gd name="T14" fmla="*/ 41 w 43"/>
                <a:gd name="T15" fmla="*/ 1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10 h 73"/>
                <a:gd name="T26" fmla="*/ 21 w 43"/>
                <a:gd name="T27" fmla="*/ 14 h 73"/>
                <a:gd name="T28" fmla="*/ 16 w 43"/>
                <a:gd name="T29" fmla="*/ 19 h 73"/>
                <a:gd name="T30" fmla="*/ 13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7" y="26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1"/>
            <p:cNvSpPr>
              <a:spLocks/>
            </p:cNvSpPr>
            <p:nvPr/>
          </p:nvSpPr>
          <p:spPr bwMode="auto">
            <a:xfrm>
              <a:off x="4368" y="2851"/>
              <a:ext cx="232" cy="382"/>
            </a:xfrm>
            <a:custGeom>
              <a:avLst/>
              <a:gdLst>
                <a:gd name="T0" fmla="*/ 13 w 37"/>
                <a:gd name="T1" fmla="*/ 23 h 61"/>
                <a:gd name="T2" fmla="*/ 14 w 37"/>
                <a:gd name="T3" fmla="*/ 21 h 61"/>
                <a:gd name="T4" fmla="*/ 15 w 37"/>
                <a:gd name="T5" fmla="*/ 19 h 61"/>
                <a:gd name="T6" fmla="*/ 17 w 37"/>
                <a:gd name="T7" fmla="*/ 17 h 61"/>
                <a:gd name="T8" fmla="*/ 18 w 37"/>
                <a:gd name="T9" fmla="*/ 15 h 61"/>
                <a:gd name="T10" fmla="*/ 20 w 37"/>
                <a:gd name="T11" fmla="*/ 13 h 61"/>
                <a:gd name="T12" fmla="*/ 21 w 37"/>
                <a:gd name="T13" fmla="*/ 12 h 61"/>
                <a:gd name="T14" fmla="*/ 23 w 37"/>
                <a:gd name="T15" fmla="*/ 10 h 61"/>
                <a:gd name="T16" fmla="*/ 24 w 37"/>
                <a:gd name="T17" fmla="*/ 9 h 61"/>
                <a:gd name="T18" fmla="*/ 26 w 37"/>
                <a:gd name="T19" fmla="*/ 7 h 61"/>
                <a:gd name="T20" fmla="*/ 27 w 37"/>
                <a:gd name="T21" fmla="*/ 6 h 61"/>
                <a:gd name="T22" fmla="*/ 29 w 37"/>
                <a:gd name="T23" fmla="*/ 5 h 61"/>
                <a:gd name="T24" fmla="*/ 31 w 37"/>
                <a:gd name="T25" fmla="*/ 4 h 61"/>
                <a:gd name="T26" fmla="*/ 32 w 37"/>
                <a:gd name="T27" fmla="*/ 3 h 61"/>
                <a:gd name="T28" fmla="*/ 34 w 37"/>
                <a:gd name="T29" fmla="*/ 2 h 61"/>
                <a:gd name="T30" fmla="*/ 35 w 37"/>
                <a:gd name="T31" fmla="*/ 1 h 61"/>
                <a:gd name="T32" fmla="*/ 37 w 37"/>
                <a:gd name="T33" fmla="*/ 0 h 61"/>
                <a:gd name="T34" fmla="*/ 35 w 37"/>
                <a:gd name="T35" fmla="*/ 0 h 61"/>
                <a:gd name="T36" fmla="*/ 33 w 37"/>
                <a:gd name="T37" fmla="*/ 1 h 61"/>
                <a:gd name="T38" fmla="*/ 31 w 37"/>
                <a:gd name="T39" fmla="*/ 1 h 61"/>
                <a:gd name="T40" fmla="*/ 29 w 37"/>
                <a:gd name="T41" fmla="*/ 2 h 61"/>
                <a:gd name="T42" fmla="*/ 28 w 37"/>
                <a:gd name="T43" fmla="*/ 3 h 61"/>
                <a:gd name="T44" fmla="*/ 26 w 37"/>
                <a:gd name="T45" fmla="*/ 4 h 61"/>
                <a:gd name="T46" fmla="*/ 24 w 37"/>
                <a:gd name="T47" fmla="*/ 5 h 61"/>
                <a:gd name="T48" fmla="*/ 22 w 37"/>
                <a:gd name="T49" fmla="*/ 6 h 61"/>
                <a:gd name="T50" fmla="*/ 20 w 37"/>
                <a:gd name="T51" fmla="*/ 7 h 61"/>
                <a:gd name="T52" fmla="*/ 18 w 37"/>
                <a:gd name="T53" fmla="*/ 9 h 61"/>
                <a:gd name="T54" fmla="*/ 16 w 37"/>
                <a:gd name="T55" fmla="*/ 11 h 61"/>
                <a:gd name="T56" fmla="*/ 14 w 37"/>
                <a:gd name="T57" fmla="*/ 13 h 61"/>
                <a:gd name="T58" fmla="*/ 13 w 37"/>
                <a:gd name="T59" fmla="*/ 14 h 61"/>
                <a:gd name="T60" fmla="*/ 11 w 37"/>
                <a:gd name="T61" fmla="*/ 17 h 61"/>
                <a:gd name="T62" fmla="*/ 9 w 37"/>
                <a:gd name="T63" fmla="*/ 19 h 61"/>
                <a:gd name="T64" fmla="*/ 8 w 37"/>
                <a:gd name="T65" fmla="*/ 21 h 61"/>
                <a:gd name="T66" fmla="*/ 5 w 37"/>
                <a:gd name="T67" fmla="*/ 27 h 61"/>
                <a:gd name="T68" fmla="*/ 2 w 37"/>
                <a:gd name="T69" fmla="*/ 33 h 61"/>
                <a:gd name="T70" fmla="*/ 0 w 37"/>
                <a:gd name="T71" fmla="*/ 38 h 61"/>
                <a:gd name="T72" fmla="*/ 0 w 37"/>
                <a:gd name="T73" fmla="*/ 44 h 61"/>
                <a:gd name="T74" fmla="*/ 0 w 37"/>
                <a:gd name="T75" fmla="*/ 49 h 61"/>
                <a:gd name="T76" fmla="*/ 0 w 37"/>
                <a:gd name="T77" fmla="*/ 53 h 61"/>
                <a:gd name="T78" fmla="*/ 2 w 37"/>
                <a:gd name="T79" fmla="*/ 57 h 61"/>
                <a:gd name="T80" fmla="*/ 4 w 37"/>
                <a:gd name="T81" fmla="*/ 61 h 61"/>
                <a:gd name="T82" fmla="*/ 3 w 37"/>
                <a:gd name="T83" fmla="*/ 57 h 61"/>
                <a:gd name="T84" fmla="*/ 3 w 37"/>
                <a:gd name="T85" fmla="*/ 53 h 61"/>
                <a:gd name="T86" fmla="*/ 3 w 37"/>
                <a:gd name="T87" fmla="*/ 48 h 61"/>
                <a:gd name="T88" fmla="*/ 4 w 37"/>
                <a:gd name="T89" fmla="*/ 43 h 61"/>
                <a:gd name="T90" fmla="*/ 5 w 37"/>
                <a:gd name="T91" fmla="*/ 38 h 61"/>
                <a:gd name="T92" fmla="*/ 7 w 37"/>
                <a:gd name="T93" fmla="*/ 33 h 61"/>
                <a:gd name="T94" fmla="*/ 10 w 37"/>
                <a:gd name="T95" fmla="*/ 28 h 61"/>
                <a:gd name="T96" fmla="*/ 13 w 37"/>
                <a:gd name="T97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" h="61">
                  <a:moveTo>
                    <a:pt x="13" y="23"/>
                  </a:moveTo>
                  <a:lnTo>
                    <a:pt x="14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5" y="27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4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4" y="43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2"/>
            <p:cNvSpPr>
              <a:spLocks/>
            </p:cNvSpPr>
            <p:nvPr/>
          </p:nvSpPr>
          <p:spPr bwMode="auto">
            <a:xfrm>
              <a:off x="4462" y="2858"/>
              <a:ext cx="313" cy="538"/>
            </a:xfrm>
            <a:custGeom>
              <a:avLst/>
              <a:gdLst>
                <a:gd name="T0" fmla="*/ 21 w 50"/>
                <a:gd name="T1" fmla="*/ 30 h 86"/>
                <a:gd name="T2" fmla="*/ 24 w 50"/>
                <a:gd name="T3" fmla="*/ 25 h 86"/>
                <a:gd name="T4" fmla="*/ 28 w 50"/>
                <a:gd name="T5" fmla="*/ 20 h 86"/>
                <a:gd name="T6" fmla="*/ 32 w 50"/>
                <a:gd name="T7" fmla="*/ 15 h 86"/>
                <a:gd name="T8" fmla="*/ 36 w 50"/>
                <a:gd name="T9" fmla="*/ 11 h 86"/>
                <a:gd name="T10" fmla="*/ 40 w 50"/>
                <a:gd name="T11" fmla="*/ 7 h 86"/>
                <a:gd name="T12" fmla="*/ 44 w 50"/>
                <a:gd name="T13" fmla="*/ 4 h 86"/>
                <a:gd name="T14" fmla="*/ 48 w 50"/>
                <a:gd name="T15" fmla="*/ 1 h 86"/>
                <a:gd name="T16" fmla="*/ 48 w 50"/>
                <a:gd name="T17" fmla="*/ 0 h 86"/>
                <a:gd name="T18" fmla="*/ 44 w 50"/>
                <a:gd name="T19" fmla="*/ 2 h 86"/>
                <a:gd name="T20" fmla="*/ 39 w 50"/>
                <a:gd name="T21" fmla="*/ 4 h 86"/>
                <a:gd name="T22" fmla="*/ 34 w 50"/>
                <a:gd name="T23" fmla="*/ 7 h 86"/>
                <a:gd name="T24" fmla="*/ 29 w 50"/>
                <a:gd name="T25" fmla="*/ 11 h 86"/>
                <a:gd name="T26" fmla="*/ 24 w 50"/>
                <a:gd name="T27" fmla="*/ 16 h 86"/>
                <a:gd name="T28" fmla="*/ 19 w 50"/>
                <a:gd name="T29" fmla="*/ 22 h 86"/>
                <a:gd name="T30" fmla="*/ 15 w 50"/>
                <a:gd name="T31" fmla="*/ 28 h 86"/>
                <a:gd name="T32" fmla="*/ 10 w 50"/>
                <a:gd name="T33" fmla="*/ 36 h 86"/>
                <a:gd name="T34" fmla="*/ 6 w 50"/>
                <a:gd name="T35" fmla="*/ 44 h 86"/>
                <a:gd name="T36" fmla="*/ 3 w 50"/>
                <a:gd name="T37" fmla="*/ 52 h 86"/>
                <a:gd name="T38" fmla="*/ 1 w 50"/>
                <a:gd name="T39" fmla="*/ 60 h 86"/>
                <a:gd name="T40" fmla="*/ 0 w 50"/>
                <a:gd name="T41" fmla="*/ 67 h 86"/>
                <a:gd name="T42" fmla="*/ 0 w 50"/>
                <a:gd name="T43" fmla="*/ 74 h 86"/>
                <a:gd name="T44" fmla="*/ 1 w 50"/>
                <a:gd name="T45" fmla="*/ 79 h 86"/>
                <a:gd name="T46" fmla="*/ 2 w 50"/>
                <a:gd name="T47" fmla="*/ 84 h 86"/>
                <a:gd name="T48" fmla="*/ 3 w 50"/>
                <a:gd name="T49" fmla="*/ 84 h 86"/>
                <a:gd name="T50" fmla="*/ 3 w 50"/>
                <a:gd name="T51" fmla="*/ 78 h 86"/>
                <a:gd name="T52" fmla="*/ 4 w 50"/>
                <a:gd name="T53" fmla="*/ 72 h 86"/>
                <a:gd name="T54" fmla="*/ 5 w 50"/>
                <a:gd name="T55" fmla="*/ 66 h 86"/>
                <a:gd name="T56" fmla="*/ 7 w 50"/>
                <a:gd name="T57" fmla="*/ 59 h 86"/>
                <a:gd name="T58" fmla="*/ 9 w 50"/>
                <a:gd name="T59" fmla="*/ 52 h 86"/>
                <a:gd name="T60" fmla="*/ 13 w 50"/>
                <a:gd name="T61" fmla="*/ 44 h 86"/>
                <a:gd name="T62" fmla="*/ 16 w 50"/>
                <a:gd name="T63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6">
                  <a:moveTo>
                    <a:pt x="19" y="33"/>
                  </a:moveTo>
                  <a:lnTo>
                    <a:pt x="21" y="30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4" y="16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9" y="52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>
              <a:off x="4970" y="2952"/>
              <a:ext cx="433" cy="238"/>
            </a:xfrm>
            <a:custGeom>
              <a:avLst/>
              <a:gdLst>
                <a:gd name="T0" fmla="*/ 63 w 69"/>
                <a:gd name="T1" fmla="*/ 3 h 38"/>
                <a:gd name="T2" fmla="*/ 45 w 69"/>
                <a:gd name="T3" fmla="*/ 8 h 38"/>
                <a:gd name="T4" fmla="*/ 39 w 69"/>
                <a:gd name="T5" fmla="*/ 8 h 38"/>
                <a:gd name="T6" fmla="*/ 32 w 69"/>
                <a:gd name="T7" fmla="*/ 4 h 38"/>
                <a:gd name="T8" fmla="*/ 21 w 69"/>
                <a:gd name="T9" fmla="*/ 0 h 38"/>
                <a:gd name="T10" fmla="*/ 13 w 69"/>
                <a:gd name="T11" fmla="*/ 1 h 38"/>
                <a:gd name="T12" fmla="*/ 7 w 69"/>
                <a:gd name="T13" fmla="*/ 6 h 38"/>
                <a:gd name="T14" fmla="*/ 7 w 69"/>
                <a:gd name="T15" fmla="*/ 6 h 38"/>
                <a:gd name="T16" fmla="*/ 7 w 69"/>
                <a:gd name="T17" fmla="*/ 6 h 38"/>
                <a:gd name="T18" fmla="*/ 6 w 69"/>
                <a:gd name="T19" fmla="*/ 6 h 38"/>
                <a:gd name="T20" fmla="*/ 1 w 69"/>
                <a:gd name="T21" fmla="*/ 14 h 38"/>
                <a:gd name="T22" fmla="*/ 0 w 69"/>
                <a:gd name="T23" fmla="*/ 18 h 38"/>
                <a:gd name="T24" fmla="*/ 2 w 69"/>
                <a:gd name="T25" fmla="*/ 20 h 38"/>
                <a:gd name="T26" fmla="*/ 3 w 69"/>
                <a:gd name="T27" fmla="*/ 22 h 38"/>
                <a:gd name="T28" fmla="*/ 4 w 69"/>
                <a:gd name="T29" fmla="*/ 26 h 38"/>
                <a:gd name="T30" fmla="*/ 4 w 69"/>
                <a:gd name="T31" fmla="*/ 26 h 38"/>
                <a:gd name="T32" fmla="*/ 8 w 69"/>
                <a:gd name="T33" fmla="*/ 30 h 38"/>
                <a:gd name="T34" fmla="*/ 10 w 69"/>
                <a:gd name="T35" fmla="*/ 32 h 38"/>
                <a:gd name="T36" fmla="*/ 13 w 69"/>
                <a:gd name="T37" fmla="*/ 35 h 38"/>
                <a:gd name="T38" fmla="*/ 20 w 69"/>
                <a:gd name="T39" fmla="*/ 38 h 38"/>
                <a:gd name="T40" fmla="*/ 34 w 69"/>
                <a:gd name="T41" fmla="*/ 32 h 38"/>
                <a:gd name="T42" fmla="*/ 42 w 69"/>
                <a:gd name="T43" fmla="*/ 28 h 38"/>
                <a:gd name="T44" fmla="*/ 42 w 69"/>
                <a:gd name="T45" fmla="*/ 28 h 38"/>
                <a:gd name="T46" fmla="*/ 54 w 69"/>
                <a:gd name="T47" fmla="*/ 27 h 38"/>
                <a:gd name="T48" fmla="*/ 55 w 69"/>
                <a:gd name="T49" fmla="*/ 29 h 38"/>
                <a:gd name="T50" fmla="*/ 69 w 69"/>
                <a:gd name="T51" fmla="*/ 28 h 38"/>
                <a:gd name="T52" fmla="*/ 63 w 69"/>
                <a:gd name="T5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38">
                  <a:moveTo>
                    <a:pt x="63" y="3"/>
                  </a:moveTo>
                  <a:cubicBezTo>
                    <a:pt x="57" y="4"/>
                    <a:pt x="51" y="6"/>
                    <a:pt x="45" y="8"/>
                  </a:cubicBezTo>
                  <a:cubicBezTo>
                    <a:pt x="43" y="8"/>
                    <a:pt x="41" y="8"/>
                    <a:pt x="39" y="8"/>
                  </a:cubicBezTo>
                  <a:cubicBezTo>
                    <a:pt x="37" y="7"/>
                    <a:pt x="35" y="5"/>
                    <a:pt x="32" y="4"/>
                  </a:cubicBezTo>
                  <a:cubicBezTo>
                    <a:pt x="29" y="3"/>
                    <a:pt x="25" y="1"/>
                    <a:pt x="21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7" y="3"/>
                    <a:pt x="7" y="6"/>
                  </a:cubicBez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cubicBezTo>
                    <a:pt x="5" y="9"/>
                    <a:pt x="3" y="12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3" y="25"/>
                    <a:pt x="4" y="26"/>
                  </a:cubicBezTo>
                  <a:lnTo>
                    <a:pt x="4" y="26"/>
                  </a:lnTo>
                  <a:cubicBezTo>
                    <a:pt x="5" y="27"/>
                    <a:pt x="7" y="28"/>
                    <a:pt x="8" y="30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2" y="33"/>
                    <a:pt x="12" y="34"/>
                    <a:pt x="13" y="35"/>
                  </a:cubicBezTo>
                  <a:cubicBezTo>
                    <a:pt x="15" y="37"/>
                    <a:pt x="17" y="38"/>
                    <a:pt x="20" y="38"/>
                  </a:cubicBezTo>
                  <a:cubicBezTo>
                    <a:pt x="25" y="37"/>
                    <a:pt x="30" y="35"/>
                    <a:pt x="34" y="32"/>
                  </a:cubicBezTo>
                  <a:cubicBezTo>
                    <a:pt x="37" y="31"/>
                    <a:pt x="39" y="29"/>
                    <a:pt x="42" y="28"/>
                  </a:cubicBezTo>
                  <a:lnTo>
                    <a:pt x="42" y="28"/>
                  </a:lnTo>
                  <a:cubicBezTo>
                    <a:pt x="46" y="27"/>
                    <a:pt x="50" y="27"/>
                    <a:pt x="54" y="27"/>
                  </a:cubicBezTo>
                  <a:lnTo>
                    <a:pt x="55" y="29"/>
                  </a:lnTo>
                  <a:lnTo>
                    <a:pt x="69" y="28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4826" y="2732"/>
              <a:ext cx="426" cy="558"/>
            </a:xfrm>
            <a:custGeom>
              <a:avLst/>
              <a:gdLst>
                <a:gd name="T0" fmla="*/ 27 w 68"/>
                <a:gd name="T1" fmla="*/ 1 h 89"/>
                <a:gd name="T2" fmla="*/ 25 w 68"/>
                <a:gd name="T3" fmla="*/ 5 h 89"/>
                <a:gd name="T4" fmla="*/ 22 w 68"/>
                <a:gd name="T5" fmla="*/ 6 h 89"/>
                <a:gd name="T6" fmla="*/ 11 w 68"/>
                <a:gd name="T7" fmla="*/ 12 h 89"/>
                <a:gd name="T8" fmla="*/ 8 w 68"/>
                <a:gd name="T9" fmla="*/ 17 h 89"/>
                <a:gd name="T10" fmla="*/ 5 w 68"/>
                <a:gd name="T11" fmla="*/ 16 h 89"/>
                <a:gd name="T12" fmla="*/ 0 w 68"/>
                <a:gd name="T13" fmla="*/ 24 h 89"/>
                <a:gd name="T14" fmla="*/ 5 w 68"/>
                <a:gd name="T15" fmla="*/ 32 h 89"/>
                <a:gd name="T16" fmla="*/ 13 w 68"/>
                <a:gd name="T17" fmla="*/ 32 h 89"/>
                <a:gd name="T18" fmla="*/ 14 w 68"/>
                <a:gd name="T19" fmla="*/ 28 h 89"/>
                <a:gd name="T20" fmla="*/ 14 w 68"/>
                <a:gd name="T21" fmla="*/ 28 h 89"/>
                <a:gd name="T22" fmla="*/ 14 w 68"/>
                <a:gd name="T23" fmla="*/ 28 h 89"/>
                <a:gd name="T24" fmla="*/ 18 w 68"/>
                <a:gd name="T25" fmla="*/ 28 h 89"/>
                <a:gd name="T26" fmla="*/ 22 w 68"/>
                <a:gd name="T27" fmla="*/ 25 h 89"/>
                <a:gd name="T28" fmla="*/ 39 w 68"/>
                <a:gd name="T29" fmla="*/ 54 h 89"/>
                <a:gd name="T30" fmla="*/ 42 w 68"/>
                <a:gd name="T31" fmla="*/ 60 h 89"/>
                <a:gd name="T32" fmla="*/ 56 w 68"/>
                <a:gd name="T33" fmla="*/ 85 h 89"/>
                <a:gd name="T34" fmla="*/ 64 w 68"/>
                <a:gd name="T35" fmla="*/ 87 h 89"/>
                <a:gd name="T36" fmla="*/ 67 w 68"/>
                <a:gd name="T37" fmla="*/ 81 h 89"/>
                <a:gd name="T38" fmla="*/ 57 w 68"/>
                <a:gd name="T39" fmla="*/ 65 h 89"/>
                <a:gd name="T40" fmla="*/ 53 w 68"/>
                <a:gd name="T41" fmla="*/ 60 h 89"/>
                <a:gd name="T42" fmla="*/ 50 w 68"/>
                <a:gd name="T43" fmla="*/ 55 h 89"/>
                <a:gd name="T44" fmla="*/ 28 w 68"/>
                <a:gd name="T45" fmla="*/ 22 h 89"/>
                <a:gd name="T46" fmla="*/ 33 w 68"/>
                <a:gd name="T47" fmla="*/ 18 h 89"/>
                <a:gd name="T48" fmla="*/ 38 w 68"/>
                <a:gd name="T49" fmla="*/ 18 h 89"/>
                <a:gd name="T50" fmla="*/ 38 w 68"/>
                <a:gd name="T51" fmla="*/ 18 h 89"/>
                <a:gd name="T52" fmla="*/ 38 w 68"/>
                <a:gd name="T53" fmla="*/ 7 h 89"/>
                <a:gd name="T54" fmla="*/ 27 w 68"/>
                <a:gd name="T5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89">
                  <a:moveTo>
                    <a:pt x="27" y="1"/>
                  </a:moveTo>
                  <a:cubicBezTo>
                    <a:pt x="26" y="2"/>
                    <a:pt x="25" y="3"/>
                    <a:pt x="25" y="5"/>
                  </a:cubicBezTo>
                  <a:cubicBezTo>
                    <a:pt x="24" y="5"/>
                    <a:pt x="23" y="5"/>
                    <a:pt x="22" y="6"/>
                  </a:cubicBezTo>
                  <a:lnTo>
                    <a:pt x="11" y="12"/>
                  </a:lnTo>
                  <a:cubicBezTo>
                    <a:pt x="9" y="14"/>
                    <a:pt x="8" y="15"/>
                    <a:pt x="8" y="17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1" y="16"/>
                    <a:pt x="0" y="21"/>
                    <a:pt x="0" y="24"/>
                  </a:cubicBezTo>
                  <a:cubicBezTo>
                    <a:pt x="0" y="28"/>
                    <a:pt x="2" y="30"/>
                    <a:pt x="5" y="32"/>
                  </a:cubicBezTo>
                  <a:cubicBezTo>
                    <a:pt x="7" y="33"/>
                    <a:pt x="11" y="34"/>
                    <a:pt x="13" y="32"/>
                  </a:cubicBezTo>
                  <a:cubicBezTo>
                    <a:pt x="14" y="31"/>
                    <a:pt x="15" y="30"/>
                    <a:pt x="14" y="28"/>
                  </a:cubicBezTo>
                  <a:lnTo>
                    <a:pt x="14" y="28"/>
                  </a:lnTo>
                  <a:lnTo>
                    <a:pt x="14" y="28"/>
                  </a:lnTo>
                  <a:cubicBezTo>
                    <a:pt x="15" y="28"/>
                    <a:pt x="16" y="28"/>
                    <a:pt x="18" y="28"/>
                  </a:cubicBezTo>
                  <a:cubicBezTo>
                    <a:pt x="19" y="27"/>
                    <a:pt x="21" y="26"/>
                    <a:pt x="22" y="25"/>
                  </a:cubicBezTo>
                  <a:cubicBezTo>
                    <a:pt x="28" y="35"/>
                    <a:pt x="33" y="45"/>
                    <a:pt x="39" y="54"/>
                  </a:cubicBezTo>
                  <a:lnTo>
                    <a:pt x="42" y="60"/>
                  </a:lnTo>
                  <a:cubicBezTo>
                    <a:pt x="47" y="68"/>
                    <a:pt x="51" y="76"/>
                    <a:pt x="56" y="85"/>
                  </a:cubicBezTo>
                  <a:cubicBezTo>
                    <a:pt x="58" y="88"/>
                    <a:pt x="60" y="89"/>
                    <a:pt x="64" y="87"/>
                  </a:cubicBezTo>
                  <a:cubicBezTo>
                    <a:pt x="66" y="85"/>
                    <a:pt x="68" y="84"/>
                    <a:pt x="67" y="81"/>
                  </a:cubicBezTo>
                  <a:cubicBezTo>
                    <a:pt x="63" y="75"/>
                    <a:pt x="60" y="70"/>
                    <a:pt x="57" y="65"/>
                  </a:cubicBezTo>
                  <a:lnTo>
                    <a:pt x="53" y="60"/>
                  </a:lnTo>
                  <a:lnTo>
                    <a:pt x="50" y="55"/>
                  </a:lnTo>
                  <a:cubicBezTo>
                    <a:pt x="43" y="44"/>
                    <a:pt x="36" y="33"/>
                    <a:pt x="28" y="22"/>
                  </a:cubicBezTo>
                  <a:cubicBezTo>
                    <a:pt x="30" y="20"/>
                    <a:pt x="32" y="20"/>
                    <a:pt x="33" y="18"/>
                  </a:cubicBezTo>
                  <a:cubicBezTo>
                    <a:pt x="34" y="19"/>
                    <a:pt x="36" y="19"/>
                    <a:pt x="38" y="18"/>
                  </a:cubicBezTo>
                  <a:lnTo>
                    <a:pt x="38" y="18"/>
                  </a:lnTo>
                  <a:cubicBezTo>
                    <a:pt x="40" y="14"/>
                    <a:pt x="39" y="10"/>
                    <a:pt x="38" y="7"/>
                  </a:cubicBezTo>
                  <a:cubicBezTo>
                    <a:pt x="35" y="4"/>
                    <a:pt x="31" y="0"/>
                    <a:pt x="27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>
              <a:off x="4888" y="2782"/>
              <a:ext cx="113" cy="101"/>
            </a:xfrm>
            <a:custGeom>
              <a:avLst/>
              <a:gdLst>
                <a:gd name="T0" fmla="*/ 1 w 18"/>
                <a:gd name="T1" fmla="*/ 11 h 16"/>
                <a:gd name="T2" fmla="*/ 0 w 18"/>
                <a:gd name="T3" fmla="*/ 11 h 16"/>
                <a:gd name="T4" fmla="*/ 1 w 18"/>
                <a:gd name="T5" fmla="*/ 9 h 16"/>
                <a:gd name="T6" fmla="*/ 14 w 18"/>
                <a:gd name="T7" fmla="*/ 0 h 16"/>
                <a:gd name="T8" fmla="*/ 15 w 18"/>
                <a:gd name="T9" fmla="*/ 0 h 16"/>
                <a:gd name="T10" fmla="*/ 18 w 18"/>
                <a:gd name="T11" fmla="*/ 5 h 16"/>
                <a:gd name="T12" fmla="*/ 18 w 18"/>
                <a:gd name="T13" fmla="*/ 6 h 16"/>
                <a:gd name="T14" fmla="*/ 18 w 18"/>
                <a:gd name="T15" fmla="*/ 6 h 16"/>
                <a:gd name="T16" fmla="*/ 18 w 18"/>
                <a:gd name="T17" fmla="*/ 5 h 16"/>
                <a:gd name="T18" fmla="*/ 14 w 18"/>
                <a:gd name="T19" fmla="*/ 2 h 16"/>
                <a:gd name="T20" fmla="*/ 2 w 18"/>
                <a:gd name="T21" fmla="*/ 10 h 16"/>
                <a:gd name="T22" fmla="*/ 2 w 18"/>
                <a:gd name="T23" fmla="*/ 11 h 16"/>
                <a:gd name="T24" fmla="*/ 3 w 18"/>
                <a:gd name="T25" fmla="*/ 14 h 16"/>
                <a:gd name="T26" fmla="*/ 1 w 18"/>
                <a:gd name="T2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6">
                  <a:moveTo>
                    <a:pt x="1" y="11"/>
                  </a:moveTo>
                  <a:lnTo>
                    <a:pt x="0" y="11"/>
                  </a:lnTo>
                  <a:lnTo>
                    <a:pt x="1" y="9"/>
                  </a:lnTo>
                  <a:cubicBezTo>
                    <a:pt x="2" y="5"/>
                    <a:pt x="10" y="2"/>
                    <a:pt x="14" y="0"/>
                  </a:cubicBezTo>
                  <a:lnTo>
                    <a:pt x="15" y="0"/>
                  </a:lnTo>
                  <a:cubicBezTo>
                    <a:pt x="16" y="1"/>
                    <a:pt x="17" y="3"/>
                    <a:pt x="18" y="5"/>
                  </a:cubicBez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cubicBezTo>
                    <a:pt x="17" y="4"/>
                    <a:pt x="15" y="2"/>
                    <a:pt x="14" y="2"/>
                  </a:cubicBezTo>
                  <a:cubicBezTo>
                    <a:pt x="11" y="2"/>
                    <a:pt x="3" y="6"/>
                    <a:pt x="2" y="10"/>
                  </a:cubicBezTo>
                  <a:lnTo>
                    <a:pt x="2" y="11"/>
                  </a:lnTo>
                  <a:cubicBezTo>
                    <a:pt x="2" y="12"/>
                    <a:pt x="2" y="13"/>
                    <a:pt x="3" y="14"/>
                  </a:cubicBezTo>
                  <a:cubicBezTo>
                    <a:pt x="3" y="16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auto">
            <a:xfrm>
              <a:off x="5001" y="2751"/>
              <a:ext cx="57" cy="44"/>
            </a:xfrm>
            <a:custGeom>
              <a:avLst/>
              <a:gdLst>
                <a:gd name="T0" fmla="*/ 2 w 9"/>
                <a:gd name="T1" fmla="*/ 7 h 7"/>
                <a:gd name="T2" fmla="*/ 0 w 9"/>
                <a:gd name="T3" fmla="*/ 3 h 7"/>
                <a:gd name="T4" fmla="*/ 3 w 9"/>
                <a:gd name="T5" fmla="*/ 1 h 7"/>
                <a:gd name="T6" fmla="*/ 3 w 9"/>
                <a:gd name="T7" fmla="*/ 1 h 7"/>
                <a:gd name="T8" fmla="*/ 9 w 9"/>
                <a:gd name="T9" fmla="*/ 6 h 7"/>
                <a:gd name="T10" fmla="*/ 9 w 9"/>
                <a:gd name="T11" fmla="*/ 6 h 7"/>
                <a:gd name="T12" fmla="*/ 2 w 9"/>
                <a:gd name="T13" fmla="*/ 4 h 7"/>
                <a:gd name="T14" fmla="*/ 2 w 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2" y="7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lnTo>
                    <a:pt x="3" y="1"/>
                  </a:lnTo>
                  <a:cubicBezTo>
                    <a:pt x="6" y="2"/>
                    <a:pt x="8" y="4"/>
                    <a:pt x="9" y="6"/>
                  </a:cubicBezTo>
                  <a:lnTo>
                    <a:pt x="9" y="6"/>
                  </a:lnTo>
                  <a:cubicBezTo>
                    <a:pt x="7" y="5"/>
                    <a:pt x="5" y="2"/>
                    <a:pt x="2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7"/>
            <p:cNvSpPr>
              <a:spLocks/>
            </p:cNvSpPr>
            <p:nvPr/>
          </p:nvSpPr>
          <p:spPr bwMode="auto">
            <a:xfrm>
              <a:off x="4838" y="2845"/>
              <a:ext cx="32" cy="75"/>
            </a:xfrm>
            <a:custGeom>
              <a:avLst/>
              <a:gdLst>
                <a:gd name="T0" fmla="*/ 5 w 5"/>
                <a:gd name="T1" fmla="*/ 6 h 12"/>
                <a:gd name="T2" fmla="*/ 3 w 5"/>
                <a:gd name="T3" fmla="*/ 3 h 12"/>
                <a:gd name="T4" fmla="*/ 0 w 5"/>
                <a:gd name="T5" fmla="*/ 6 h 12"/>
                <a:gd name="T6" fmla="*/ 0 w 5"/>
                <a:gd name="T7" fmla="*/ 7 h 12"/>
                <a:gd name="T8" fmla="*/ 4 w 5"/>
                <a:gd name="T9" fmla="*/ 12 h 12"/>
                <a:gd name="T10" fmla="*/ 2 w 5"/>
                <a:gd name="T11" fmla="*/ 6 h 12"/>
                <a:gd name="T12" fmla="*/ 5 w 5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5" y="6"/>
                  </a:moveTo>
                  <a:lnTo>
                    <a:pt x="3" y="3"/>
                  </a:lnTo>
                  <a:cubicBezTo>
                    <a:pt x="1" y="0"/>
                    <a:pt x="0" y="4"/>
                    <a:pt x="0" y="6"/>
                  </a:cubicBezTo>
                  <a:lnTo>
                    <a:pt x="0" y="7"/>
                  </a:lnTo>
                  <a:cubicBezTo>
                    <a:pt x="1" y="9"/>
                    <a:pt x="2" y="11"/>
                    <a:pt x="4" y="12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3" y="4"/>
                    <a:pt x="4" y="6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5152" y="3183"/>
              <a:ext cx="56" cy="82"/>
            </a:xfrm>
            <a:custGeom>
              <a:avLst/>
              <a:gdLst>
                <a:gd name="T0" fmla="*/ 0 w 9"/>
                <a:gd name="T1" fmla="*/ 0 h 13"/>
                <a:gd name="T2" fmla="*/ 8 w 9"/>
                <a:gd name="T3" fmla="*/ 13 h 13"/>
                <a:gd name="T4" fmla="*/ 9 w 9"/>
                <a:gd name="T5" fmla="*/ 13 h 13"/>
                <a:gd name="T6" fmla="*/ 1 w 9"/>
                <a:gd name="T7" fmla="*/ 0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2" y="5"/>
                    <a:pt x="5" y="9"/>
                    <a:pt x="8" y="13"/>
                  </a:cubicBezTo>
                  <a:lnTo>
                    <a:pt x="9" y="13"/>
                  </a:lnTo>
                  <a:cubicBezTo>
                    <a:pt x="7" y="8"/>
                    <a:pt x="4" y="4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4964" y="2876"/>
              <a:ext cx="56" cy="94"/>
            </a:xfrm>
            <a:custGeom>
              <a:avLst/>
              <a:gdLst>
                <a:gd name="T0" fmla="*/ 0 w 9"/>
                <a:gd name="T1" fmla="*/ 1 h 15"/>
                <a:gd name="T2" fmla="*/ 9 w 9"/>
                <a:gd name="T3" fmla="*/ 15 h 15"/>
                <a:gd name="T4" fmla="*/ 9 w 9"/>
                <a:gd name="T5" fmla="*/ 14 h 15"/>
                <a:gd name="T6" fmla="*/ 1 w 9"/>
                <a:gd name="T7" fmla="*/ 0 h 15"/>
                <a:gd name="T8" fmla="*/ 1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0" y="1"/>
                  </a:moveTo>
                  <a:lnTo>
                    <a:pt x="9" y="15"/>
                  </a:lnTo>
                  <a:lnTo>
                    <a:pt x="9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5001" y="3058"/>
              <a:ext cx="101" cy="119"/>
            </a:xfrm>
            <a:custGeom>
              <a:avLst/>
              <a:gdLst>
                <a:gd name="T0" fmla="*/ 15 w 16"/>
                <a:gd name="T1" fmla="*/ 0 h 19"/>
                <a:gd name="T2" fmla="*/ 12 w 16"/>
                <a:gd name="T3" fmla="*/ 1 h 19"/>
                <a:gd name="T4" fmla="*/ 8 w 16"/>
                <a:gd name="T5" fmla="*/ 3 h 19"/>
                <a:gd name="T6" fmla="*/ 8 w 16"/>
                <a:gd name="T7" fmla="*/ 3 h 19"/>
                <a:gd name="T8" fmla="*/ 8 w 16"/>
                <a:gd name="T9" fmla="*/ 3 h 19"/>
                <a:gd name="T10" fmla="*/ 1 w 16"/>
                <a:gd name="T11" fmla="*/ 5 h 19"/>
                <a:gd name="T12" fmla="*/ 1 w 16"/>
                <a:gd name="T13" fmla="*/ 5 h 19"/>
                <a:gd name="T14" fmla="*/ 1 w 16"/>
                <a:gd name="T15" fmla="*/ 5 h 19"/>
                <a:gd name="T16" fmla="*/ 0 w 16"/>
                <a:gd name="T17" fmla="*/ 5 h 19"/>
                <a:gd name="T18" fmla="*/ 0 w 16"/>
                <a:gd name="T19" fmla="*/ 5 h 19"/>
                <a:gd name="T20" fmla="*/ 0 w 16"/>
                <a:gd name="T21" fmla="*/ 8 h 19"/>
                <a:gd name="T22" fmla="*/ 0 w 16"/>
                <a:gd name="T23" fmla="*/ 9 h 19"/>
                <a:gd name="T24" fmla="*/ 4 w 16"/>
                <a:gd name="T25" fmla="*/ 13 h 19"/>
                <a:gd name="T26" fmla="*/ 4 w 16"/>
                <a:gd name="T27" fmla="*/ 13 h 19"/>
                <a:gd name="T28" fmla="*/ 7 w 16"/>
                <a:gd name="T29" fmla="*/ 15 h 19"/>
                <a:gd name="T30" fmla="*/ 8 w 16"/>
                <a:gd name="T31" fmla="*/ 17 h 19"/>
                <a:gd name="T32" fmla="*/ 12 w 16"/>
                <a:gd name="T33" fmla="*/ 19 h 19"/>
                <a:gd name="T34" fmla="*/ 15 w 16"/>
                <a:gd name="T35" fmla="*/ 19 h 19"/>
                <a:gd name="T36" fmla="*/ 15 w 16"/>
                <a:gd name="T37" fmla="*/ 19 h 19"/>
                <a:gd name="T38" fmla="*/ 12 w 16"/>
                <a:gd name="T39" fmla="*/ 19 h 19"/>
                <a:gd name="T40" fmla="*/ 10 w 16"/>
                <a:gd name="T41" fmla="*/ 17 h 19"/>
                <a:gd name="T42" fmla="*/ 10 w 16"/>
                <a:gd name="T43" fmla="*/ 17 h 19"/>
                <a:gd name="T44" fmla="*/ 10 w 16"/>
                <a:gd name="T45" fmla="*/ 17 h 19"/>
                <a:gd name="T46" fmla="*/ 10 w 16"/>
                <a:gd name="T47" fmla="*/ 17 h 19"/>
                <a:gd name="T48" fmla="*/ 10 w 16"/>
                <a:gd name="T49" fmla="*/ 17 h 19"/>
                <a:gd name="T50" fmla="*/ 11 w 16"/>
                <a:gd name="T51" fmla="*/ 16 h 19"/>
                <a:gd name="T52" fmla="*/ 12 w 16"/>
                <a:gd name="T53" fmla="*/ 16 h 19"/>
                <a:gd name="T54" fmla="*/ 12 w 16"/>
                <a:gd name="T55" fmla="*/ 15 h 19"/>
                <a:gd name="T56" fmla="*/ 9 w 16"/>
                <a:gd name="T57" fmla="*/ 16 h 19"/>
                <a:gd name="T58" fmla="*/ 9 w 16"/>
                <a:gd name="T59" fmla="*/ 16 h 19"/>
                <a:gd name="T60" fmla="*/ 9 w 16"/>
                <a:gd name="T61" fmla="*/ 16 h 19"/>
                <a:gd name="T62" fmla="*/ 9 w 16"/>
                <a:gd name="T63" fmla="*/ 16 h 19"/>
                <a:gd name="T64" fmla="*/ 9 w 16"/>
                <a:gd name="T65" fmla="*/ 16 h 19"/>
                <a:gd name="T66" fmla="*/ 7 w 16"/>
                <a:gd name="T67" fmla="*/ 14 h 19"/>
                <a:gd name="T68" fmla="*/ 7 w 16"/>
                <a:gd name="T69" fmla="*/ 13 h 19"/>
                <a:gd name="T70" fmla="*/ 11 w 16"/>
                <a:gd name="T71" fmla="*/ 11 h 19"/>
                <a:gd name="T72" fmla="*/ 12 w 16"/>
                <a:gd name="T73" fmla="*/ 11 h 19"/>
                <a:gd name="T74" fmla="*/ 15 w 16"/>
                <a:gd name="T75" fmla="*/ 7 h 19"/>
                <a:gd name="T76" fmla="*/ 16 w 16"/>
                <a:gd name="T77" fmla="*/ 6 h 19"/>
                <a:gd name="T78" fmla="*/ 15 w 16"/>
                <a:gd name="T79" fmla="*/ 6 h 19"/>
                <a:gd name="T80" fmla="*/ 11 w 16"/>
                <a:gd name="T81" fmla="*/ 9 h 19"/>
                <a:gd name="T82" fmla="*/ 8 w 16"/>
                <a:gd name="T83" fmla="*/ 10 h 19"/>
                <a:gd name="T84" fmla="*/ 5 w 16"/>
                <a:gd name="T85" fmla="*/ 11 h 19"/>
                <a:gd name="T86" fmla="*/ 2 w 16"/>
                <a:gd name="T87" fmla="*/ 8 h 19"/>
                <a:gd name="T88" fmla="*/ 9 w 16"/>
                <a:gd name="T89" fmla="*/ 7 h 19"/>
                <a:gd name="T90" fmla="*/ 9 w 16"/>
                <a:gd name="T91" fmla="*/ 6 h 19"/>
                <a:gd name="T92" fmla="*/ 10 w 16"/>
                <a:gd name="T93" fmla="*/ 4 h 19"/>
                <a:gd name="T94" fmla="*/ 10 w 16"/>
                <a:gd name="T95" fmla="*/ 3 h 19"/>
                <a:gd name="T96" fmla="*/ 12 w 16"/>
                <a:gd name="T97" fmla="*/ 2 h 19"/>
                <a:gd name="T98" fmla="*/ 12 w 16"/>
                <a:gd name="T99" fmla="*/ 2 h 19"/>
                <a:gd name="T100" fmla="*/ 15 w 16"/>
                <a:gd name="T101" fmla="*/ 0 h 19"/>
                <a:gd name="T102" fmla="*/ 15 w 16"/>
                <a:gd name="T10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9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0" y="2"/>
                    <a:pt x="8" y="3"/>
                  </a:cubicBezTo>
                  <a:lnTo>
                    <a:pt x="8" y="3"/>
                  </a:lnTo>
                  <a:lnTo>
                    <a:pt x="8" y="3"/>
                  </a:lnTo>
                  <a:cubicBezTo>
                    <a:pt x="5" y="4"/>
                    <a:pt x="3" y="4"/>
                    <a:pt x="1" y="5"/>
                  </a:cubicBez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0" y="6"/>
                    <a:pt x="0" y="7"/>
                    <a:pt x="0" y="8"/>
                  </a:cubicBezTo>
                  <a:lnTo>
                    <a:pt x="0" y="9"/>
                  </a:lnTo>
                  <a:cubicBezTo>
                    <a:pt x="2" y="10"/>
                    <a:pt x="4" y="11"/>
                    <a:pt x="4" y="13"/>
                  </a:cubicBezTo>
                  <a:lnTo>
                    <a:pt x="4" y="13"/>
                  </a:lnTo>
                  <a:cubicBezTo>
                    <a:pt x="5" y="14"/>
                    <a:pt x="6" y="14"/>
                    <a:pt x="7" y="15"/>
                  </a:cubicBezTo>
                  <a:lnTo>
                    <a:pt x="8" y="17"/>
                  </a:lnTo>
                  <a:cubicBezTo>
                    <a:pt x="9" y="18"/>
                    <a:pt x="10" y="19"/>
                    <a:pt x="12" y="19"/>
                  </a:cubicBezTo>
                  <a:cubicBezTo>
                    <a:pt x="13" y="19"/>
                    <a:pt x="14" y="19"/>
                    <a:pt x="15" y="19"/>
                  </a:cubicBezTo>
                  <a:lnTo>
                    <a:pt x="15" y="19"/>
                  </a:lnTo>
                  <a:cubicBezTo>
                    <a:pt x="14" y="19"/>
                    <a:pt x="13" y="19"/>
                    <a:pt x="12" y="19"/>
                  </a:cubicBezTo>
                  <a:cubicBezTo>
                    <a:pt x="11" y="18"/>
                    <a:pt x="10" y="18"/>
                    <a:pt x="10" y="17"/>
                  </a:cubicBez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ubicBezTo>
                    <a:pt x="10" y="17"/>
                    <a:pt x="11" y="17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0" y="15"/>
                    <a:pt x="9" y="16"/>
                  </a:cubicBez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cubicBezTo>
                    <a:pt x="8" y="15"/>
                    <a:pt x="8" y="15"/>
                    <a:pt x="7" y="14"/>
                  </a:cubicBezTo>
                  <a:lnTo>
                    <a:pt x="7" y="13"/>
                  </a:lnTo>
                  <a:cubicBezTo>
                    <a:pt x="9" y="14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4" y="8"/>
                    <a:pt x="15" y="7"/>
                  </a:cubicBezTo>
                  <a:lnTo>
                    <a:pt x="16" y="6"/>
                  </a:lnTo>
                  <a:lnTo>
                    <a:pt x="15" y="6"/>
                  </a:lnTo>
                  <a:cubicBezTo>
                    <a:pt x="14" y="7"/>
                    <a:pt x="12" y="8"/>
                    <a:pt x="11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4" y="11"/>
                    <a:pt x="0" y="9"/>
                    <a:pt x="2" y="8"/>
                  </a:cubicBezTo>
                  <a:cubicBezTo>
                    <a:pt x="4" y="8"/>
                    <a:pt x="7" y="8"/>
                    <a:pt x="9" y="7"/>
                  </a:cubicBezTo>
                  <a:lnTo>
                    <a:pt x="9" y="6"/>
                  </a:lnTo>
                  <a:cubicBezTo>
                    <a:pt x="9" y="5"/>
                    <a:pt x="9" y="5"/>
                    <a:pt x="10" y="4"/>
                  </a:cubicBezTo>
                  <a:lnTo>
                    <a:pt x="10" y="3"/>
                  </a:lnTo>
                  <a:cubicBezTo>
                    <a:pt x="11" y="3"/>
                    <a:pt x="11" y="2"/>
                    <a:pt x="12" y="2"/>
                  </a:cubicBezTo>
                  <a:lnTo>
                    <a:pt x="12" y="2"/>
                  </a:lnTo>
                  <a:cubicBezTo>
                    <a:pt x="13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5058" y="2995"/>
              <a:ext cx="18" cy="0"/>
            </a:xfrm>
            <a:custGeom>
              <a:avLst/>
              <a:gdLst>
                <a:gd name="T0" fmla="*/ 2 w 3"/>
                <a:gd name="T1" fmla="*/ 1 w 3"/>
                <a:gd name="T2" fmla="*/ 1 w 3"/>
                <a:gd name="T3" fmla="*/ 0 w 3"/>
                <a:gd name="T4" fmla="*/ 0 w 3"/>
                <a:gd name="T5" fmla="*/ 1 w 3"/>
                <a:gd name="T6" fmla="*/ 1 w 3"/>
                <a:gd name="T7" fmla="*/ 2 w 3"/>
                <a:gd name="T8" fmla="*/ 2 w 3"/>
                <a:gd name="T9" fmla="*/ 2 w 3"/>
                <a:gd name="T10" fmla="*/ 2 w 3"/>
                <a:gd name="T11" fmla="*/ 2 w 3"/>
                <a:gd name="T12" fmla="*/ 3 w 3"/>
                <a:gd name="T13" fmla="*/ 2 w 3"/>
                <a:gd name="T14" fmla="*/ 2 w 3"/>
                <a:gd name="T15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5020" y="2983"/>
              <a:ext cx="31" cy="69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1 w 5"/>
                <a:gd name="T7" fmla="*/ 0 h 11"/>
                <a:gd name="T8" fmla="*/ 1 w 5"/>
                <a:gd name="T9" fmla="*/ 0 h 11"/>
                <a:gd name="T10" fmla="*/ 1 w 5"/>
                <a:gd name="T11" fmla="*/ 0 h 11"/>
                <a:gd name="T12" fmla="*/ 1 w 5"/>
                <a:gd name="T13" fmla="*/ 0 h 11"/>
                <a:gd name="T14" fmla="*/ 1 w 5"/>
                <a:gd name="T15" fmla="*/ 4 h 11"/>
                <a:gd name="T16" fmla="*/ 0 w 5"/>
                <a:gd name="T17" fmla="*/ 8 h 11"/>
                <a:gd name="T18" fmla="*/ 0 w 5"/>
                <a:gd name="T19" fmla="*/ 11 h 11"/>
                <a:gd name="T20" fmla="*/ 1 w 5"/>
                <a:gd name="T21" fmla="*/ 11 h 11"/>
                <a:gd name="T22" fmla="*/ 3 w 5"/>
                <a:gd name="T23" fmla="*/ 9 h 11"/>
                <a:gd name="T24" fmla="*/ 5 w 5"/>
                <a:gd name="T25" fmla="*/ 4 h 11"/>
                <a:gd name="T26" fmla="*/ 4 w 5"/>
                <a:gd name="T27" fmla="*/ 2 h 11"/>
                <a:gd name="T28" fmla="*/ 4 w 5"/>
                <a:gd name="T29" fmla="*/ 2 h 11"/>
                <a:gd name="T30" fmla="*/ 3 w 5"/>
                <a:gd name="T31" fmla="*/ 1 h 11"/>
                <a:gd name="T32" fmla="*/ 2 w 5"/>
                <a:gd name="T33" fmla="*/ 1 h 11"/>
                <a:gd name="T34" fmla="*/ 2 w 5"/>
                <a:gd name="T35" fmla="*/ 0 h 11"/>
                <a:gd name="T36" fmla="*/ 1 w 5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0" y="1"/>
                    <a:pt x="1" y="3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1"/>
                  </a:ln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5" y="5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5026" y="2964"/>
              <a:ext cx="270" cy="169"/>
            </a:xfrm>
            <a:custGeom>
              <a:avLst/>
              <a:gdLst>
                <a:gd name="T0" fmla="*/ 42 w 43"/>
                <a:gd name="T1" fmla="*/ 7 h 27"/>
                <a:gd name="T2" fmla="*/ 42 w 43"/>
                <a:gd name="T3" fmla="*/ 7 h 27"/>
                <a:gd name="T4" fmla="*/ 36 w 43"/>
                <a:gd name="T5" fmla="*/ 8 h 27"/>
                <a:gd name="T6" fmla="*/ 27 w 43"/>
                <a:gd name="T7" fmla="*/ 7 h 27"/>
                <a:gd name="T8" fmla="*/ 23 w 43"/>
                <a:gd name="T9" fmla="*/ 4 h 27"/>
                <a:gd name="T10" fmla="*/ 18 w 43"/>
                <a:gd name="T11" fmla="*/ 2 h 27"/>
                <a:gd name="T12" fmla="*/ 15 w 43"/>
                <a:gd name="T13" fmla="*/ 1 h 27"/>
                <a:gd name="T14" fmla="*/ 11 w 43"/>
                <a:gd name="T15" fmla="*/ 0 h 27"/>
                <a:gd name="T16" fmla="*/ 7 w 43"/>
                <a:gd name="T17" fmla="*/ 1 h 27"/>
                <a:gd name="T18" fmla="*/ 6 w 43"/>
                <a:gd name="T19" fmla="*/ 1 h 27"/>
                <a:gd name="T20" fmla="*/ 5 w 43"/>
                <a:gd name="T21" fmla="*/ 1 h 27"/>
                <a:gd name="T22" fmla="*/ 2 w 43"/>
                <a:gd name="T23" fmla="*/ 2 h 27"/>
                <a:gd name="T24" fmla="*/ 0 w 43"/>
                <a:gd name="T25" fmla="*/ 2 h 27"/>
                <a:gd name="T26" fmla="*/ 0 w 43"/>
                <a:gd name="T27" fmla="*/ 3 h 27"/>
                <a:gd name="T28" fmla="*/ 0 w 43"/>
                <a:gd name="T29" fmla="*/ 3 h 27"/>
                <a:gd name="T30" fmla="*/ 1 w 43"/>
                <a:gd name="T31" fmla="*/ 4 h 27"/>
                <a:gd name="T32" fmla="*/ 2 w 43"/>
                <a:gd name="T33" fmla="*/ 4 h 27"/>
                <a:gd name="T34" fmla="*/ 3 w 43"/>
                <a:gd name="T35" fmla="*/ 4 h 27"/>
                <a:gd name="T36" fmla="*/ 3 w 43"/>
                <a:gd name="T37" fmla="*/ 4 h 27"/>
                <a:gd name="T38" fmla="*/ 3 w 43"/>
                <a:gd name="T39" fmla="*/ 4 h 27"/>
                <a:gd name="T40" fmla="*/ 3 w 43"/>
                <a:gd name="T41" fmla="*/ 4 h 27"/>
                <a:gd name="T42" fmla="*/ 5 w 43"/>
                <a:gd name="T43" fmla="*/ 5 h 27"/>
                <a:gd name="T44" fmla="*/ 8 w 43"/>
                <a:gd name="T45" fmla="*/ 5 h 27"/>
                <a:gd name="T46" fmla="*/ 11 w 43"/>
                <a:gd name="T47" fmla="*/ 3 h 27"/>
                <a:gd name="T48" fmla="*/ 12 w 43"/>
                <a:gd name="T49" fmla="*/ 4 h 27"/>
                <a:gd name="T50" fmla="*/ 19 w 43"/>
                <a:gd name="T51" fmla="*/ 10 h 27"/>
                <a:gd name="T52" fmla="*/ 23 w 43"/>
                <a:gd name="T53" fmla="*/ 11 h 27"/>
                <a:gd name="T54" fmla="*/ 26 w 43"/>
                <a:gd name="T55" fmla="*/ 10 h 27"/>
                <a:gd name="T56" fmla="*/ 28 w 43"/>
                <a:gd name="T57" fmla="*/ 10 h 27"/>
                <a:gd name="T58" fmla="*/ 29 w 43"/>
                <a:gd name="T59" fmla="*/ 10 h 27"/>
                <a:gd name="T60" fmla="*/ 29 w 43"/>
                <a:gd name="T61" fmla="*/ 11 h 27"/>
                <a:gd name="T62" fmla="*/ 26 w 43"/>
                <a:gd name="T63" fmla="*/ 16 h 27"/>
                <a:gd name="T64" fmla="*/ 26 w 43"/>
                <a:gd name="T65" fmla="*/ 16 h 27"/>
                <a:gd name="T66" fmla="*/ 25 w 43"/>
                <a:gd name="T67" fmla="*/ 18 h 27"/>
                <a:gd name="T68" fmla="*/ 25 w 43"/>
                <a:gd name="T69" fmla="*/ 18 h 27"/>
                <a:gd name="T70" fmla="*/ 25 w 43"/>
                <a:gd name="T71" fmla="*/ 18 h 27"/>
                <a:gd name="T72" fmla="*/ 24 w 43"/>
                <a:gd name="T73" fmla="*/ 18 h 27"/>
                <a:gd name="T74" fmla="*/ 21 w 43"/>
                <a:gd name="T75" fmla="*/ 19 h 27"/>
                <a:gd name="T76" fmla="*/ 20 w 43"/>
                <a:gd name="T77" fmla="*/ 20 h 27"/>
                <a:gd name="T78" fmla="*/ 24 w 43"/>
                <a:gd name="T79" fmla="*/ 27 h 27"/>
                <a:gd name="T80" fmla="*/ 28 w 43"/>
                <a:gd name="T81" fmla="*/ 23 h 27"/>
                <a:gd name="T82" fmla="*/ 29 w 43"/>
                <a:gd name="T83" fmla="*/ 21 h 27"/>
                <a:gd name="T84" fmla="*/ 43 w 43"/>
                <a:gd name="T85" fmla="*/ 17 h 27"/>
                <a:gd name="T86" fmla="*/ 42 w 43"/>
                <a:gd name="T8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27">
                  <a:moveTo>
                    <a:pt x="42" y="7"/>
                  </a:moveTo>
                  <a:lnTo>
                    <a:pt x="42" y="7"/>
                  </a:lnTo>
                  <a:cubicBezTo>
                    <a:pt x="40" y="8"/>
                    <a:pt x="38" y="8"/>
                    <a:pt x="36" y="8"/>
                  </a:cubicBezTo>
                  <a:cubicBezTo>
                    <a:pt x="33" y="8"/>
                    <a:pt x="30" y="8"/>
                    <a:pt x="27" y="7"/>
                  </a:cubicBezTo>
                  <a:cubicBezTo>
                    <a:pt x="26" y="6"/>
                    <a:pt x="24" y="5"/>
                    <a:pt x="23" y="4"/>
                  </a:cubicBezTo>
                  <a:cubicBezTo>
                    <a:pt x="21" y="3"/>
                    <a:pt x="19" y="3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6" y="1"/>
                  </a:ln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5"/>
                  </a:lnTo>
                  <a:cubicBezTo>
                    <a:pt x="6" y="5"/>
                    <a:pt x="7" y="5"/>
                    <a:pt x="8" y="5"/>
                  </a:cubicBezTo>
                  <a:cubicBezTo>
                    <a:pt x="9" y="4"/>
                    <a:pt x="10" y="4"/>
                    <a:pt x="11" y="3"/>
                  </a:cubicBezTo>
                  <a:lnTo>
                    <a:pt x="12" y="4"/>
                  </a:lnTo>
                  <a:cubicBezTo>
                    <a:pt x="13" y="7"/>
                    <a:pt x="16" y="9"/>
                    <a:pt x="19" y="10"/>
                  </a:cubicBezTo>
                  <a:cubicBezTo>
                    <a:pt x="20" y="11"/>
                    <a:pt x="21" y="11"/>
                    <a:pt x="23" y="11"/>
                  </a:cubicBezTo>
                  <a:cubicBezTo>
                    <a:pt x="24" y="11"/>
                    <a:pt x="25" y="11"/>
                    <a:pt x="26" y="10"/>
                  </a:cubicBezTo>
                  <a:cubicBezTo>
                    <a:pt x="27" y="10"/>
                    <a:pt x="28" y="10"/>
                    <a:pt x="28" y="10"/>
                  </a:cubicBezTo>
                  <a:lnTo>
                    <a:pt x="29" y="10"/>
                  </a:lnTo>
                  <a:cubicBezTo>
                    <a:pt x="29" y="11"/>
                    <a:pt x="29" y="11"/>
                    <a:pt x="29" y="11"/>
                  </a:cubicBezTo>
                  <a:cubicBezTo>
                    <a:pt x="28" y="13"/>
                    <a:pt x="27" y="15"/>
                    <a:pt x="26" y="16"/>
                  </a:cubicBezTo>
                  <a:lnTo>
                    <a:pt x="26" y="16"/>
                  </a:lnTo>
                  <a:cubicBezTo>
                    <a:pt x="26" y="17"/>
                    <a:pt x="25" y="18"/>
                    <a:pt x="25" y="18"/>
                  </a:cubicBezTo>
                  <a:lnTo>
                    <a:pt x="25" y="18"/>
                  </a:lnTo>
                  <a:lnTo>
                    <a:pt x="25" y="18"/>
                  </a:lnTo>
                  <a:lnTo>
                    <a:pt x="24" y="18"/>
                  </a:lnTo>
                  <a:cubicBezTo>
                    <a:pt x="23" y="18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4" y="27"/>
                  </a:lnTo>
                  <a:cubicBezTo>
                    <a:pt x="25" y="26"/>
                    <a:pt x="27" y="25"/>
                    <a:pt x="28" y="23"/>
                  </a:cubicBezTo>
                  <a:cubicBezTo>
                    <a:pt x="28" y="23"/>
                    <a:pt x="29" y="22"/>
                    <a:pt x="29" y="21"/>
                  </a:cubicBezTo>
                  <a:lnTo>
                    <a:pt x="43" y="17"/>
                  </a:lnTo>
                  <a:cubicBezTo>
                    <a:pt x="43" y="13"/>
                    <a:pt x="42" y="10"/>
                    <a:pt x="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4976" y="3002"/>
              <a:ext cx="50" cy="69"/>
            </a:xfrm>
            <a:custGeom>
              <a:avLst/>
              <a:gdLst>
                <a:gd name="T0" fmla="*/ 6 w 8"/>
                <a:gd name="T1" fmla="*/ 3 h 11"/>
                <a:gd name="T2" fmla="*/ 6 w 8"/>
                <a:gd name="T3" fmla="*/ 1 h 11"/>
                <a:gd name="T4" fmla="*/ 6 w 8"/>
                <a:gd name="T5" fmla="*/ 0 h 11"/>
                <a:gd name="T6" fmla="*/ 4 w 8"/>
                <a:gd name="T7" fmla="*/ 3 h 11"/>
                <a:gd name="T8" fmla="*/ 0 w 8"/>
                <a:gd name="T9" fmla="*/ 8 h 11"/>
                <a:gd name="T10" fmla="*/ 1 w 8"/>
                <a:gd name="T11" fmla="*/ 10 h 11"/>
                <a:gd name="T12" fmla="*/ 3 w 8"/>
                <a:gd name="T13" fmla="*/ 11 h 11"/>
                <a:gd name="T14" fmla="*/ 3 w 8"/>
                <a:gd name="T15" fmla="*/ 11 h 11"/>
                <a:gd name="T16" fmla="*/ 6 w 8"/>
                <a:gd name="T17" fmla="*/ 10 h 11"/>
                <a:gd name="T18" fmla="*/ 8 w 8"/>
                <a:gd name="T19" fmla="*/ 9 h 11"/>
                <a:gd name="T20" fmla="*/ 8 w 8"/>
                <a:gd name="T21" fmla="*/ 9 h 11"/>
                <a:gd name="T22" fmla="*/ 5 w 8"/>
                <a:gd name="T23" fmla="*/ 8 h 11"/>
                <a:gd name="T24" fmla="*/ 6 w 8"/>
                <a:gd name="T25" fmla="*/ 5 h 11"/>
                <a:gd name="T26" fmla="*/ 6 w 8"/>
                <a:gd name="T27" fmla="*/ 4 h 11"/>
                <a:gd name="T28" fmla="*/ 6 w 8"/>
                <a:gd name="T29" fmla="*/ 4 h 11"/>
                <a:gd name="T30" fmla="*/ 6 w 8"/>
                <a:gd name="T31" fmla="*/ 4 h 11"/>
                <a:gd name="T32" fmla="*/ 6 w 8"/>
                <a:gd name="T33" fmla="*/ 4 h 11"/>
                <a:gd name="T34" fmla="*/ 6 w 8"/>
                <a:gd name="T35" fmla="*/ 4 h 11"/>
                <a:gd name="T36" fmla="*/ 4 w 8"/>
                <a:gd name="T37" fmla="*/ 5 h 11"/>
                <a:gd name="T38" fmla="*/ 4 w 8"/>
                <a:gd name="T39" fmla="*/ 5 h 11"/>
                <a:gd name="T40" fmla="*/ 4 w 8"/>
                <a:gd name="T41" fmla="*/ 5 h 11"/>
                <a:gd name="T42" fmla="*/ 6 w 8"/>
                <a:gd name="T4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cubicBezTo>
                    <a:pt x="6" y="2"/>
                    <a:pt x="6" y="2"/>
                    <a:pt x="6" y="1"/>
                  </a:cubicBezTo>
                  <a:lnTo>
                    <a:pt x="6" y="0"/>
                  </a:lnTo>
                  <a:cubicBezTo>
                    <a:pt x="5" y="1"/>
                    <a:pt x="5" y="2"/>
                    <a:pt x="4" y="3"/>
                  </a:cubicBezTo>
                  <a:cubicBezTo>
                    <a:pt x="3" y="5"/>
                    <a:pt x="1" y="6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lnTo>
                    <a:pt x="3" y="11"/>
                  </a:lnTo>
                  <a:lnTo>
                    <a:pt x="3" y="11"/>
                  </a:lnTo>
                  <a:cubicBezTo>
                    <a:pt x="4" y="11"/>
                    <a:pt x="5" y="10"/>
                    <a:pt x="6" y="10"/>
                  </a:cubicBezTo>
                  <a:cubicBezTo>
                    <a:pt x="7" y="10"/>
                    <a:pt x="7" y="9"/>
                    <a:pt x="8" y="9"/>
                  </a:cubicBezTo>
                  <a:lnTo>
                    <a:pt x="8" y="9"/>
                  </a:lnTo>
                  <a:cubicBezTo>
                    <a:pt x="7" y="9"/>
                    <a:pt x="6" y="9"/>
                    <a:pt x="5" y="8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ubicBezTo>
                    <a:pt x="5" y="4"/>
                    <a:pt x="5" y="4"/>
                    <a:pt x="4" y="5"/>
                  </a:cubicBezTo>
                  <a:lnTo>
                    <a:pt x="4" y="5"/>
                  </a:lnTo>
                  <a:lnTo>
                    <a:pt x="4" y="5"/>
                  </a:lnTo>
                  <a:cubicBezTo>
                    <a:pt x="5" y="4"/>
                    <a:pt x="5" y="4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5377" y="3146"/>
              <a:ext cx="157" cy="69"/>
            </a:xfrm>
            <a:custGeom>
              <a:avLst/>
              <a:gdLst>
                <a:gd name="T0" fmla="*/ 18 w 25"/>
                <a:gd name="T1" fmla="*/ 6 h 11"/>
                <a:gd name="T2" fmla="*/ 15 w 25"/>
                <a:gd name="T3" fmla="*/ 6 h 11"/>
                <a:gd name="T4" fmla="*/ 13 w 25"/>
                <a:gd name="T5" fmla="*/ 6 h 11"/>
                <a:gd name="T6" fmla="*/ 12 w 25"/>
                <a:gd name="T7" fmla="*/ 5 h 11"/>
                <a:gd name="T8" fmla="*/ 11 w 25"/>
                <a:gd name="T9" fmla="*/ 4 h 11"/>
                <a:gd name="T10" fmla="*/ 12 w 25"/>
                <a:gd name="T11" fmla="*/ 3 h 11"/>
                <a:gd name="T12" fmla="*/ 13 w 25"/>
                <a:gd name="T13" fmla="*/ 3 h 11"/>
                <a:gd name="T14" fmla="*/ 13 w 25"/>
                <a:gd name="T15" fmla="*/ 2 h 11"/>
                <a:gd name="T16" fmla="*/ 13 w 25"/>
                <a:gd name="T17" fmla="*/ 2 h 11"/>
                <a:gd name="T18" fmla="*/ 12 w 25"/>
                <a:gd name="T19" fmla="*/ 2 h 11"/>
                <a:gd name="T20" fmla="*/ 11 w 25"/>
                <a:gd name="T21" fmla="*/ 2 h 11"/>
                <a:gd name="T22" fmla="*/ 11 w 25"/>
                <a:gd name="T23" fmla="*/ 2 h 11"/>
                <a:gd name="T24" fmla="*/ 10 w 25"/>
                <a:gd name="T25" fmla="*/ 1 h 11"/>
                <a:gd name="T26" fmla="*/ 9 w 25"/>
                <a:gd name="T27" fmla="*/ 1 h 11"/>
                <a:gd name="T28" fmla="*/ 8 w 25"/>
                <a:gd name="T29" fmla="*/ 1 h 11"/>
                <a:gd name="T30" fmla="*/ 7 w 25"/>
                <a:gd name="T31" fmla="*/ 1 h 11"/>
                <a:gd name="T32" fmla="*/ 6 w 25"/>
                <a:gd name="T33" fmla="*/ 1 h 11"/>
                <a:gd name="T34" fmla="*/ 3 w 25"/>
                <a:gd name="T35" fmla="*/ 1 h 11"/>
                <a:gd name="T36" fmla="*/ 1 w 25"/>
                <a:gd name="T37" fmla="*/ 0 h 11"/>
                <a:gd name="T38" fmla="*/ 0 w 25"/>
                <a:gd name="T39" fmla="*/ 0 h 11"/>
                <a:gd name="T40" fmla="*/ 0 w 25"/>
                <a:gd name="T41" fmla="*/ 0 h 11"/>
                <a:gd name="T42" fmla="*/ 1 w 25"/>
                <a:gd name="T43" fmla="*/ 1 h 11"/>
                <a:gd name="T44" fmla="*/ 3 w 25"/>
                <a:gd name="T45" fmla="*/ 3 h 11"/>
                <a:gd name="T46" fmla="*/ 5 w 25"/>
                <a:gd name="T47" fmla="*/ 5 h 11"/>
                <a:gd name="T48" fmla="*/ 7 w 25"/>
                <a:gd name="T49" fmla="*/ 6 h 11"/>
                <a:gd name="T50" fmla="*/ 8 w 25"/>
                <a:gd name="T51" fmla="*/ 7 h 11"/>
                <a:gd name="T52" fmla="*/ 9 w 25"/>
                <a:gd name="T53" fmla="*/ 7 h 11"/>
                <a:gd name="T54" fmla="*/ 10 w 25"/>
                <a:gd name="T55" fmla="*/ 8 h 11"/>
                <a:gd name="T56" fmla="*/ 11 w 25"/>
                <a:gd name="T57" fmla="*/ 8 h 11"/>
                <a:gd name="T58" fmla="*/ 11 w 25"/>
                <a:gd name="T59" fmla="*/ 9 h 11"/>
                <a:gd name="T60" fmla="*/ 12 w 25"/>
                <a:gd name="T61" fmla="*/ 9 h 11"/>
                <a:gd name="T62" fmla="*/ 12 w 25"/>
                <a:gd name="T63" fmla="*/ 9 h 11"/>
                <a:gd name="T64" fmla="*/ 15 w 25"/>
                <a:gd name="T65" fmla="*/ 10 h 11"/>
                <a:gd name="T66" fmla="*/ 18 w 25"/>
                <a:gd name="T67" fmla="*/ 11 h 11"/>
                <a:gd name="T68" fmla="*/ 22 w 25"/>
                <a:gd name="T69" fmla="*/ 11 h 11"/>
                <a:gd name="T70" fmla="*/ 24 w 25"/>
                <a:gd name="T71" fmla="*/ 11 h 11"/>
                <a:gd name="T72" fmla="*/ 25 w 25"/>
                <a:gd name="T73" fmla="*/ 10 h 11"/>
                <a:gd name="T74" fmla="*/ 24 w 25"/>
                <a:gd name="T75" fmla="*/ 8 h 11"/>
                <a:gd name="T76" fmla="*/ 21 w 25"/>
                <a:gd name="T77" fmla="*/ 7 h 11"/>
                <a:gd name="T78" fmla="*/ 19 w 25"/>
                <a:gd name="T7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1">
                  <a:moveTo>
                    <a:pt x="18" y="6"/>
                  </a:move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4086" y="2519"/>
              <a:ext cx="194" cy="313"/>
            </a:xfrm>
            <a:custGeom>
              <a:avLst/>
              <a:gdLst>
                <a:gd name="T0" fmla="*/ 13 w 31"/>
                <a:gd name="T1" fmla="*/ 1 h 50"/>
                <a:gd name="T2" fmla="*/ 16 w 31"/>
                <a:gd name="T3" fmla="*/ 6 h 50"/>
                <a:gd name="T4" fmla="*/ 17 w 31"/>
                <a:gd name="T5" fmla="*/ 9 h 50"/>
                <a:gd name="T6" fmla="*/ 17 w 31"/>
                <a:gd name="T7" fmla="*/ 11 h 50"/>
                <a:gd name="T8" fmla="*/ 16 w 31"/>
                <a:gd name="T9" fmla="*/ 12 h 50"/>
                <a:gd name="T10" fmla="*/ 20 w 31"/>
                <a:gd name="T11" fmla="*/ 14 h 50"/>
                <a:gd name="T12" fmla="*/ 26 w 31"/>
                <a:gd name="T13" fmla="*/ 18 h 50"/>
                <a:gd name="T14" fmla="*/ 28 w 31"/>
                <a:gd name="T15" fmla="*/ 23 h 50"/>
                <a:gd name="T16" fmla="*/ 28 w 31"/>
                <a:gd name="T17" fmla="*/ 25 h 50"/>
                <a:gd name="T18" fmla="*/ 27 w 31"/>
                <a:gd name="T19" fmla="*/ 26 h 50"/>
                <a:gd name="T20" fmla="*/ 30 w 31"/>
                <a:gd name="T21" fmla="*/ 29 h 50"/>
                <a:gd name="T22" fmla="*/ 31 w 31"/>
                <a:gd name="T23" fmla="*/ 32 h 50"/>
                <a:gd name="T24" fmla="*/ 29 w 31"/>
                <a:gd name="T25" fmla="*/ 35 h 50"/>
                <a:gd name="T26" fmla="*/ 24 w 31"/>
                <a:gd name="T27" fmla="*/ 39 h 50"/>
                <a:gd name="T28" fmla="*/ 25 w 31"/>
                <a:gd name="T29" fmla="*/ 42 h 50"/>
                <a:gd name="T30" fmla="*/ 23 w 31"/>
                <a:gd name="T31" fmla="*/ 44 h 50"/>
                <a:gd name="T32" fmla="*/ 20 w 31"/>
                <a:gd name="T33" fmla="*/ 46 h 50"/>
                <a:gd name="T34" fmla="*/ 15 w 31"/>
                <a:gd name="T35" fmla="*/ 48 h 50"/>
                <a:gd name="T36" fmla="*/ 14 w 31"/>
                <a:gd name="T37" fmla="*/ 49 h 50"/>
                <a:gd name="T38" fmla="*/ 11 w 31"/>
                <a:gd name="T39" fmla="*/ 50 h 50"/>
                <a:gd name="T40" fmla="*/ 7 w 31"/>
                <a:gd name="T41" fmla="*/ 50 h 50"/>
                <a:gd name="T42" fmla="*/ 5 w 31"/>
                <a:gd name="T43" fmla="*/ 46 h 50"/>
                <a:gd name="T44" fmla="*/ 3 w 31"/>
                <a:gd name="T45" fmla="*/ 44 h 50"/>
                <a:gd name="T46" fmla="*/ 3 w 31"/>
                <a:gd name="T47" fmla="*/ 44 h 50"/>
                <a:gd name="T48" fmla="*/ 2 w 31"/>
                <a:gd name="T49" fmla="*/ 42 h 50"/>
                <a:gd name="T50" fmla="*/ 2 w 31"/>
                <a:gd name="T51" fmla="*/ 39 h 50"/>
                <a:gd name="T52" fmla="*/ 3 w 31"/>
                <a:gd name="T53" fmla="*/ 37 h 50"/>
                <a:gd name="T54" fmla="*/ 3 w 31"/>
                <a:gd name="T55" fmla="*/ 37 h 50"/>
                <a:gd name="T56" fmla="*/ 4 w 31"/>
                <a:gd name="T57" fmla="*/ 37 h 50"/>
                <a:gd name="T58" fmla="*/ 4 w 31"/>
                <a:gd name="T59" fmla="*/ 37 h 50"/>
                <a:gd name="T60" fmla="*/ 3 w 31"/>
                <a:gd name="T61" fmla="*/ 36 h 50"/>
                <a:gd name="T62" fmla="*/ 2 w 31"/>
                <a:gd name="T63" fmla="*/ 34 h 50"/>
                <a:gd name="T64" fmla="*/ 2 w 31"/>
                <a:gd name="T65" fmla="*/ 34 h 50"/>
                <a:gd name="T66" fmla="*/ 1 w 31"/>
                <a:gd name="T67" fmla="*/ 33 h 50"/>
                <a:gd name="T68" fmla="*/ 2 w 31"/>
                <a:gd name="T69" fmla="*/ 28 h 50"/>
                <a:gd name="T70" fmla="*/ 2 w 31"/>
                <a:gd name="T71" fmla="*/ 27 h 50"/>
                <a:gd name="T72" fmla="*/ 2 w 31"/>
                <a:gd name="T73" fmla="*/ 25 h 50"/>
                <a:gd name="T74" fmla="*/ 0 w 31"/>
                <a:gd name="T75" fmla="*/ 24 h 50"/>
                <a:gd name="T76" fmla="*/ 0 w 31"/>
                <a:gd name="T77" fmla="*/ 18 h 50"/>
                <a:gd name="T78" fmla="*/ 2 w 31"/>
                <a:gd name="T79" fmla="*/ 16 h 50"/>
                <a:gd name="T80" fmla="*/ 3 w 31"/>
                <a:gd name="T81" fmla="*/ 14 h 50"/>
                <a:gd name="T82" fmla="*/ 2 w 31"/>
                <a:gd name="T83" fmla="*/ 12 h 50"/>
                <a:gd name="T84" fmla="*/ 1 w 31"/>
                <a:gd name="T85" fmla="*/ 10 h 50"/>
                <a:gd name="T86" fmla="*/ 2 w 31"/>
                <a:gd name="T87" fmla="*/ 6 h 50"/>
                <a:gd name="T88" fmla="*/ 3 w 31"/>
                <a:gd name="T89" fmla="*/ 4 h 50"/>
                <a:gd name="T90" fmla="*/ 3 w 31"/>
                <a:gd name="T91" fmla="*/ 3 h 50"/>
                <a:gd name="T92" fmla="*/ 7 w 31"/>
                <a:gd name="T93" fmla="*/ 0 h 50"/>
                <a:gd name="T94" fmla="*/ 11 w 31"/>
                <a:gd name="T95" fmla="*/ 0 h 50"/>
                <a:gd name="T96" fmla="*/ 13 w 31"/>
                <a:gd name="T97" fmla="*/ 1 h 50"/>
                <a:gd name="T98" fmla="*/ 13 w 31"/>
                <a:gd name="T9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50">
                  <a:moveTo>
                    <a:pt x="13" y="1"/>
                  </a:moveTo>
                  <a:cubicBezTo>
                    <a:pt x="15" y="3"/>
                    <a:pt x="16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8" y="12"/>
                    <a:pt x="19" y="14"/>
                    <a:pt x="20" y="14"/>
                  </a:cubicBezTo>
                  <a:cubicBezTo>
                    <a:pt x="21" y="14"/>
                    <a:pt x="25" y="17"/>
                    <a:pt x="26" y="18"/>
                  </a:cubicBezTo>
                  <a:cubicBezTo>
                    <a:pt x="27" y="19"/>
                    <a:pt x="28" y="21"/>
                    <a:pt x="28" y="23"/>
                  </a:cubicBezTo>
                  <a:cubicBezTo>
                    <a:pt x="28" y="24"/>
                    <a:pt x="29" y="24"/>
                    <a:pt x="28" y="25"/>
                  </a:cubicBezTo>
                  <a:cubicBezTo>
                    <a:pt x="28" y="25"/>
                    <a:pt x="27" y="26"/>
                    <a:pt x="27" y="26"/>
                  </a:cubicBezTo>
                  <a:cubicBezTo>
                    <a:pt x="28" y="27"/>
                    <a:pt x="30" y="28"/>
                    <a:pt x="30" y="29"/>
                  </a:cubicBezTo>
                  <a:cubicBezTo>
                    <a:pt x="31" y="30"/>
                    <a:pt x="31" y="31"/>
                    <a:pt x="31" y="32"/>
                  </a:cubicBezTo>
                  <a:cubicBezTo>
                    <a:pt x="31" y="33"/>
                    <a:pt x="29" y="35"/>
                    <a:pt x="29" y="35"/>
                  </a:cubicBezTo>
                  <a:cubicBezTo>
                    <a:pt x="28" y="36"/>
                    <a:pt x="25" y="39"/>
                    <a:pt x="24" y="39"/>
                  </a:cubicBezTo>
                  <a:cubicBezTo>
                    <a:pt x="24" y="40"/>
                    <a:pt x="25" y="41"/>
                    <a:pt x="25" y="42"/>
                  </a:cubicBezTo>
                  <a:cubicBezTo>
                    <a:pt x="24" y="43"/>
                    <a:pt x="23" y="44"/>
                    <a:pt x="23" y="44"/>
                  </a:cubicBezTo>
                  <a:lnTo>
                    <a:pt x="20" y="46"/>
                  </a:lnTo>
                  <a:cubicBezTo>
                    <a:pt x="18" y="45"/>
                    <a:pt x="17" y="47"/>
                    <a:pt x="15" y="48"/>
                  </a:cubicBezTo>
                  <a:cubicBezTo>
                    <a:pt x="15" y="48"/>
                    <a:pt x="14" y="49"/>
                    <a:pt x="14" y="49"/>
                  </a:cubicBezTo>
                  <a:cubicBezTo>
                    <a:pt x="14" y="49"/>
                    <a:pt x="12" y="50"/>
                    <a:pt x="11" y="50"/>
                  </a:cubicBezTo>
                  <a:cubicBezTo>
                    <a:pt x="10" y="50"/>
                    <a:pt x="9" y="50"/>
                    <a:pt x="7" y="50"/>
                  </a:cubicBezTo>
                  <a:cubicBezTo>
                    <a:pt x="7" y="49"/>
                    <a:pt x="5" y="47"/>
                    <a:pt x="5" y="46"/>
                  </a:cubicBezTo>
                  <a:cubicBezTo>
                    <a:pt x="5" y="46"/>
                    <a:pt x="3" y="44"/>
                    <a:pt x="3" y="44"/>
                  </a:cubicBezTo>
                  <a:lnTo>
                    <a:pt x="3" y="44"/>
                  </a:lnTo>
                  <a:cubicBezTo>
                    <a:pt x="3" y="44"/>
                    <a:pt x="2" y="42"/>
                    <a:pt x="2" y="42"/>
                  </a:cubicBezTo>
                  <a:cubicBezTo>
                    <a:pt x="2" y="41"/>
                    <a:pt x="1" y="40"/>
                    <a:pt x="2" y="39"/>
                  </a:cubicBezTo>
                  <a:cubicBezTo>
                    <a:pt x="2" y="39"/>
                    <a:pt x="3" y="37"/>
                    <a:pt x="3" y="37"/>
                  </a:cubicBezTo>
                  <a:lnTo>
                    <a:pt x="3" y="37"/>
                  </a:lnTo>
                  <a:cubicBezTo>
                    <a:pt x="4" y="37"/>
                    <a:pt x="3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1" y="31"/>
                    <a:pt x="0" y="29"/>
                    <a:pt x="2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0" y="24"/>
                    <a:pt x="0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1" y="17"/>
                    <a:pt x="2" y="17"/>
                    <a:pt x="2" y="16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10"/>
                    <a:pt x="2" y="7"/>
                    <a:pt x="2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0"/>
                    <a:pt x="11" y="0"/>
                    <a:pt x="11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4123" y="2544"/>
              <a:ext cx="38" cy="38"/>
            </a:xfrm>
            <a:custGeom>
              <a:avLst/>
              <a:gdLst>
                <a:gd name="T0" fmla="*/ 2 w 6"/>
                <a:gd name="T1" fmla="*/ 0 h 6"/>
                <a:gd name="T2" fmla="*/ 3 w 6"/>
                <a:gd name="T3" fmla="*/ 0 h 6"/>
                <a:gd name="T4" fmla="*/ 5 w 6"/>
                <a:gd name="T5" fmla="*/ 1 h 6"/>
                <a:gd name="T6" fmla="*/ 6 w 6"/>
                <a:gd name="T7" fmla="*/ 3 h 6"/>
                <a:gd name="T8" fmla="*/ 6 w 6"/>
                <a:gd name="T9" fmla="*/ 5 h 6"/>
                <a:gd name="T10" fmla="*/ 5 w 6"/>
                <a:gd name="T11" fmla="*/ 6 h 6"/>
                <a:gd name="T12" fmla="*/ 5 w 6"/>
                <a:gd name="T13" fmla="*/ 6 h 6"/>
                <a:gd name="T14" fmla="*/ 2 w 6"/>
                <a:gd name="T15" fmla="*/ 6 h 6"/>
                <a:gd name="T16" fmla="*/ 0 w 6"/>
                <a:gd name="T17" fmla="*/ 5 h 6"/>
                <a:gd name="T18" fmla="*/ 1 w 6"/>
                <a:gd name="T19" fmla="*/ 2 h 6"/>
                <a:gd name="T20" fmla="*/ 2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2"/>
                    <a:pt x="1" y="2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4111" y="2607"/>
              <a:ext cx="138" cy="63"/>
            </a:xfrm>
            <a:custGeom>
              <a:avLst/>
              <a:gdLst>
                <a:gd name="T0" fmla="*/ 4 w 22"/>
                <a:gd name="T1" fmla="*/ 1 h 10"/>
                <a:gd name="T2" fmla="*/ 11 w 22"/>
                <a:gd name="T3" fmla="*/ 2 h 10"/>
                <a:gd name="T4" fmla="*/ 19 w 22"/>
                <a:gd name="T5" fmla="*/ 7 h 10"/>
                <a:gd name="T6" fmla="*/ 14 w 22"/>
                <a:gd name="T7" fmla="*/ 10 h 10"/>
                <a:gd name="T8" fmla="*/ 7 w 22"/>
                <a:gd name="T9" fmla="*/ 8 h 10"/>
                <a:gd name="T10" fmla="*/ 5 w 22"/>
                <a:gd name="T11" fmla="*/ 8 h 10"/>
                <a:gd name="T12" fmla="*/ 2 w 22"/>
                <a:gd name="T13" fmla="*/ 9 h 10"/>
                <a:gd name="T14" fmla="*/ 1 w 22"/>
                <a:gd name="T15" fmla="*/ 6 h 10"/>
                <a:gd name="T16" fmla="*/ 2 w 22"/>
                <a:gd name="T17" fmla="*/ 3 h 10"/>
                <a:gd name="T18" fmla="*/ 4 w 2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4" y="1"/>
                  </a:moveTo>
                  <a:cubicBezTo>
                    <a:pt x="5" y="0"/>
                    <a:pt x="10" y="1"/>
                    <a:pt x="11" y="2"/>
                  </a:cubicBezTo>
                  <a:cubicBezTo>
                    <a:pt x="14" y="3"/>
                    <a:pt x="17" y="5"/>
                    <a:pt x="19" y="7"/>
                  </a:cubicBezTo>
                  <a:cubicBezTo>
                    <a:pt x="22" y="10"/>
                    <a:pt x="16" y="10"/>
                    <a:pt x="14" y="10"/>
                  </a:cubicBezTo>
                  <a:cubicBezTo>
                    <a:pt x="12" y="10"/>
                    <a:pt x="10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0" y="10"/>
                    <a:pt x="1" y="6"/>
                    <a:pt x="1" y="6"/>
                  </a:cubicBezTo>
                  <a:cubicBezTo>
                    <a:pt x="1" y="5"/>
                    <a:pt x="2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4117" y="2682"/>
              <a:ext cx="138" cy="57"/>
            </a:xfrm>
            <a:custGeom>
              <a:avLst/>
              <a:gdLst>
                <a:gd name="T0" fmla="*/ 3 w 22"/>
                <a:gd name="T1" fmla="*/ 2 h 9"/>
                <a:gd name="T2" fmla="*/ 8 w 22"/>
                <a:gd name="T3" fmla="*/ 2 h 9"/>
                <a:gd name="T4" fmla="*/ 13 w 22"/>
                <a:gd name="T5" fmla="*/ 3 h 9"/>
                <a:gd name="T6" fmla="*/ 15 w 22"/>
                <a:gd name="T7" fmla="*/ 3 h 9"/>
                <a:gd name="T8" fmla="*/ 17 w 22"/>
                <a:gd name="T9" fmla="*/ 2 h 9"/>
                <a:gd name="T10" fmla="*/ 20 w 22"/>
                <a:gd name="T11" fmla="*/ 3 h 9"/>
                <a:gd name="T12" fmla="*/ 17 w 22"/>
                <a:gd name="T13" fmla="*/ 8 h 9"/>
                <a:gd name="T14" fmla="*/ 15 w 22"/>
                <a:gd name="T15" fmla="*/ 9 h 9"/>
                <a:gd name="T16" fmla="*/ 12 w 22"/>
                <a:gd name="T17" fmla="*/ 9 h 9"/>
                <a:gd name="T18" fmla="*/ 6 w 22"/>
                <a:gd name="T19" fmla="*/ 9 h 9"/>
                <a:gd name="T20" fmla="*/ 0 w 22"/>
                <a:gd name="T21" fmla="*/ 6 h 9"/>
                <a:gd name="T22" fmla="*/ 0 w 22"/>
                <a:gd name="T23" fmla="*/ 4 h 9"/>
                <a:gd name="T24" fmla="*/ 3 w 22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9">
                  <a:moveTo>
                    <a:pt x="3" y="2"/>
                  </a:moveTo>
                  <a:cubicBezTo>
                    <a:pt x="4" y="0"/>
                    <a:pt x="6" y="1"/>
                    <a:pt x="8" y="2"/>
                  </a:cubicBezTo>
                  <a:cubicBezTo>
                    <a:pt x="9" y="2"/>
                    <a:pt x="11" y="3"/>
                    <a:pt x="13" y="3"/>
                  </a:cubicBezTo>
                  <a:lnTo>
                    <a:pt x="15" y="3"/>
                  </a:lnTo>
                  <a:cubicBezTo>
                    <a:pt x="16" y="3"/>
                    <a:pt x="16" y="2"/>
                    <a:pt x="17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2" y="5"/>
                    <a:pt x="18" y="7"/>
                    <a:pt x="17" y="8"/>
                  </a:cubicBezTo>
                  <a:cubicBezTo>
                    <a:pt x="17" y="8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1" y="9"/>
                    <a:pt x="8" y="9"/>
                    <a:pt x="6" y="9"/>
                  </a:cubicBezTo>
                  <a:cubicBezTo>
                    <a:pt x="4" y="9"/>
                    <a:pt x="0" y="9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4123" y="2764"/>
              <a:ext cx="82" cy="43"/>
            </a:xfrm>
            <a:custGeom>
              <a:avLst/>
              <a:gdLst>
                <a:gd name="T0" fmla="*/ 1 w 13"/>
                <a:gd name="T1" fmla="*/ 0 h 7"/>
                <a:gd name="T2" fmla="*/ 4 w 13"/>
                <a:gd name="T3" fmla="*/ 0 h 7"/>
                <a:gd name="T4" fmla="*/ 5 w 13"/>
                <a:gd name="T5" fmla="*/ 0 h 7"/>
                <a:gd name="T6" fmla="*/ 9 w 13"/>
                <a:gd name="T7" fmla="*/ 1 h 7"/>
                <a:gd name="T8" fmla="*/ 11 w 13"/>
                <a:gd name="T9" fmla="*/ 1 h 7"/>
                <a:gd name="T10" fmla="*/ 12 w 13"/>
                <a:gd name="T11" fmla="*/ 0 h 7"/>
                <a:gd name="T12" fmla="*/ 13 w 13"/>
                <a:gd name="T13" fmla="*/ 0 h 7"/>
                <a:gd name="T14" fmla="*/ 11 w 13"/>
                <a:gd name="T15" fmla="*/ 3 h 7"/>
                <a:gd name="T16" fmla="*/ 10 w 13"/>
                <a:gd name="T17" fmla="*/ 3 h 7"/>
                <a:gd name="T18" fmla="*/ 8 w 13"/>
                <a:gd name="T19" fmla="*/ 4 h 7"/>
                <a:gd name="T20" fmla="*/ 7 w 13"/>
                <a:gd name="T21" fmla="*/ 5 h 7"/>
                <a:gd name="T22" fmla="*/ 6 w 13"/>
                <a:gd name="T23" fmla="*/ 6 h 7"/>
                <a:gd name="T24" fmla="*/ 5 w 13"/>
                <a:gd name="T25" fmla="*/ 6 h 7"/>
                <a:gd name="T26" fmla="*/ 4 w 13"/>
                <a:gd name="T27" fmla="*/ 6 h 7"/>
                <a:gd name="T28" fmla="*/ 1 w 13"/>
                <a:gd name="T29" fmla="*/ 4 h 7"/>
                <a:gd name="T30" fmla="*/ 0 w 13"/>
                <a:gd name="T31" fmla="*/ 2 h 7"/>
                <a:gd name="T32" fmla="*/ 0 w 13"/>
                <a:gd name="T33" fmla="*/ 1 h 7"/>
                <a:gd name="T34" fmla="*/ 1 w 13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7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3753" y="2964"/>
              <a:ext cx="370" cy="451"/>
            </a:xfrm>
            <a:custGeom>
              <a:avLst/>
              <a:gdLst>
                <a:gd name="T0" fmla="*/ 18 w 59"/>
                <a:gd name="T1" fmla="*/ 3 h 72"/>
                <a:gd name="T2" fmla="*/ 20 w 59"/>
                <a:gd name="T3" fmla="*/ 16 h 72"/>
                <a:gd name="T4" fmla="*/ 25 w 59"/>
                <a:gd name="T5" fmla="*/ 6 h 72"/>
                <a:gd name="T6" fmla="*/ 33 w 59"/>
                <a:gd name="T7" fmla="*/ 1 h 72"/>
                <a:gd name="T8" fmla="*/ 36 w 59"/>
                <a:gd name="T9" fmla="*/ 0 h 72"/>
                <a:gd name="T10" fmla="*/ 34 w 59"/>
                <a:gd name="T11" fmla="*/ 8 h 72"/>
                <a:gd name="T12" fmla="*/ 30 w 59"/>
                <a:gd name="T13" fmla="*/ 12 h 72"/>
                <a:gd name="T14" fmla="*/ 35 w 59"/>
                <a:gd name="T15" fmla="*/ 8 h 72"/>
                <a:gd name="T16" fmla="*/ 43 w 59"/>
                <a:gd name="T17" fmla="*/ 5 h 72"/>
                <a:gd name="T18" fmla="*/ 49 w 59"/>
                <a:gd name="T19" fmla="*/ 4 h 72"/>
                <a:gd name="T20" fmla="*/ 46 w 59"/>
                <a:gd name="T21" fmla="*/ 9 h 72"/>
                <a:gd name="T22" fmla="*/ 40 w 59"/>
                <a:gd name="T23" fmla="*/ 12 h 72"/>
                <a:gd name="T24" fmla="*/ 36 w 59"/>
                <a:gd name="T25" fmla="*/ 20 h 72"/>
                <a:gd name="T26" fmla="*/ 38 w 59"/>
                <a:gd name="T27" fmla="*/ 19 h 72"/>
                <a:gd name="T28" fmla="*/ 48 w 59"/>
                <a:gd name="T29" fmla="*/ 16 h 72"/>
                <a:gd name="T30" fmla="*/ 59 w 59"/>
                <a:gd name="T31" fmla="*/ 24 h 72"/>
                <a:gd name="T32" fmla="*/ 50 w 59"/>
                <a:gd name="T33" fmla="*/ 39 h 72"/>
                <a:gd name="T34" fmla="*/ 45 w 59"/>
                <a:gd name="T35" fmla="*/ 34 h 72"/>
                <a:gd name="T36" fmla="*/ 51 w 59"/>
                <a:gd name="T37" fmla="*/ 27 h 72"/>
                <a:gd name="T38" fmla="*/ 54 w 59"/>
                <a:gd name="T39" fmla="*/ 24 h 72"/>
                <a:gd name="T40" fmla="*/ 53 w 59"/>
                <a:gd name="T41" fmla="*/ 24 h 72"/>
                <a:gd name="T42" fmla="*/ 48 w 59"/>
                <a:gd name="T43" fmla="*/ 23 h 72"/>
                <a:gd name="T44" fmla="*/ 47 w 59"/>
                <a:gd name="T45" fmla="*/ 23 h 72"/>
                <a:gd name="T46" fmla="*/ 43 w 59"/>
                <a:gd name="T47" fmla="*/ 25 h 72"/>
                <a:gd name="T48" fmla="*/ 42 w 59"/>
                <a:gd name="T49" fmla="*/ 35 h 72"/>
                <a:gd name="T50" fmla="*/ 50 w 59"/>
                <a:gd name="T51" fmla="*/ 38 h 72"/>
                <a:gd name="T52" fmla="*/ 36 w 59"/>
                <a:gd name="T53" fmla="*/ 53 h 72"/>
                <a:gd name="T54" fmla="*/ 13 w 59"/>
                <a:gd name="T55" fmla="*/ 72 h 72"/>
                <a:gd name="T56" fmla="*/ 0 w 59"/>
                <a:gd name="T57" fmla="*/ 57 h 72"/>
                <a:gd name="T58" fmla="*/ 14 w 59"/>
                <a:gd name="T59" fmla="*/ 25 h 72"/>
                <a:gd name="T60" fmla="*/ 14 w 59"/>
                <a:gd name="T61" fmla="*/ 4 h 72"/>
                <a:gd name="T62" fmla="*/ 15 w 59"/>
                <a:gd name="T63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72">
                  <a:moveTo>
                    <a:pt x="17" y="2"/>
                  </a:moveTo>
                  <a:lnTo>
                    <a:pt x="18" y="3"/>
                  </a:lnTo>
                  <a:cubicBezTo>
                    <a:pt x="19" y="6"/>
                    <a:pt x="20" y="10"/>
                    <a:pt x="20" y="14"/>
                  </a:cubicBezTo>
                  <a:cubicBezTo>
                    <a:pt x="20" y="14"/>
                    <a:pt x="20" y="15"/>
                    <a:pt x="20" y="16"/>
                  </a:cubicBezTo>
                  <a:lnTo>
                    <a:pt x="20" y="16"/>
                  </a:lnTo>
                  <a:lnTo>
                    <a:pt x="25" y="6"/>
                  </a:lnTo>
                  <a:cubicBezTo>
                    <a:pt x="26" y="5"/>
                    <a:pt x="27" y="5"/>
                    <a:pt x="28" y="4"/>
                  </a:cubicBezTo>
                  <a:cubicBezTo>
                    <a:pt x="30" y="4"/>
                    <a:pt x="31" y="2"/>
                    <a:pt x="33" y="1"/>
                  </a:cubicBezTo>
                  <a:cubicBezTo>
                    <a:pt x="34" y="0"/>
                    <a:pt x="34" y="0"/>
                    <a:pt x="36" y="0"/>
                  </a:cubicBezTo>
                  <a:lnTo>
                    <a:pt x="36" y="0"/>
                  </a:lnTo>
                  <a:cubicBezTo>
                    <a:pt x="37" y="1"/>
                    <a:pt x="37" y="2"/>
                    <a:pt x="37" y="4"/>
                  </a:cubicBezTo>
                  <a:cubicBezTo>
                    <a:pt x="36" y="5"/>
                    <a:pt x="35" y="6"/>
                    <a:pt x="34" y="8"/>
                  </a:cubicBezTo>
                  <a:cubicBezTo>
                    <a:pt x="32" y="9"/>
                    <a:pt x="31" y="10"/>
                    <a:pt x="30" y="11"/>
                  </a:cubicBezTo>
                  <a:lnTo>
                    <a:pt x="30" y="12"/>
                  </a:lnTo>
                  <a:lnTo>
                    <a:pt x="31" y="11"/>
                  </a:lnTo>
                  <a:lnTo>
                    <a:pt x="35" y="8"/>
                  </a:lnTo>
                  <a:cubicBezTo>
                    <a:pt x="36" y="7"/>
                    <a:pt x="37" y="6"/>
                    <a:pt x="39" y="6"/>
                  </a:cubicBezTo>
                  <a:cubicBezTo>
                    <a:pt x="40" y="5"/>
                    <a:pt x="41" y="5"/>
                    <a:pt x="43" y="5"/>
                  </a:cubicBezTo>
                  <a:cubicBezTo>
                    <a:pt x="44" y="5"/>
                    <a:pt x="46" y="4"/>
                    <a:pt x="48" y="4"/>
                  </a:cubicBezTo>
                  <a:lnTo>
                    <a:pt x="49" y="4"/>
                  </a:lnTo>
                  <a:cubicBezTo>
                    <a:pt x="50" y="5"/>
                    <a:pt x="49" y="6"/>
                    <a:pt x="49" y="7"/>
                  </a:cubicBezTo>
                  <a:cubicBezTo>
                    <a:pt x="48" y="8"/>
                    <a:pt x="47" y="9"/>
                    <a:pt x="46" y="9"/>
                  </a:cubicBezTo>
                  <a:cubicBezTo>
                    <a:pt x="44" y="10"/>
                    <a:pt x="43" y="10"/>
                    <a:pt x="42" y="11"/>
                  </a:cubicBezTo>
                  <a:lnTo>
                    <a:pt x="40" y="12"/>
                  </a:lnTo>
                  <a:lnTo>
                    <a:pt x="39" y="14"/>
                  </a:lnTo>
                  <a:cubicBezTo>
                    <a:pt x="38" y="15"/>
                    <a:pt x="36" y="18"/>
                    <a:pt x="36" y="20"/>
                  </a:cubicBezTo>
                  <a:lnTo>
                    <a:pt x="36" y="20"/>
                  </a:lnTo>
                  <a:lnTo>
                    <a:pt x="38" y="19"/>
                  </a:lnTo>
                  <a:cubicBezTo>
                    <a:pt x="40" y="18"/>
                    <a:pt x="43" y="16"/>
                    <a:pt x="45" y="16"/>
                  </a:cubicBezTo>
                  <a:cubicBezTo>
                    <a:pt x="46" y="16"/>
                    <a:pt x="47" y="16"/>
                    <a:pt x="48" y="16"/>
                  </a:cubicBezTo>
                  <a:cubicBezTo>
                    <a:pt x="50" y="17"/>
                    <a:pt x="53" y="18"/>
                    <a:pt x="55" y="20"/>
                  </a:cubicBezTo>
                  <a:cubicBezTo>
                    <a:pt x="56" y="21"/>
                    <a:pt x="58" y="22"/>
                    <a:pt x="59" y="24"/>
                  </a:cubicBezTo>
                  <a:lnTo>
                    <a:pt x="59" y="25"/>
                  </a:lnTo>
                  <a:cubicBezTo>
                    <a:pt x="58" y="30"/>
                    <a:pt x="53" y="35"/>
                    <a:pt x="50" y="39"/>
                  </a:cubicBezTo>
                  <a:lnTo>
                    <a:pt x="47" y="36"/>
                  </a:lnTo>
                  <a:lnTo>
                    <a:pt x="45" y="34"/>
                  </a:lnTo>
                  <a:lnTo>
                    <a:pt x="46" y="33"/>
                  </a:lnTo>
                  <a:cubicBezTo>
                    <a:pt x="48" y="31"/>
                    <a:pt x="49" y="29"/>
                    <a:pt x="51" y="27"/>
                  </a:cubicBezTo>
                  <a:lnTo>
                    <a:pt x="52" y="26"/>
                  </a:lnTo>
                  <a:cubicBezTo>
                    <a:pt x="52" y="26"/>
                    <a:pt x="53" y="25"/>
                    <a:pt x="54" y="24"/>
                  </a:cubicBezTo>
                  <a:lnTo>
                    <a:pt x="54" y="24"/>
                  </a:lnTo>
                  <a:lnTo>
                    <a:pt x="53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cubicBezTo>
                    <a:pt x="46" y="23"/>
                    <a:pt x="45" y="24"/>
                    <a:pt x="44" y="24"/>
                  </a:cubicBezTo>
                  <a:lnTo>
                    <a:pt x="43" y="25"/>
                  </a:lnTo>
                  <a:cubicBezTo>
                    <a:pt x="42" y="26"/>
                    <a:pt x="41" y="27"/>
                    <a:pt x="40" y="29"/>
                  </a:cubicBezTo>
                  <a:cubicBezTo>
                    <a:pt x="40" y="31"/>
                    <a:pt x="40" y="34"/>
                    <a:pt x="42" y="35"/>
                  </a:cubicBezTo>
                  <a:cubicBezTo>
                    <a:pt x="43" y="35"/>
                    <a:pt x="44" y="35"/>
                    <a:pt x="44" y="34"/>
                  </a:cubicBezTo>
                  <a:lnTo>
                    <a:pt x="50" y="38"/>
                  </a:lnTo>
                  <a:lnTo>
                    <a:pt x="47" y="42"/>
                  </a:lnTo>
                  <a:cubicBezTo>
                    <a:pt x="44" y="46"/>
                    <a:pt x="40" y="50"/>
                    <a:pt x="36" y="53"/>
                  </a:cubicBezTo>
                  <a:cubicBezTo>
                    <a:pt x="28" y="58"/>
                    <a:pt x="18" y="64"/>
                    <a:pt x="14" y="72"/>
                  </a:cubicBezTo>
                  <a:lnTo>
                    <a:pt x="13" y="72"/>
                  </a:lnTo>
                  <a:lnTo>
                    <a:pt x="13" y="72"/>
                  </a:lnTo>
                  <a:lnTo>
                    <a:pt x="0" y="57"/>
                  </a:lnTo>
                  <a:lnTo>
                    <a:pt x="0" y="56"/>
                  </a:lnTo>
                  <a:cubicBezTo>
                    <a:pt x="19" y="49"/>
                    <a:pt x="13" y="42"/>
                    <a:pt x="14" y="25"/>
                  </a:cubicBezTo>
                  <a:cubicBezTo>
                    <a:pt x="14" y="19"/>
                    <a:pt x="15" y="13"/>
                    <a:pt x="14" y="7"/>
                  </a:cubicBezTo>
                  <a:lnTo>
                    <a:pt x="14" y="4"/>
                  </a:lnTo>
                  <a:cubicBezTo>
                    <a:pt x="14" y="3"/>
                    <a:pt x="13" y="2"/>
                    <a:pt x="15" y="1"/>
                  </a:cubicBezTo>
                  <a:lnTo>
                    <a:pt x="15" y="1"/>
                  </a:lnTo>
                  <a:cubicBezTo>
                    <a:pt x="16" y="1"/>
                    <a:pt x="16" y="2"/>
                    <a:pt x="17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4029" y="3177"/>
              <a:ext cx="38" cy="31"/>
            </a:xfrm>
            <a:custGeom>
              <a:avLst/>
              <a:gdLst>
                <a:gd name="T0" fmla="*/ 1 w 6"/>
                <a:gd name="T1" fmla="*/ 0 h 5"/>
                <a:gd name="T2" fmla="*/ 6 w 6"/>
                <a:gd name="T3" fmla="*/ 5 h 5"/>
                <a:gd name="T4" fmla="*/ 6 w 6"/>
                <a:gd name="T5" fmla="*/ 5 h 5"/>
                <a:gd name="T6" fmla="*/ 6 w 6"/>
                <a:gd name="T7" fmla="*/ 5 h 5"/>
                <a:gd name="T8" fmla="*/ 5 w 6"/>
                <a:gd name="T9" fmla="*/ 5 h 5"/>
                <a:gd name="T10" fmla="*/ 5 w 6"/>
                <a:gd name="T11" fmla="*/ 5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  <a:gd name="T20" fmla="*/ 1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3948" y="3096"/>
              <a:ext cx="357" cy="37"/>
            </a:xfrm>
            <a:custGeom>
              <a:avLst/>
              <a:gdLst>
                <a:gd name="T0" fmla="*/ 2 w 57"/>
                <a:gd name="T1" fmla="*/ 1 h 6"/>
                <a:gd name="T2" fmla="*/ 48 w 57"/>
                <a:gd name="T3" fmla="*/ 0 h 6"/>
                <a:gd name="T4" fmla="*/ 50 w 57"/>
                <a:gd name="T5" fmla="*/ 2 h 6"/>
                <a:gd name="T6" fmla="*/ 55 w 57"/>
                <a:gd name="T7" fmla="*/ 2 h 6"/>
                <a:gd name="T8" fmla="*/ 57 w 57"/>
                <a:gd name="T9" fmla="*/ 2 h 6"/>
                <a:gd name="T10" fmla="*/ 57 w 57"/>
                <a:gd name="T11" fmla="*/ 2 h 6"/>
                <a:gd name="T12" fmla="*/ 57 w 57"/>
                <a:gd name="T13" fmla="*/ 3 h 6"/>
                <a:gd name="T14" fmla="*/ 57 w 57"/>
                <a:gd name="T15" fmla="*/ 4 h 6"/>
                <a:gd name="T16" fmla="*/ 55 w 57"/>
                <a:gd name="T17" fmla="*/ 4 h 6"/>
                <a:gd name="T18" fmla="*/ 50 w 57"/>
                <a:gd name="T19" fmla="*/ 4 h 6"/>
                <a:gd name="T20" fmla="*/ 48 w 57"/>
                <a:gd name="T21" fmla="*/ 6 h 6"/>
                <a:gd name="T22" fmla="*/ 2 w 57"/>
                <a:gd name="T23" fmla="*/ 6 h 6"/>
                <a:gd name="T24" fmla="*/ 2 w 57"/>
                <a:gd name="T25" fmla="*/ 6 h 6"/>
                <a:gd name="T26" fmla="*/ 0 w 57"/>
                <a:gd name="T27" fmla="*/ 3 h 6"/>
                <a:gd name="T28" fmla="*/ 2 w 57"/>
                <a:gd name="T2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6">
                  <a:moveTo>
                    <a:pt x="2" y="1"/>
                  </a:moveTo>
                  <a:lnTo>
                    <a:pt x="48" y="0"/>
                  </a:lnTo>
                  <a:cubicBezTo>
                    <a:pt x="49" y="0"/>
                    <a:pt x="50" y="1"/>
                    <a:pt x="50" y="2"/>
                  </a:cubicBezTo>
                  <a:lnTo>
                    <a:pt x="55" y="2"/>
                  </a:lnTo>
                  <a:cubicBezTo>
                    <a:pt x="56" y="1"/>
                    <a:pt x="56" y="1"/>
                    <a:pt x="57" y="2"/>
                  </a:cubicBezTo>
                  <a:lnTo>
                    <a:pt x="57" y="2"/>
                  </a:lnTo>
                  <a:cubicBezTo>
                    <a:pt x="57" y="3"/>
                    <a:pt x="57" y="3"/>
                    <a:pt x="57" y="3"/>
                  </a:cubicBezTo>
                  <a:lnTo>
                    <a:pt x="57" y="4"/>
                  </a:lnTo>
                  <a:cubicBezTo>
                    <a:pt x="56" y="4"/>
                    <a:pt x="56" y="4"/>
                    <a:pt x="55" y="4"/>
                  </a:cubicBezTo>
                  <a:lnTo>
                    <a:pt x="50" y="4"/>
                  </a:lnTo>
                  <a:cubicBezTo>
                    <a:pt x="50" y="5"/>
                    <a:pt x="49" y="5"/>
                    <a:pt x="48" y="6"/>
                  </a:cubicBezTo>
                  <a:lnTo>
                    <a:pt x="2" y="6"/>
                  </a:lnTo>
                  <a:lnTo>
                    <a:pt x="2" y="6"/>
                  </a:ln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3960" y="3002"/>
              <a:ext cx="88" cy="81"/>
            </a:xfrm>
            <a:custGeom>
              <a:avLst/>
              <a:gdLst>
                <a:gd name="T0" fmla="*/ 14 w 14"/>
                <a:gd name="T1" fmla="*/ 0 h 13"/>
                <a:gd name="T2" fmla="*/ 12 w 14"/>
                <a:gd name="T3" fmla="*/ 1 h 13"/>
                <a:gd name="T4" fmla="*/ 7 w 14"/>
                <a:gd name="T5" fmla="*/ 2 h 13"/>
                <a:gd name="T6" fmla="*/ 6 w 14"/>
                <a:gd name="T7" fmla="*/ 2 h 13"/>
                <a:gd name="T8" fmla="*/ 0 w 14"/>
                <a:gd name="T9" fmla="*/ 8 h 13"/>
                <a:gd name="T10" fmla="*/ 0 w 14"/>
                <a:gd name="T11" fmla="*/ 12 h 13"/>
                <a:gd name="T12" fmla="*/ 0 w 14"/>
                <a:gd name="T13" fmla="*/ 13 h 13"/>
                <a:gd name="T14" fmla="*/ 1 w 14"/>
                <a:gd name="T15" fmla="*/ 13 h 13"/>
                <a:gd name="T16" fmla="*/ 7 w 14"/>
                <a:gd name="T17" fmla="*/ 5 h 13"/>
                <a:gd name="T18" fmla="*/ 8 w 14"/>
                <a:gd name="T19" fmla="*/ 4 h 13"/>
                <a:gd name="T20" fmla="*/ 14 w 14"/>
                <a:gd name="T21" fmla="*/ 1 h 13"/>
                <a:gd name="T22" fmla="*/ 14 w 14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lnTo>
                    <a:pt x="12" y="1"/>
                  </a:lnTo>
                  <a:cubicBezTo>
                    <a:pt x="10" y="1"/>
                    <a:pt x="8" y="1"/>
                    <a:pt x="7" y="2"/>
                  </a:cubicBezTo>
                  <a:lnTo>
                    <a:pt x="6" y="2"/>
                  </a:lnTo>
                  <a:cubicBezTo>
                    <a:pt x="4" y="4"/>
                    <a:pt x="2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lnTo>
                    <a:pt x="0" y="13"/>
                  </a:lnTo>
                  <a:lnTo>
                    <a:pt x="1" y="13"/>
                  </a:lnTo>
                  <a:cubicBezTo>
                    <a:pt x="3" y="10"/>
                    <a:pt x="4" y="7"/>
                    <a:pt x="7" y="5"/>
                  </a:cubicBezTo>
                  <a:lnTo>
                    <a:pt x="8" y="4"/>
                  </a:lnTo>
                  <a:cubicBezTo>
                    <a:pt x="10" y="3"/>
                    <a:pt x="12" y="2"/>
                    <a:pt x="14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3916" y="2977"/>
              <a:ext cx="57" cy="75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8 w 9"/>
                <a:gd name="T5" fmla="*/ 1 h 12"/>
                <a:gd name="T6" fmla="*/ 4 w 9"/>
                <a:gd name="T7" fmla="*/ 5 h 12"/>
                <a:gd name="T8" fmla="*/ 2 w 9"/>
                <a:gd name="T9" fmla="*/ 7 h 12"/>
                <a:gd name="T10" fmla="*/ 0 w 9"/>
                <a:gd name="T11" fmla="*/ 11 h 12"/>
                <a:gd name="T12" fmla="*/ 0 w 9"/>
                <a:gd name="T13" fmla="*/ 12 h 12"/>
                <a:gd name="T14" fmla="*/ 2 w 9"/>
                <a:gd name="T15" fmla="*/ 11 h 12"/>
                <a:gd name="T16" fmla="*/ 4 w 9"/>
                <a:gd name="T17" fmla="*/ 7 h 12"/>
                <a:gd name="T18" fmla="*/ 9 w 9"/>
                <a:gd name="T19" fmla="*/ 1 h 12"/>
                <a:gd name="T20" fmla="*/ 9 w 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cubicBezTo>
                    <a:pt x="7" y="3"/>
                    <a:pt x="6" y="4"/>
                    <a:pt x="4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1" y="9"/>
                    <a:pt x="1" y="10"/>
                    <a:pt x="0" y="11"/>
                  </a:cubicBezTo>
                  <a:lnTo>
                    <a:pt x="0" y="12"/>
                  </a:lnTo>
                  <a:lnTo>
                    <a:pt x="2" y="11"/>
                  </a:lnTo>
                  <a:cubicBezTo>
                    <a:pt x="2" y="10"/>
                    <a:pt x="3" y="8"/>
                    <a:pt x="4" y="7"/>
                  </a:cubicBezTo>
                  <a:cubicBezTo>
                    <a:pt x="6" y="5"/>
                    <a:pt x="8" y="3"/>
                    <a:pt x="9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3854" y="2983"/>
              <a:ext cx="18" cy="88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3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3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3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3822" y="3077"/>
              <a:ext cx="289" cy="313"/>
            </a:xfrm>
            <a:custGeom>
              <a:avLst/>
              <a:gdLst>
                <a:gd name="T0" fmla="*/ 17 w 46"/>
                <a:gd name="T1" fmla="*/ 33 h 50"/>
                <a:gd name="T2" fmla="*/ 17 w 46"/>
                <a:gd name="T3" fmla="*/ 17 h 50"/>
                <a:gd name="T4" fmla="*/ 18 w 46"/>
                <a:gd name="T5" fmla="*/ 15 h 50"/>
                <a:gd name="T6" fmla="*/ 22 w 46"/>
                <a:gd name="T7" fmla="*/ 12 h 50"/>
                <a:gd name="T8" fmla="*/ 23 w 46"/>
                <a:gd name="T9" fmla="*/ 9 h 50"/>
                <a:gd name="T10" fmla="*/ 24 w 46"/>
                <a:gd name="T11" fmla="*/ 7 h 50"/>
                <a:gd name="T12" fmla="*/ 29 w 46"/>
                <a:gd name="T13" fmla="*/ 3 h 50"/>
                <a:gd name="T14" fmla="*/ 32 w 46"/>
                <a:gd name="T15" fmla="*/ 1 h 50"/>
                <a:gd name="T16" fmla="*/ 35 w 46"/>
                <a:gd name="T17" fmla="*/ 0 h 50"/>
                <a:gd name="T18" fmla="*/ 39 w 46"/>
                <a:gd name="T19" fmla="*/ 1 h 50"/>
                <a:gd name="T20" fmla="*/ 44 w 46"/>
                <a:gd name="T21" fmla="*/ 3 h 50"/>
                <a:gd name="T22" fmla="*/ 44 w 46"/>
                <a:gd name="T23" fmla="*/ 3 h 50"/>
                <a:gd name="T24" fmla="*/ 44 w 46"/>
                <a:gd name="T25" fmla="*/ 3 h 50"/>
                <a:gd name="T26" fmla="*/ 42 w 46"/>
                <a:gd name="T27" fmla="*/ 3 h 50"/>
                <a:gd name="T28" fmla="*/ 36 w 46"/>
                <a:gd name="T29" fmla="*/ 2 h 50"/>
                <a:gd name="T30" fmla="*/ 33 w 46"/>
                <a:gd name="T31" fmla="*/ 3 h 50"/>
                <a:gd name="T32" fmla="*/ 29 w 46"/>
                <a:gd name="T33" fmla="*/ 6 h 50"/>
                <a:gd name="T34" fmla="*/ 26 w 46"/>
                <a:gd name="T35" fmla="*/ 12 h 50"/>
                <a:gd name="T36" fmla="*/ 26 w 46"/>
                <a:gd name="T37" fmla="*/ 13 h 50"/>
                <a:gd name="T38" fmla="*/ 28 w 46"/>
                <a:gd name="T39" fmla="*/ 19 h 50"/>
                <a:gd name="T40" fmla="*/ 30 w 46"/>
                <a:gd name="T41" fmla="*/ 21 h 50"/>
                <a:gd name="T42" fmla="*/ 33 w 46"/>
                <a:gd name="T43" fmla="*/ 20 h 50"/>
                <a:gd name="T44" fmla="*/ 36 w 46"/>
                <a:gd name="T45" fmla="*/ 17 h 50"/>
                <a:gd name="T46" fmla="*/ 39 w 46"/>
                <a:gd name="T47" fmla="*/ 13 h 50"/>
                <a:gd name="T48" fmla="*/ 40 w 46"/>
                <a:gd name="T49" fmla="*/ 12 h 50"/>
                <a:gd name="T50" fmla="*/ 43 w 46"/>
                <a:gd name="T51" fmla="*/ 9 h 50"/>
                <a:gd name="T52" fmla="*/ 45 w 46"/>
                <a:gd name="T53" fmla="*/ 7 h 50"/>
                <a:gd name="T54" fmla="*/ 46 w 46"/>
                <a:gd name="T55" fmla="*/ 7 h 50"/>
                <a:gd name="T56" fmla="*/ 46 w 46"/>
                <a:gd name="T57" fmla="*/ 7 h 50"/>
                <a:gd name="T58" fmla="*/ 46 w 46"/>
                <a:gd name="T59" fmla="*/ 8 h 50"/>
                <a:gd name="T60" fmla="*/ 45 w 46"/>
                <a:gd name="T61" fmla="*/ 9 h 50"/>
                <a:gd name="T62" fmla="*/ 41 w 46"/>
                <a:gd name="T63" fmla="*/ 12 h 50"/>
                <a:gd name="T64" fmla="*/ 40 w 46"/>
                <a:gd name="T65" fmla="*/ 17 h 50"/>
                <a:gd name="T66" fmla="*/ 38 w 46"/>
                <a:gd name="T67" fmla="*/ 19 h 50"/>
                <a:gd name="T68" fmla="*/ 34 w 46"/>
                <a:gd name="T69" fmla="*/ 23 h 50"/>
                <a:gd name="T70" fmla="*/ 33 w 46"/>
                <a:gd name="T71" fmla="*/ 24 h 50"/>
                <a:gd name="T72" fmla="*/ 30 w 46"/>
                <a:gd name="T73" fmla="*/ 28 h 50"/>
                <a:gd name="T74" fmla="*/ 28 w 46"/>
                <a:gd name="T75" fmla="*/ 29 h 50"/>
                <a:gd name="T76" fmla="*/ 21 w 46"/>
                <a:gd name="T77" fmla="*/ 34 h 50"/>
                <a:gd name="T78" fmla="*/ 14 w 46"/>
                <a:gd name="T79" fmla="*/ 40 h 50"/>
                <a:gd name="T80" fmla="*/ 3 w 46"/>
                <a:gd name="T81" fmla="*/ 50 h 50"/>
                <a:gd name="T82" fmla="*/ 0 w 46"/>
                <a:gd name="T83" fmla="*/ 46 h 50"/>
                <a:gd name="T84" fmla="*/ 0 w 46"/>
                <a:gd name="T85" fmla="*/ 46 h 50"/>
                <a:gd name="T86" fmla="*/ 15 w 46"/>
                <a:gd name="T87" fmla="*/ 37 h 50"/>
                <a:gd name="T88" fmla="*/ 16 w 46"/>
                <a:gd name="T89" fmla="*/ 36 h 50"/>
                <a:gd name="T90" fmla="*/ 17 w 46"/>
                <a:gd name="T9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50">
                  <a:moveTo>
                    <a:pt x="17" y="33"/>
                  </a:moveTo>
                  <a:cubicBezTo>
                    <a:pt x="17" y="27"/>
                    <a:pt x="17" y="22"/>
                    <a:pt x="17" y="17"/>
                  </a:cubicBezTo>
                  <a:lnTo>
                    <a:pt x="18" y="15"/>
                  </a:lnTo>
                  <a:cubicBezTo>
                    <a:pt x="19" y="14"/>
                    <a:pt x="21" y="13"/>
                    <a:pt x="22" y="12"/>
                  </a:cubicBezTo>
                  <a:cubicBezTo>
                    <a:pt x="23" y="11"/>
                    <a:pt x="23" y="10"/>
                    <a:pt x="23" y="9"/>
                  </a:cubicBezTo>
                  <a:lnTo>
                    <a:pt x="24" y="7"/>
                  </a:lnTo>
                  <a:lnTo>
                    <a:pt x="29" y="3"/>
                  </a:lnTo>
                  <a:lnTo>
                    <a:pt x="32" y="1"/>
                  </a:lnTo>
                  <a:cubicBezTo>
                    <a:pt x="33" y="0"/>
                    <a:pt x="34" y="0"/>
                    <a:pt x="35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1" y="1"/>
                    <a:pt x="43" y="2"/>
                    <a:pt x="44" y="3"/>
                  </a:cubicBezTo>
                  <a:lnTo>
                    <a:pt x="44" y="3"/>
                  </a:lnTo>
                  <a:lnTo>
                    <a:pt x="44" y="3"/>
                  </a:lnTo>
                  <a:cubicBezTo>
                    <a:pt x="43" y="3"/>
                    <a:pt x="43" y="3"/>
                    <a:pt x="42" y="3"/>
                  </a:cubicBezTo>
                  <a:cubicBezTo>
                    <a:pt x="40" y="3"/>
                    <a:pt x="38" y="2"/>
                    <a:pt x="36" y="2"/>
                  </a:cubicBezTo>
                  <a:cubicBezTo>
                    <a:pt x="35" y="2"/>
                    <a:pt x="34" y="3"/>
                    <a:pt x="33" y="3"/>
                  </a:cubicBezTo>
                  <a:cubicBezTo>
                    <a:pt x="32" y="4"/>
                    <a:pt x="31" y="5"/>
                    <a:pt x="29" y="6"/>
                  </a:cubicBezTo>
                  <a:cubicBezTo>
                    <a:pt x="28" y="8"/>
                    <a:pt x="26" y="10"/>
                    <a:pt x="26" y="12"/>
                  </a:cubicBezTo>
                  <a:lnTo>
                    <a:pt x="26" y="13"/>
                  </a:lnTo>
                  <a:cubicBezTo>
                    <a:pt x="26" y="15"/>
                    <a:pt x="27" y="17"/>
                    <a:pt x="28" y="19"/>
                  </a:cubicBezTo>
                  <a:cubicBezTo>
                    <a:pt x="28" y="20"/>
                    <a:pt x="29" y="20"/>
                    <a:pt x="30" y="21"/>
                  </a:cubicBezTo>
                  <a:cubicBezTo>
                    <a:pt x="31" y="21"/>
                    <a:pt x="32" y="21"/>
                    <a:pt x="33" y="20"/>
                  </a:cubicBezTo>
                  <a:cubicBezTo>
                    <a:pt x="34" y="19"/>
                    <a:pt x="35" y="18"/>
                    <a:pt x="36" y="17"/>
                  </a:cubicBezTo>
                  <a:cubicBezTo>
                    <a:pt x="37" y="16"/>
                    <a:pt x="38" y="14"/>
                    <a:pt x="39" y="13"/>
                  </a:cubicBezTo>
                  <a:lnTo>
                    <a:pt x="40" y="12"/>
                  </a:ln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4" y="8"/>
                    <a:pt x="45" y="7"/>
                  </a:cubicBez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9"/>
                  </a:lnTo>
                  <a:cubicBezTo>
                    <a:pt x="43" y="10"/>
                    <a:pt x="42" y="11"/>
                    <a:pt x="41" y="12"/>
                  </a:cubicBezTo>
                  <a:cubicBezTo>
                    <a:pt x="41" y="14"/>
                    <a:pt x="40" y="15"/>
                    <a:pt x="40" y="17"/>
                  </a:cubicBezTo>
                  <a:lnTo>
                    <a:pt x="38" y="19"/>
                  </a:lnTo>
                  <a:cubicBezTo>
                    <a:pt x="37" y="21"/>
                    <a:pt x="36" y="22"/>
                    <a:pt x="34" y="23"/>
                  </a:cubicBezTo>
                  <a:lnTo>
                    <a:pt x="33" y="24"/>
                  </a:lnTo>
                  <a:cubicBezTo>
                    <a:pt x="32" y="26"/>
                    <a:pt x="31" y="27"/>
                    <a:pt x="30" y="28"/>
                  </a:cubicBezTo>
                  <a:lnTo>
                    <a:pt x="28" y="29"/>
                  </a:lnTo>
                  <a:cubicBezTo>
                    <a:pt x="26" y="31"/>
                    <a:pt x="23" y="33"/>
                    <a:pt x="21" y="34"/>
                  </a:cubicBezTo>
                  <a:cubicBezTo>
                    <a:pt x="18" y="36"/>
                    <a:pt x="16" y="38"/>
                    <a:pt x="14" y="40"/>
                  </a:cubicBezTo>
                  <a:cubicBezTo>
                    <a:pt x="10" y="44"/>
                    <a:pt x="7" y="47"/>
                    <a:pt x="3" y="50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5" y="44"/>
                    <a:pt x="10" y="41"/>
                    <a:pt x="15" y="37"/>
                  </a:cubicBezTo>
                  <a:lnTo>
                    <a:pt x="16" y="36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3948" y="2970"/>
              <a:ext cx="25" cy="19"/>
            </a:xfrm>
            <a:custGeom>
              <a:avLst/>
              <a:gdLst>
                <a:gd name="T0" fmla="*/ 4 w 4"/>
                <a:gd name="T1" fmla="*/ 1 h 3"/>
                <a:gd name="T2" fmla="*/ 1 w 4"/>
                <a:gd name="T3" fmla="*/ 3 h 3"/>
                <a:gd name="T4" fmla="*/ 0 w 4"/>
                <a:gd name="T5" fmla="*/ 3 h 3"/>
                <a:gd name="T6" fmla="*/ 1 w 4"/>
                <a:gd name="T7" fmla="*/ 2 h 3"/>
                <a:gd name="T8" fmla="*/ 3 w 4"/>
                <a:gd name="T9" fmla="*/ 0 h 3"/>
                <a:gd name="T10" fmla="*/ 4 w 4"/>
                <a:gd name="T11" fmla="*/ 0 h 3"/>
                <a:gd name="T12" fmla="*/ 4 w 4"/>
                <a:gd name="T13" fmla="*/ 0 h 3"/>
                <a:gd name="T14" fmla="*/ 4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lnTo>
                    <a:pt x="1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4029" y="2995"/>
              <a:ext cx="32" cy="7"/>
            </a:xfrm>
            <a:custGeom>
              <a:avLst/>
              <a:gdLst>
                <a:gd name="T0" fmla="*/ 5 w 5"/>
                <a:gd name="T1" fmla="*/ 0 h 1"/>
                <a:gd name="T2" fmla="*/ 4 w 5"/>
                <a:gd name="T3" fmla="*/ 0 h 1"/>
                <a:gd name="T4" fmla="*/ 3 w 5"/>
                <a:gd name="T5" fmla="*/ 1 h 1"/>
                <a:gd name="T6" fmla="*/ 1 w 5"/>
                <a:gd name="T7" fmla="*/ 1 h 1"/>
                <a:gd name="T8" fmla="*/ 0 w 5"/>
                <a:gd name="T9" fmla="*/ 1 h 1"/>
                <a:gd name="T10" fmla="*/ 0 w 5"/>
                <a:gd name="T11" fmla="*/ 1 h 1"/>
                <a:gd name="T12" fmla="*/ 0 w 5"/>
                <a:gd name="T13" fmla="*/ 1 h 1"/>
                <a:gd name="T14" fmla="*/ 0 w 5"/>
                <a:gd name="T15" fmla="*/ 0 h 1"/>
                <a:gd name="T16" fmla="*/ 4 w 5"/>
                <a:gd name="T17" fmla="*/ 0 h 1"/>
                <a:gd name="T18" fmla="*/ 5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2" y="0"/>
                    <a:pt x="3" y="0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3847" y="2983"/>
              <a:ext cx="7" cy="19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54"/>
            <p:cNvSpPr>
              <a:spLocks/>
            </p:cNvSpPr>
            <p:nvPr/>
          </p:nvSpPr>
          <p:spPr bwMode="auto">
            <a:xfrm>
              <a:off x="4092" y="3121"/>
              <a:ext cx="25" cy="31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1 h 5"/>
                <a:gd name="T4" fmla="*/ 3 w 4"/>
                <a:gd name="T5" fmla="*/ 2 h 5"/>
                <a:gd name="T6" fmla="*/ 1 w 4"/>
                <a:gd name="T7" fmla="*/ 4 h 5"/>
                <a:gd name="T8" fmla="*/ 0 w 4"/>
                <a:gd name="T9" fmla="*/ 5 h 5"/>
                <a:gd name="T10" fmla="*/ 0 w 4"/>
                <a:gd name="T11" fmla="*/ 5 h 5"/>
                <a:gd name="T12" fmla="*/ 1 w 4"/>
                <a:gd name="T13" fmla="*/ 5 h 5"/>
                <a:gd name="T14" fmla="*/ 4 w 4"/>
                <a:gd name="T15" fmla="*/ 1 h 5"/>
                <a:gd name="T16" fmla="*/ 4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1"/>
                  </a:lnTo>
                  <a:lnTo>
                    <a:pt x="3" y="2"/>
                  </a:lnTo>
                  <a:cubicBezTo>
                    <a:pt x="2" y="2"/>
                    <a:pt x="1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4293" y="3108"/>
              <a:ext cx="12" cy="6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2 w 2"/>
                <a:gd name="T19" fmla="*/ 0 h 1"/>
                <a:gd name="T20" fmla="*/ 2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1 w 2"/>
                <a:gd name="T29" fmla="*/ 1 h 1"/>
                <a:gd name="T30" fmla="*/ 1 w 2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4268" y="3108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1 h 1"/>
                <a:gd name="T10" fmla="*/ 0 w 3"/>
                <a:gd name="T11" fmla="*/ 1 h 1"/>
                <a:gd name="T12" fmla="*/ 0 w 3"/>
                <a:gd name="T13" fmla="*/ 1 h 1"/>
                <a:gd name="T14" fmla="*/ 0 w 3"/>
                <a:gd name="T15" fmla="*/ 0 h 1"/>
                <a:gd name="T16" fmla="*/ 0 w 3"/>
                <a:gd name="T17" fmla="*/ 0 h 1"/>
                <a:gd name="T18" fmla="*/ 0 w 3"/>
                <a:gd name="T19" fmla="*/ 0 h 1"/>
                <a:gd name="T20" fmla="*/ 3 w 3"/>
                <a:gd name="T21" fmla="*/ 0 h 1"/>
                <a:gd name="T22" fmla="*/ 3 w 3"/>
                <a:gd name="T23" fmla="*/ 0 h 1"/>
                <a:gd name="T24" fmla="*/ 3 w 3"/>
                <a:gd name="T25" fmla="*/ 0 h 1"/>
                <a:gd name="T26" fmla="*/ 3 w 3"/>
                <a:gd name="T27" fmla="*/ 0 h 1"/>
                <a:gd name="T28" fmla="*/ 3 w 3"/>
                <a:gd name="T29" fmla="*/ 1 h 1"/>
                <a:gd name="T30" fmla="*/ 3 w 3"/>
                <a:gd name="T31" fmla="*/ 1 h 1"/>
                <a:gd name="T32" fmla="*/ 3 w 3"/>
                <a:gd name="T33" fmla="*/ 1 h 1"/>
                <a:gd name="T34" fmla="*/ 3 w 3"/>
                <a:gd name="T35" fmla="*/ 1 h 1"/>
                <a:gd name="T36" fmla="*/ 3 w 3"/>
                <a:gd name="T37" fmla="*/ 1 h 1"/>
                <a:gd name="T38" fmla="*/ 3 w 3"/>
                <a:gd name="T39" fmla="*/ 1 h 1"/>
                <a:gd name="T40" fmla="*/ 0 w 3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4029" y="3108"/>
              <a:ext cx="226" cy="19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0 h 3"/>
                <a:gd name="T4" fmla="*/ 35 w 36"/>
                <a:gd name="T5" fmla="*/ 0 h 3"/>
                <a:gd name="T6" fmla="*/ 36 w 36"/>
                <a:gd name="T7" fmla="*/ 0 h 3"/>
                <a:gd name="T8" fmla="*/ 36 w 36"/>
                <a:gd name="T9" fmla="*/ 1 h 3"/>
                <a:gd name="T10" fmla="*/ 36 w 36"/>
                <a:gd name="T11" fmla="*/ 2 h 3"/>
                <a:gd name="T12" fmla="*/ 35 w 36"/>
                <a:gd name="T13" fmla="*/ 2 h 3"/>
                <a:gd name="T14" fmla="*/ 35 w 36"/>
                <a:gd name="T15" fmla="*/ 2 h 3"/>
                <a:gd name="T16" fmla="*/ 35 w 36"/>
                <a:gd name="T17" fmla="*/ 2 h 3"/>
                <a:gd name="T18" fmla="*/ 34 w 36"/>
                <a:gd name="T19" fmla="*/ 0 h 3"/>
                <a:gd name="T20" fmla="*/ 34 w 36"/>
                <a:gd name="T21" fmla="*/ 2 h 3"/>
                <a:gd name="T22" fmla="*/ 33 w 36"/>
                <a:gd name="T23" fmla="*/ 2 h 3"/>
                <a:gd name="T24" fmla="*/ 32 w 36"/>
                <a:gd name="T25" fmla="*/ 2 h 3"/>
                <a:gd name="T26" fmla="*/ 31 w 36"/>
                <a:gd name="T27" fmla="*/ 2 h 3"/>
                <a:gd name="T28" fmla="*/ 30 w 36"/>
                <a:gd name="T29" fmla="*/ 1 h 3"/>
                <a:gd name="T30" fmla="*/ 30 w 36"/>
                <a:gd name="T31" fmla="*/ 2 h 3"/>
                <a:gd name="T32" fmla="*/ 29 w 36"/>
                <a:gd name="T33" fmla="*/ 2 h 3"/>
                <a:gd name="T34" fmla="*/ 28 w 36"/>
                <a:gd name="T35" fmla="*/ 2 h 3"/>
                <a:gd name="T36" fmla="*/ 27 w 36"/>
                <a:gd name="T37" fmla="*/ 2 h 3"/>
                <a:gd name="T38" fmla="*/ 26 w 36"/>
                <a:gd name="T39" fmla="*/ 2 h 3"/>
                <a:gd name="T40" fmla="*/ 25 w 36"/>
                <a:gd name="T41" fmla="*/ 1 h 3"/>
                <a:gd name="T42" fmla="*/ 25 w 36"/>
                <a:gd name="T43" fmla="*/ 2 h 3"/>
                <a:gd name="T44" fmla="*/ 24 w 36"/>
                <a:gd name="T45" fmla="*/ 2 h 3"/>
                <a:gd name="T46" fmla="*/ 23 w 36"/>
                <a:gd name="T47" fmla="*/ 2 h 3"/>
                <a:gd name="T48" fmla="*/ 22 w 36"/>
                <a:gd name="T49" fmla="*/ 2 h 3"/>
                <a:gd name="T50" fmla="*/ 22 w 36"/>
                <a:gd name="T51" fmla="*/ 1 h 3"/>
                <a:gd name="T52" fmla="*/ 21 w 36"/>
                <a:gd name="T53" fmla="*/ 2 h 3"/>
                <a:gd name="T54" fmla="*/ 20 w 36"/>
                <a:gd name="T55" fmla="*/ 2 h 3"/>
                <a:gd name="T56" fmla="*/ 19 w 36"/>
                <a:gd name="T57" fmla="*/ 2 h 3"/>
                <a:gd name="T58" fmla="*/ 18 w 36"/>
                <a:gd name="T59" fmla="*/ 3 h 3"/>
                <a:gd name="T60" fmla="*/ 17 w 36"/>
                <a:gd name="T61" fmla="*/ 3 h 3"/>
                <a:gd name="T62" fmla="*/ 17 w 36"/>
                <a:gd name="T63" fmla="*/ 1 h 3"/>
                <a:gd name="T64" fmla="*/ 16 w 36"/>
                <a:gd name="T65" fmla="*/ 3 h 3"/>
                <a:gd name="T66" fmla="*/ 16 w 36"/>
                <a:gd name="T67" fmla="*/ 3 h 3"/>
                <a:gd name="T68" fmla="*/ 16 w 36"/>
                <a:gd name="T69" fmla="*/ 3 h 3"/>
                <a:gd name="T70" fmla="*/ 16 w 36"/>
                <a:gd name="T71" fmla="*/ 2 h 3"/>
                <a:gd name="T72" fmla="*/ 16 w 36"/>
                <a:gd name="T73" fmla="*/ 1 h 3"/>
                <a:gd name="T74" fmla="*/ 16 w 36"/>
                <a:gd name="T75" fmla="*/ 1 h 3"/>
                <a:gd name="T76" fmla="*/ 15 w 36"/>
                <a:gd name="T77" fmla="*/ 1 h 3"/>
                <a:gd name="T78" fmla="*/ 15 w 36"/>
                <a:gd name="T79" fmla="*/ 1 h 3"/>
                <a:gd name="T80" fmla="*/ 14 w 36"/>
                <a:gd name="T81" fmla="*/ 1 h 3"/>
                <a:gd name="T82" fmla="*/ 14 w 36"/>
                <a:gd name="T83" fmla="*/ 1 h 3"/>
                <a:gd name="T84" fmla="*/ 13 w 36"/>
                <a:gd name="T85" fmla="*/ 1 h 3"/>
                <a:gd name="T86" fmla="*/ 12 w 36"/>
                <a:gd name="T87" fmla="*/ 1 h 3"/>
                <a:gd name="T88" fmla="*/ 11 w 36"/>
                <a:gd name="T89" fmla="*/ 1 h 3"/>
                <a:gd name="T90" fmla="*/ 11 w 36"/>
                <a:gd name="T91" fmla="*/ 1 h 3"/>
                <a:gd name="T92" fmla="*/ 10 w 36"/>
                <a:gd name="T93" fmla="*/ 2 h 3"/>
                <a:gd name="T94" fmla="*/ 9 w 36"/>
                <a:gd name="T95" fmla="*/ 2 h 3"/>
                <a:gd name="T96" fmla="*/ 9 w 36"/>
                <a:gd name="T97" fmla="*/ 1 h 3"/>
                <a:gd name="T98" fmla="*/ 8 w 36"/>
                <a:gd name="T99" fmla="*/ 2 h 3"/>
                <a:gd name="T100" fmla="*/ 7 w 36"/>
                <a:gd name="T101" fmla="*/ 2 h 3"/>
                <a:gd name="T102" fmla="*/ 6 w 36"/>
                <a:gd name="T103" fmla="*/ 2 h 3"/>
                <a:gd name="T104" fmla="*/ 5 w 36"/>
                <a:gd name="T105" fmla="*/ 2 h 3"/>
                <a:gd name="T106" fmla="*/ 4 w 36"/>
                <a:gd name="T107" fmla="*/ 2 h 3"/>
                <a:gd name="T108" fmla="*/ 4 w 36"/>
                <a:gd name="T109" fmla="*/ 1 h 3"/>
                <a:gd name="T110" fmla="*/ 3 w 36"/>
                <a:gd name="T111" fmla="*/ 3 h 3"/>
                <a:gd name="T112" fmla="*/ 2 w 36"/>
                <a:gd name="T113" fmla="*/ 3 h 3"/>
                <a:gd name="T114" fmla="*/ 1 w 36"/>
                <a:gd name="T115" fmla="*/ 3 h 3"/>
                <a:gd name="T116" fmla="*/ 0 w 36"/>
                <a:gd name="T117" fmla="*/ 3 h 3"/>
                <a:gd name="T118" fmla="*/ 0 w 36"/>
                <a:gd name="T1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3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58"/>
            <p:cNvSpPr>
              <a:spLocks/>
            </p:cNvSpPr>
            <p:nvPr/>
          </p:nvSpPr>
          <p:spPr bwMode="auto">
            <a:xfrm>
              <a:off x="4023" y="3114"/>
              <a:ext cx="0" cy="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59"/>
            <p:cNvSpPr>
              <a:spLocks noChangeArrowheads="1"/>
            </p:cNvSpPr>
            <p:nvPr/>
          </p:nvSpPr>
          <p:spPr bwMode="auto">
            <a:xfrm rot="337887">
              <a:off x="4302" y="2066"/>
              <a:ext cx="5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Conhecimento</a:t>
              </a:r>
              <a:endPara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25" name="Rectangle 60"/>
            <p:cNvSpPr>
              <a:spLocks noChangeArrowheads="1"/>
            </p:cNvSpPr>
            <p:nvPr/>
          </p:nvSpPr>
          <p:spPr bwMode="auto">
            <a:xfrm rot="337887">
              <a:off x="4556" y="2292"/>
              <a:ext cx="2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Crenças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26" name="Rectangle 61"/>
            <p:cNvSpPr>
              <a:spLocks noChangeArrowheads="1"/>
            </p:cNvSpPr>
            <p:nvPr/>
          </p:nvSpPr>
          <p:spPr bwMode="auto">
            <a:xfrm rot="337887">
              <a:off x="4246" y="2382"/>
              <a:ext cx="2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Desejos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27" name="Rectangle 62"/>
            <p:cNvSpPr>
              <a:spLocks noChangeArrowheads="1"/>
            </p:cNvSpPr>
            <p:nvPr/>
          </p:nvSpPr>
          <p:spPr bwMode="auto">
            <a:xfrm rot="337887">
              <a:off x="4579" y="2535"/>
              <a:ext cx="3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Intenções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28" name="Freeform 63"/>
            <p:cNvSpPr>
              <a:spLocks/>
            </p:cNvSpPr>
            <p:nvPr/>
          </p:nvSpPr>
          <p:spPr bwMode="auto">
            <a:xfrm>
              <a:off x="3979" y="2093"/>
              <a:ext cx="169" cy="119"/>
            </a:xfrm>
            <a:custGeom>
              <a:avLst/>
              <a:gdLst>
                <a:gd name="T0" fmla="*/ 1 w 27"/>
                <a:gd name="T1" fmla="*/ 0 h 19"/>
                <a:gd name="T2" fmla="*/ 21 w 27"/>
                <a:gd name="T3" fmla="*/ 2 h 19"/>
                <a:gd name="T4" fmla="*/ 27 w 27"/>
                <a:gd name="T5" fmla="*/ 11 h 19"/>
                <a:gd name="T6" fmla="*/ 19 w 27"/>
                <a:gd name="T7" fmla="*/ 19 h 19"/>
                <a:gd name="T8" fmla="*/ 0 w 27"/>
                <a:gd name="T9" fmla="*/ 17 h 19"/>
                <a:gd name="T10" fmla="*/ 1 w 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1" y="0"/>
                  </a:moveTo>
                  <a:lnTo>
                    <a:pt x="21" y="2"/>
                  </a:lnTo>
                  <a:lnTo>
                    <a:pt x="27" y="11"/>
                  </a:lnTo>
                  <a:lnTo>
                    <a:pt x="19" y="19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64"/>
            <p:cNvSpPr>
              <a:spLocks/>
            </p:cNvSpPr>
            <p:nvPr/>
          </p:nvSpPr>
          <p:spPr bwMode="auto">
            <a:xfrm>
              <a:off x="5183" y="2933"/>
              <a:ext cx="107" cy="69"/>
            </a:xfrm>
            <a:custGeom>
              <a:avLst/>
              <a:gdLst>
                <a:gd name="T0" fmla="*/ 17 w 17"/>
                <a:gd name="T1" fmla="*/ 1 h 11"/>
                <a:gd name="T2" fmla="*/ 17 w 17"/>
                <a:gd name="T3" fmla="*/ 5 h 11"/>
                <a:gd name="T4" fmla="*/ 8 w 17"/>
                <a:gd name="T5" fmla="*/ 11 h 11"/>
                <a:gd name="T6" fmla="*/ 0 w 17"/>
                <a:gd name="T7" fmla="*/ 3 h 11"/>
                <a:gd name="T8" fmla="*/ 1 w 17"/>
                <a:gd name="T9" fmla="*/ 0 h 11"/>
                <a:gd name="T10" fmla="*/ 17 w 1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7" y="1"/>
                  </a:moveTo>
                  <a:lnTo>
                    <a:pt x="17" y="5"/>
                  </a:lnTo>
                  <a:lnTo>
                    <a:pt x="8" y="1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65"/>
            <p:cNvSpPr>
              <a:spLocks/>
            </p:cNvSpPr>
            <p:nvPr/>
          </p:nvSpPr>
          <p:spPr bwMode="auto">
            <a:xfrm>
              <a:off x="3979" y="2093"/>
              <a:ext cx="169" cy="119"/>
            </a:xfrm>
            <a:custGeom>
              <a:avLst/>
              <a:gdLst>
                <a:gd name="T0" fmla="*/ 1 w 27"/>
                <a:gd name="T1" fmla="*/ 0 h 19"/>
                <a:gd name="T2" fmla="*/ 21 w 27"/>
                <a:gd name="T3" fmla="*/ 2 h 19"/>
                <a:gd name="T4" fmla="*/ 27 w 27"/>
                <a:gd name="T5" fmla="*/ 11 h 19"/>
                <a:gd name="T6" fmla="*/ 19 w 27"/>
                <a:gd name="T7" fmla="*/ 19 h 19"/>
                <a:gd name="T8" fmla="*/ 0 w 27"/>
                <a:gd name="T9" fmla="*/ 17 h 19"/>
                <a:gd name="T10" fmla="*/ 1 w 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1" y="0"/>
                  </a:moveTo>
                  <a:lnTo>
                    <a:pt x="21" y="2"/>
                  </a:lnTo>
                  <a:lnTo>
                    <a:pt x="27" y="11"/>
                  </a:lnTo>
                  <a:lnTo>
                    <a:pt x="19" y="19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66"/>
            <p:cNvSpPr>
              <a:spLocks/>
            </p:cNvSpPr>
            <p:nvPr/>
          </p:nvSpPr>
          <p:spPr bwMode="auto">
            <a:xfrm>
              <a:off x="5070" y="2313"/>
              <a:ext cx="188" cy="50"/>
            </a:xfrm>
            <a:custGeom>
              <a:avLst/>
              <a:gdLst>
                <a:gd name="T0" fmla="*/ 0 w 30"/>
                <a:gd name="T1" fmla="*/ 5 h 8"/>
                <a:gd name="T2" fmla="*/ 0 w 30"/>
                <a:gd name="T3" fmla="*/ 0 h 8"/>
                <a:gd name="T4" fmla="*/ 30 w 30"/>
                <a:gd name="T5" fmla="*/ 3 h 8"/>
                <a:gd name="T6" fmla="*/ 29 w 30"/>
                <a:gd name="T7" fmla="*/ 8 h 8"/>
                <a:gd name="T8" fmla="*/ 0 w 30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0" y="5"/>
                  </a:moveTo>
                  <a:lnTo>
                    <a:pt x="0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</a:t>
            </a:r>
            <a:r>
              <a:rPr lang="pt-PT" altLang="pt-PT" i="1" dirty="0"/>
              <a:t>BDI</a:t>
            </a:r>
            <a:br>
              <a:rPr lang="pt-PT" altLang="pt-PT" dirty="0"/>
            </a:br>
            <a:r>
              <a:rPr lang="en-US" altLang="pt-PT" i="1" dirty="0"/>
              <a:t>Beliefs, Desires and Intention</a:t>
            </a:r>
          </a:p>
        </p:txBody>
      </p:sp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38701-9923-46FB-B8B0-20048461B469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Nesta abordagem à problemática que está subjacente à </a:t>
            </a:r>
            <a:br>
              <a:rPr lang="pt-BR" dirty="0"/>
            </a:br>
            <a:r>
              <a:rPr lang="pt-BR" dirty="0"/>
              <a:t>construção de arquiteturas para agentes, tem-se como </a:t>
            </a:r>
            <a:br>
              <a:rPr lang="pt-BR" dirty="0"/>
            </a:br>
            <a:r>
              <a:rPr lang="pt-BR" dirty="0"/>
              <a:t>objetivo obter aquela que melhor se adequa à descrição </a:t>
            </a:r>
            <a:br>
              <a:rPr lang="pt-BR" dirty="0"/>
            </a:br>
            <a:r>
              <a:rPr lang="pt-BR" dirty="0"/>
              <a:t>do estado interno de conhecimento de um agente, </a:t>
            </a:r>
            <a:br>
              <a:rPr lang="pt-BR" dirty="0"/>
            </a:br>
            <a:r>
              <a:rPr lang="pt-BR" dirty="0"/>
              <a:t>com base nos seus estados mentais, estados estes </a:t>
            </a:r>
            <a:br>
              <a:rPr lang="pt-BR" dirty="0"/>
            </a:br>
            <a:r>
              <a:rPr lang="pt-BR" dirty="0"/>
              <a:t>de que o agente fará uso para determinar o seu </a:t>
            </a:r>
            <a:br>
              <a:rPr lang="pt-BR" dirty="0"/>
            </a:br>
            <a:r>
              <a:rPr lang="pt-BR" dirty="0"/>
              <a:t>curso de ação:</a:t>
            </a:r>
          </a:p>
          <a:p>
            <a:pPr lvl="1"/>
            <a:r>
              <a:rPr lang="pt-BR" dirty="0"/>
              <a:t>As intenções dos agentes guiam as Ações;</a:t>
            </a:r>
          </a:p>
          <a:p>
            <a:pPr lvl="1"/>
            <a:r>
              <a:rPr lang="pt-BR" dirty="0"/>
              <a:t>As intenções baseiam-se em Crenças.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18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Arquiteturas </a:t>
            </a:r>
            <a:r>
              <a:rPr lang="pt-PT" altLang="pt-PT" i="1" dirty="0"/>
              <a:t>BDI</a:t>
            </a:r>
            <a:br>
              <a:rPr lang="pt-PT" altLang="pt-PT" dirty="0"/>
            </a:br>
            <a:r>
              <a:rPr lang="en-US" altLang="pt-PT" i="1" dirty="0"/>
              <a:t>Beliefs, Desires and Intention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3968" y="1800399"/>
            <a:ext cx="723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800000">
            <a:off x="2096368" y="1952799"/>
            <a:ext cx="609600" cy="3429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r>
              <a:rPr lang="pt-BR" altLang="pt-PT" sz="2400" i="0">
                <a:solidFill>
                  <a:schemeClr val="tx1"/>
                </a:solidFill>
                <a:latin typeface="Times New Roman" panose="02020603050405020304" pitchFamily="18" charset="0"/>
              </a:rPr>
              <a:t>knowlodge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>
            <a:off x="2858368" y="1952799"/>
            <a:ext cx="609600" cy="3429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r>
              <a:rPr lang="en-US" altLang="pt-PT" sz="2400" i="0">
                <a:solidFill>
                  <a:schemeClr val="tx1"/>
                </a:solidFill>
                <a:latin typeface="Times New Roman" panose="02020603050405020304" pitchFamily="18" charset="0"/>
              </a:rPr>
              <a:t>Beliefs</a:t>
            </a:r>
            <a:endParaRPr lang="pt-BR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5168" y="1952799"/>
            <a:ext cx="3581400" cy="3429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pt-PT" sz="2400" i="0">
                <a:solidFill>
                  <a:schemeClr val="tx1"/>
                </a:solidFill>
                <a:latin typeface="Times New Roman" panose="02020603050405020304" pitchFamily="18" charset="0"/>
              </a:rPr>
              <a:t>Desires</a:t>
            </a: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pt-BR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3768" y="2562399"/>
            <a:ext cx="3048000" cy="228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pt-PT" sz="2400" i="0">
                <a:solidFill>
                  <a:schemeClr val="tx1"/>
                </a:solidFill>
                <a:latin typeface="Times New Roman" panose="02020603050405020304" pitchFamily="18" charset="0"/>
              </a:rPr>
              <a:t>Goals</a:t>
            </a: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pt-BR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58568" y="3248199"/>
            <a:ext cx="25146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pt-PT" sz="2400" i="0">
                <a:solidFill>
                  <a:schemeClr val="tx1"/>
                </a:solidFill>
                <a:latin typeface="Times New Roman" panose="02020603050405020304" pitchFamily="18" charset="0"/>
              </a:rPr>
              <a:t>Intentions</a:t>
            </a:r>
            <a:endParaRPr lang="pt-BR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>
            <a:off x="8344768" y="1952799"/>
            <a:ext cx="609600" cy="3429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r>
              <a:rPr lang="en-US" altLang="pt-PT" sz="2400" i="0">
                <a:solidFill>
                  <a:schemeClr val="tx1"/>
                </a:solidFill>
                <a:latin typeface="Times New Roman" panose="02020603050405020304" pitchFamily="18" charset="0"/>
              </a:rPr>
              <a:t>Plans</a:t>
            </a:r>
            <a:endParaRPr lang="pt-BR" altLang="pt-PT" sz="24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467968" y="24099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467968" y="37815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467968" y="46959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6668368" y="2562399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668368" y="3781599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668368" y="3781599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8825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Arquiteturas </a:t>
            </a:r>
            <a:r>
              <a:rPr lang="pt-PT" altLang="pt-PT" i="1" dirty="0"/>
              <a:t>BDI</a:t>
            </a:r>
            <a:br>
              <a:rPr lang="pt-PT" altLang="pt-PT" dirty="0"/>
            </a:br>
            <a:r>
              <a:rPr lang="en-US" altLang="pt-PT" i="1" dirty="0"/>
              <a:t>Beliefs, Desires and Intention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PT" b="1" dirty="0"/>
              <a:t>Beliefs</a:t>
            </a:r>
            <a:r>
              <a:rPr lang="en-US" altLang="pt-PT" dirty="0"/>
              <a:t> (</a:t>
            </a:r>
            <a:r>
              <a:rPr lang="en-US" altLang="pt-PT" dirty="0" err="1"/>
              <a:t>crenças</a:t>
            </a:r>
            <a:r>
              <a:rPr lang="en-US" altLang="pt-PT" dirty="0"/>
              <a:t>) :  </a:t>
            </a:r>
            <a:r>
              <a:rPr lang="en-US" altLang="pt-PT" dirty="0" err="1"/>
              <a:t>Contém</a:t>
            </a:r>
            <a:r>
              <a:rPr lang="en-US" altLang="pt-PT" dirty="0"/>
              <a:t> as </a:t>
            </a:r>
            <a:r>
              <a:rPr lang="en-US" altLang="pt-PT" dirty="0" err="1"/>
              <a:t>visões</a:t>
            </a:r>
            <a:r>
              <a:rPr lang="en-US" altLang="pt-PT" dirty="0"/>
              <a:t> </a:t>
            </a:r>
            <a:r>
              <a:rPr lang="en-US" altLang="pt-PT" dirty="0" err="1"/>
              <a:t>fundamentais</a:t>
            </a:r>
            <a:r>
              <a:rPr lang="en-US" altLang="pt-PT" dirty="0"/>
              <a:t> de um </a:t>
            </a:r>
            <a:r>
              <a:rPr lang="en-US" altLang="pt-PT" dirty="0" err="1"/>
              <a:t>agente</a:t>
            </a:r>
            <a:r>
              <a:rPr lang="en-US" altLang="pt-PT" dirty="0"/>
              <a:t> com </a:t>
            </a:r>
            <a:r>
              <a:rPr lang="en-US" altLang="pt-PT" dirty="0" err="1"/>
              <a:t>relação</a:t>
            </a:r>
            <a:r>
              <a:rPr lang="en-US" altLang="pt-PT" dirty="0"/>
              <a:t> </a:t>
            </a:r>
            <a:r>
              <a:rPr lang="en-US" altLang="pt-PT" dirty="0" err="1"/>
              <a:t>ao</a:t>
            </a:r>
            <a:r>
              <a:rPr lang="en-US" altLang="pt-PT" dirty="0"/>
              <a:t> </a:t>
            </a:r>
            <a:r>
              <a:rPr lang="en-US" altLang="pt-PT" dirty="0" err="1"/>
              <a:t>seu</a:t>
            </a:r>
            <a:r>
              <a:rPr lang="en-US" altLang="pt-PT" dirty="0"/>
              <a:t> </a:t>
            </a:r>
            <a:r>
              <a:rPr lang="en-US" altLang="pt-PT" dirty="0" err="1"/>
              <a:t>ambiente</a:t>
            </a:r>
            <a:r>
              <a:rPr lang="en-US" altLang="pt-PT" dirty="0"/>
              <a:t>.</a:t>
            </a:r>
          </a:p>
          <a:p>
            <a:r>
              <a:rPr lang="en-US" altLang="pt-PT" b="1" dirty="0"/>
              <a:t>Desires </a:t>
            </a:r>
            <a:r>
              <a:rPr lang="en-US" altLang="pt-PT" dirty="0"/>
              <a:t>(</a:t>
            </a:r>
            <a:r>
              <a:rPr lang="en-US" altLang="pt-PT" dirty="0" err="1"/>
              <a:t>desejos</a:t>
            </a:r>
            <a:r>
              <a:rPr lang="en-US" altLang="pt-PT" dirty="0"/>
              <a:t>):  São </a:t>
            </a:r>
            <a:r>
              <a:rPr lang="en-US" altLang="pt-PT" dirty="0" err="1"/>
              <a:t>derivados</a:t>
            </a:r>
            <a:r>
              <a:rPr lang="en-US" altLang="pt-PT" dirty="0"/>
              <a:t> </a:t>
            </a:r>
            <a:r>
              <a:rPr lang="en-US" altLang="pt-PT" dirty="0" err="1"/>
              <a:t>diretamente</a:t>
            </a:r>
            <a:r>
              <a:rPr lang="en-US" altLang="pt-PT" dirty="0"/>
              <a:t> das </a:t>
            </a:r>
            <a:r>
              <a:rPr lang="en-US" altLang="pt-PT" dirty="0" err="1"/>
              <a:t>crenças</a:t>
            </a:r>
            <a:r>
              <a:rPr lang="en-US" altLang="pt-PT" dirty="0"/>
              <a:t>, </a:t>
            </a:r>
            <a:r>
              <a:rPr lang="en-US" altLang="pt-PT" dirty="0" err="1"/>
              <a:t>contém</a:t>
            </a:r>
            <a:r>
              <a:rPr lang="en-US" altLang="pt-PT" dirty="0"/>
              <a:t> </a:t>
            </a:r>
            <a:r>
              <a:rPr lang="en-US" altLang="pt-PT" dirty="0" err="1"/>
              <a:t>os</a:t>
            </a:r>
            <a:r>
              <a:rPr lang="en-US" altLang="pt-PT" dirty="0"/>
              <a:t> </a:t>
            </a:r>
            <a:r>
              <a:rPr lang="en-US" altLang="pt-PT" dirty="0" err="1"/>
              <a:t>julgamentos</a:t>
            </a:r>
            <a:r>
              <a:rPr lang="en-US" altLang="pt-PT" dirty="0"/>
              <a:t> de </a:t>
            </a:r>
            <a:r>
              <a:rPr lang="en-US" altLang="pt-PT" dirty="0" err="1"/>
              <a:t>situações</a:t>
            </a:r>
            <a:r>
              <a:rPr lang="en-US" altLang="pt-PT" dirty="0"/>
              <a:t> </a:t>
            </a:r>
            <a:r>
              <a:rPr lang="en-US" altLang="pt-PT" dirty="0" err="1"/>
              <a:t>futuras</a:t>
            </a:r>
            <a:r>
              <a:rPr lang="en-US" altLang="pt-PT" dirty="0"/>
              <a:t> do </a:t>
            </a:r>
            <a:r>
              <a:rPr lang="en-US" altLang="pt-PT" dirty="0" err="1"/>
              <a:t>agente</a:t>
            </a:r>
            <a:r>
              <a:rPr lang="en-US" altLang="pt-PT" dirty="0"/>
              <a:t>.</a:t>
            </a:r>
          </a:p>
          <a:p>
            <a:r>
              <a:rPr lang="en-US" altLang="pt-PT" b="1" dirty="0"/>
              <a:t>Goals</a:t>
            </a:r>
            <a:r>
              <a:rPr lang="en-US" altLang="pt-PT" dirty="0"/>
              <a:t> (</a:t>
            </a:r>
            <a:r>
              <a:rPr lang="en-US" altLang="pt-PT" dirty="0" err="1"/>
              <a:t>metas</a:t>
            </a:r>
            <a:r>
              <a:rPr lang="en-US" altLang="pt-PT" dirty="0"/>
              <a:t>): </a:t>
            </a:r>
            <a:r>
              <a:rPr lang="en-US" altLang="pt-PT" dirty="0" err="1"/>
              <a:t>Subconjunto</a:t>
            </a:r>
            <a:r>
              <a:rPr lang="en-US" altLang="pt-PT" dirty="0"/>
              <a:t> dos </a:t>
            </a:r>
            <a:r>
              <a:rPr lang="en-US" altLang="pt-PT" dirty="0" err="1"/>
              <a:t>desejos</a:t>
            </a:r>
            <a:r>
              <a:rPr lang="en-US" altLang="pt-PT" dirty="0"/>
              <a:t> </a:t>
            </a:r>
            <a:r>
              <a:rPr lang="en-US" altLang="pt-PT" dirty="0" err="1"/>
              <a:t>contendo</a:t>
            </a:r>
            <a:r>
              <a:rPr lang="en-US" altLang="pt-PT" dirty="0"/>
              <a:t> </a:t>
            </a:r>
            <a:r>
              <a:rPr lang="en-US" altLang="pt-PT" dirty="0" err="1"/>
              <a:t>somente</a:t>
            </a:r>
            <a:r>
              <a:rPr lang="en-US" altLang="pt-PT" dirty="0"/>
              <a:t> </a:t>
            </a:r>
            <a:r>
              <a:rPr lang="en-US" altLang="pt-PT" dirty="0" err="1"/>
              <a:t>os</a:t>
            </a:r>
            <a:r>
              <a:rPr lang="en-US" altLang="pt-PT" dirty="0"/>
              <a:t> </a:t>
            </a:r>
            <a:r>
              <a:rPr lang="en-US" altLang="pt-PT" dirty="0" err="1"/>
              <a:t>estados</a:t>
            </a:r>
            <a:r>
              <a:rPr lang="en-US" altLang="pt-PT" dirty="0"/>
              <a:t> que o </a:t>
            </a:r>
            <a:r>
              <a:rPr lang="en-US" altLang="pt-PT" dirty="0" err="1"/>
              <a:t>agente</a:t>
            </a:r>
            <a:r>
              <a:rPr lang="en-US" altLang="pt-PT" dirty="0"/>
              <a:t> </a:t>
            </a:r>
            <a:r>
              <a:rPr lang="en-US" altLang="pt-PT" dirty="0" err="1"/>
              <a:t>realmente</a:t>
            </a:r>
            <a:r>
              <a:rPr lang="en-US" altLang="pt-PT" dirty="0"/>
              <a:t> </a:t>
            </a:r>
            <a:r>
              <a:rPr lang="en-US" altLang="pt-PT" dirty="0" err="1"/>
              <a:t>pode</a:t>
            </a:r>
            <a:r>
              <a:rPr lang="en-US" altLang="pt-PT" dirty="0"/>
              <a:t> </a:t>
            </a:r>
            <a:r>
              <a:rPr lang="en-US" altLang="pt-PT" dirty="0" err="1"/>
              <a:t>assumir</a:t>
            </a:r>
            <a:r>
              <a:rPr lang="en-US" altLang="pt-PT" dirty="0"/>
              <a:t>.</a:t>
            </a:r>
          </a:p>
          <a:p>
            <a:r>
              <a:rPr lang="en-US" altLang="pt-PT" b="1" dirty="0"/>
              <a:t>Intentions </a:t>
            </a:r>
            <a:r>
              <a:rPr lang="en-US" altLang="pt-PT" dirty="0"/>
              <a:t>(</a:t>
            </a:r>
            <a:r>
              <a:rPr lang="en-US" altLang="pt-PT" dirty="0" err="1"/>
              <a:t>intenções</a:t>
            </a:r>
            <a:r>
              <a:rPr lang="en-US" altLang="pt-PT" dirty="0"/>
              <a:t>): </a:t>
            </a:r>
            <a:r>
              <a:rPr lang="en-US" altLang="pt-PT" dirty="0" err="1"/>
              <a:t>Subconjunto</a:t>
            </a:r>
            <a:r>
              <a:rPr lang="en-US" altLang="pt-PT" dirty="0"/>
              <a:t> das </a:t>
            </a:r>
            <a:r>
              <a:rPr lang="en-US" altLang="pt-PT" dirty="0" err="1"/>
              <a:t>metas</a:t>
            </a:r>
            <a:r>
              <a:rPr lang="en-US" altLang="pt-PT" dirty="0"/>
              <a:t>; se um </a:t>
            </a:r>
            <a:r>
              <a:rPr lang="en-US" altLang="pt-PT" dirty="0" err="1"/>
              <a:t>agente</a:t>
            </a:r>
            <a:r>
              <a:rPr lang="en-US" altLang="pt-PT" dirty="0"/>
              <a:t> decide </a:t>
            </a:r>
            <a:r>
              <a:rPr lang="en-US" altLang="pt-PT" dirty="0" err="1"/>
              <a:t>seguir</a:t>
            </a:r>
            <a:r>
              <a:rPr lang="en-US" altLang="pt-PT" dirty="0"/>
              <a:t> </a:t>
            </a:r>
            <a:r>
              <a:rPr lang="en-US" altLang="pt-PT" dirty="0" err="1"/>
              <a:t>uma</a:t>
            </a:r>
            <a:r>
              <a:rPr lang="en-US" altLang="pt-PT" dirty="0"/>
              <a:t> meta </a:t>
            </a:r>
            <a:r>
              <a:rPr lang="en-US" altLang="pt-PT" dirty="0" err="1"/>
              <a:t>específica</a:t>
            </a:r>
            <a:r>
              <a:rPr lang="en-US" altLang="pt-PT" dirty="0"/>
              <a:t>, </a:t>
            </a:r>
            <a:r>
              <a:rPr lang="en-US" altLang="pt-PT" dirty="0" err="1"/>
              <a:t>esta</a:t>
            </a:r>
            <a:r>
              <a:rPr lang="en-US" altLang="pt-PT" dirty="0"/>
              <a:t> meta </a:t>
            </a:r>
            <a:r>
              <a:rPr lang="en-US" altLang="pt-PT" dirty="0" err="1"/>
              <a:t>torna</a:t>
            </a:r>
            <a:r>
              <a:rPr lang="en-US" altLang="pt-PT" dirty="0"/>
              <a:t>-se </a:t>
            </a:r>
            <a:r>
              <a:rPr lang="en-US" altLang="pt-PT" dirty="0" err="1"/>
              <a:t>uma</a:t>
            </a:r>
            <a:r>
              <a:rPr lang="en-US" altLang="pt-PT" dirty="0"/>
              <a:t> </a:t>
            </a:r>
            <a:r>
              <a:rPr lang="en-US" altLang="pt-PT" dirty="0" err="1"/>
              <a:t>Intenção</a:t>
            </a:r>
            <a:r>
              <a:rPr lang="en-US" altLang="pt-PT" dirty="0"/>
              <a:t>.  </a:t>
            </a:r>
          </a:p>
          <a:p>
            <a:r>
              <a:rPr lang="en-US" altLang="pt-PT" b="1" dirty="0"/>
              <a:t>Plans </a:t>
            </a:r>
            <a:r>
              <a:rPr lang="en-US" altLang="pt-PT" dirty="0"/>
              <a:t>(</a:t>
            </a:r>
            <a:r>
              <a:rPr lang="en-US" altLang="pt-PT" dirty="0" err="1"/>
              <a:t>planos</a:t>
            </a:r>
            <a:r>
              <a:rPr lang="en-US" altLang="pt-PT" dirty="0"/>
              <a:t>): </a:t>
            </a:r>
            <a:r>
              <a:rPr lang="en-US" altLang="pt-PT" dirty="0" err="1"/>
              <a:t>Combina</a:t>
            </a:r>
            <a:r>
              <a:rPr lang="en-US" altLang="pt-PT" dirty="0"/>
              <a:t> as </a:t>
            </a:r>
            <a:r>
              <a:rPr lang="en-US" altLang="pt-PT" dirty="0" err="1"/>
              <a:t>intenções</a:t>
            </a:r>
            <a:r>
              <a:rPr lang="en-US" altLang="pt-PT" dirty="0"/>
              <a:t> </a:t>
            </a:r>
            <a:r>
              <a:rPr lang="en-US" altLang="pt-PT" dirty="0" err="1"/>
              <a:t>dentro</a:t>
            </a:r>
            <a:r>
              <a:rPr lang="en-US" altLang="pt-PT" dirty="0"/>
              <a:t> de </a:t>
            </a:r>
            <a:r>
              <a:rPr lang="en-US" altLang="pt-PT" dirty="0" err="1"/>
              <a:t>unidades</a:t>
            </a:r>
            <a:r>
              <a:rPr lang="en-US" altLang="pt-PT" dirty="0"/>
              <a:t> </a:t>
            </a:r>
            <a:r>
              <a:rPr lang="en-US" altLang="pt-PT" dirty="0" err="1"/>
              <a:t>consistentes</a:t>
            </a:r>
            <a:r>
              <a:rPr lang="en-US" altLang="pt-PT" dirty="0"/>
              <a:t>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8816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3095"/>
          <a:stretch/>
        </p:blipFill>
        <p:spPr bwMode="auto">
          <a:xfrm>
            <a:off x="5544368" y="1620000"/>
            <a:ext cx="4492362" cy="40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</a:t>
            </a:r>
            <a:r>
              <a:rPr lang="pt-PT" altLang="pt-PT" i="1" dirty="0"/>
              <a:t>BDI</a:t>
            </a:r>
            <a:br>
              <a:rPr lang="pt-PT" altLang="pt-PT" dirty="0"/>
            </a:br>
            <a:r>
              <a:rPr lang="en-US" altLang="pt-PT" i="1" dirty="0"/>
              <a:t>Beliefs, Desires and Intention</a:t>
            </a: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Nesta abordagem à problemática que está subjacente à </a:t>
            </a:r>
            <a:br>
              <a:rPr lang="pt-BR" dirty="0"/>
            </a:br>
            <a:r>
              <a:rPr lang="pt-BR" dirty="0"/>
              <a:t>construção de arquiteturas para agentes, tem-se como </a:t>
            </a:r>
            <a:br>
              <a:rPr lang="pt-BR" dirty="0"/>
            </a:br>
            <a:r>
              <a:rPr lang="pt-BR" dirty="0"/>
              <a:t>objetivo obter aquela que melhor se adequa à descrição </a:t>
            </a:r>
            <a:br>
              <a:rPr lang="pt-BR" dirty="0"/>
            </a:br>
            <a:r>
              <a:rPr lang="pt-BR" dirty="0"/>
              <a:t>do estado interno de conhecimento de um agente, </a:t>
            </a:r>
            <a:br>
              <a:rPr lang="pt-BR" dirty="0"/>
            </a:br>
            <a:r>
              <a:rPr lang="pt-BR" dirty="0"/>
              <a:t>com base nos seus estados mentais, estados estes </a:t>
            </a:r>
            <a:br>
              <a:rPr lang="pt-BR" dirty="0"/>
            </a:br>
            <a:r>
              <a:rPr lang="pt-BR" dirty="0"/>
              <a:t>de que o agente fará uso para determinar o seu </a:t>
            </a:r>
            <a:br>
              <a:rPr lang="pt-BR" dirty="0"/>
            </a:br>
            <a:r>
              <a:rPr lang="pt-BR" dirty="0"/>
              <a:t>curso de ação:</a:t>
            </a:r>
          </a:p>
          <a:p>
            <a:pPr lvl="1"/>
            <a:r>
              <a:rPr lang="pt-BR" dirty="0"/>
              <a:t>As intenções dos agentes guiam as Ações;</a:t>
            </a:r>
          </a:p>
          <a:p>
            <a:pPr lvl="1"/>
            <a:r>
              <a:rPr lang="pt-BR" dirty="0"/>
              <a:t>As intenções baseiam-se em Crenças.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endParaRPr lang="pt-PT" dirty="0"/>
          </a:p>
          <a:p>
            <a:endParaRPr lang="pt-PT" dirty="0"/>
          </a:p>
          <a:p>
            <a:pPr lvl="3"/>
            <a:r>
              <a:rPr lang="pt-PT" dirty="0"/>
              <a:t>		Luís Paulo Reis,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0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Arquiteturas </a:t>
            </a:r>
            <a:r>
              <a:rPr lang="pt-PT" altLang="pt-PT" i="1" dirty="0"/>
              <a:t>BDI</a:t>
            </a:r>
            <a:br>
              <a:rPr lang="pt-PT" altLang="pt-PT" dirty="0"/>
            </a:br>
            <a:r>
              <a:rPr lang="en-US" altLang="pt-PT" i="1" dirty="0"/>
              <a:t>Beliefs, Desires and Intention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Subcomponentes do fluxo de controle geral da arquitetura BDI</a:t>
            </a:r>
          </a:p>
          <a:p>
            <a:r>
              <a:rPr lang="pt-PT" dirty="0"/>
              <a:t>Revisão de crenças</a:t>
            </a:r>
          </a:p>
          <a:p>
            <a:pPr marL="442913" lvl="1" indent="0">
              <a:buNone/>
            </a:pPr>
            <a:r>
              <a:rPr lang="pt-PT" dirty="0"/>
              <a:t>Atualiza as crenças com informações “sensoriais” e crenças anteriores</a:t>
            </a:r>
          </a:p>
          <a:p>
            <a:r>
              <a:rPr lang="pt-PT" dirty="0"/>
              <a:t>Geração opções</a:t>
            </a:r>
          </a:p>
          <a:p>
            <a:pPr lvl="1"/>
            <a:r>
              <a:rPr lang="pt-PT" dirty="0"/>
              <a:t>Use as crenças e intenções existentes para gerar um conjunto de alternativas/opções (= desejos)</a:t>
            </a:r>
          </a:p>
          <a:p>
            <a:r>
              <a:rPr lang="pt-PT" dirty="0"/>
              <a:t>Filtragem</a:t>
            </a:r>
          </a:p>
          <a:p>
            <a:pPr lvl="1"/>
            <a:r>
              <a:rPr lang="pt-PT" dirty="0"/>
              <a:t>Escolhe entre alternativas concorrentes e compromete-se com sua realização</a:t>
            </a:r>
          </a:p>
          <a:p>
            <a:r>
              <a:rPr lang="pt-PT" dirty="0"/>
              <a:t>Função de planeamento </a:t>
            </a:r>
          </a:p>
          <a:p>
            <a:pPr lvl="1"/>
            <a:r>
              <a:rPr lang="pt-PT" dirty="0"/>
              <a:t>Dadas as crenças e intenções atuais, geram um plano de ação</a:t>
            </a:r>
          </a:p>
          <a:p>
            <a:r>
              <a:rPr lang="pt-PT" dirty="0"/>
              <a:t>Geração de ação: executa ações iterativamente segundo a sequência descrita no plano</a:t>
            </a:r>
          </a:p>
          <a:p>
            <a:endParaRPr lang="pt-PT" dirty="0"/>
          </a:p>
          <a:p>
            <a:r>
              <a:rPr lang="pt-PT" dirty="0" err="1"/>
              <a:t>Eg</a:t>
            </a:r>
            <a:r>
              <a:rPr lang="pt-PT" dirty="0"/>
              <a:t>., </a:t>
            </a:r>
            <a:r>
              <a:rPr lang="en-US" dirty="0"/>
              <a:t>OASIS - System of air-traffic control (NASA)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0937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Algumas limitações das arquiteturas reativas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Os agentes sem modelos de ambiente deveriam ter informações suficientes disponíveis no “ambiente local”;</a:t>
            </a:r>
          </a:p>
          <a:p>
            <a:r>
              <a:rPr lang="pt-PT" sz="2400" dirty="0"/>
              <a:t>Se as decisões são baseadas no “ambiente local”, como leva em consideração as informações não locais (tem de algum modo uma visão de "curto prazo");</a:t>
            </a:r>
          </a:p>
          <a:p>
            <a:r>
              <a:rPr lang="pt-PT" sz="2400" dirty="0"/>
              <a:t>É muito difícil construir agentes reativos com capacidade de  aprendizagem;</a:t>
            </a:r>
          </a:p>
          <a:p>
            <a:r>
              <a:rPr lang="pt-PT" sz="2400" dirty="0"/>
              <a:t>É difícil projetar agentes com grande número de comportamentos (a dinâmica das interações torna-se muito complexa para ser entendida).</a:t>
            </a:r>
          </a:p>
        </p:txBody>
      </p:sp>
    </p:spTree>
    <p:extLst>
      <p:ext uri="{BB962C8B-B14F-4D97-AF65-F5344CB8AC3E}">
        <p14:creationId xmlns:p14="http://schemas.microsoft.com/office/powerpoint/2010/main" val="2311661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Algumas limitações das arquiteturas deliberativas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Críticas aos Agentes Deliberativos:</a:t>
            </a:r>
          </a:p>
          <a:p>
            <a:pPr lvl="1"/>
            <a:r>
              <a:rPr lang="pt-PT" sz="2800" dirty="0"/>
              <a:t>A abordagem simbólica em si mesmo;</a:t>
            </a:r>
          </a:p>
          <a:p>
            <a:pPr lvl="1"/>
            <a:r>
              <a:rPr lang="pt-PT" sz="2800" dirty="0"/>
              <a:t>A ligação ao mundo real</a:t>
            </a:r>
          </a:p>
          <a:p>
            <a:pPr lvl="1"/>
            <a:r>
              <a:rPr lang="pt-PT" sz="2800" dirty="0"/>
              <a:t>A velocidade do processo de tomada de decisão num mundo real.</a:t>
            </a:r>
          </a:p>
        </p:txBody>
      </p:sp>
    </p:spTree>
    <p:extLst>
      <p:ext uri="{BB962C8B-B14F-4D97-AF65-F5344CB8AC3E}">
        <p14:creationId xmlns:p14="http://schemas.microsoft.com/office/powerpoint/2010/main" val="24815668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Híbridas </a:t>
            </a:r>
          </a:p>
        </p:txBody>
      </p:sp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7E1BB7-8680-4D79-A2AE-E7D3C6C7C091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Uma abordagem óbvia é construir um agente de dois (ou mais) subsistemas: </a:t>
            </a:r>
          </a:p>
          <a:p>
            <a:pPr lvl="1"/>
            <a:r>
              <a:rPr lang="pt-PT" dirty="0"/>
              <a:t>um deliberativo, contendo um modelo de mundo simbólico, que desenvolve planos e toma decisões;</a:t>
            </a:r>
          </a:p>
          <a:p>
            <a:pPr lvl="1"/>
            <a:r>
              <a:rPr lang="pt-PT" dirty="0"/>
              <a:t>um reativo, que é capaz de reagir a eventos sem raciocínio complexo.</a:t>
            </a:r>
          </a:p>
          <a:p>
            <a:endParaRPr lang="pt-BR" dirty="0"/>
          </a:p>
          <a:p>
            <a:r>
              <a:rPr lang="pt-BR" dirty="0"/>
              <a:t>Agentes híbridos combinam as características </a:t>
            </a:r>
            <a:br>
              <a:rPr lang="pt-BR" dirty="0"/>
            </a:br>
            <a:r>
              <a:rPr lang="pt-BR" dirty="0"/>
              <a:t>deliberativa e reativa.</a:t>
            </a:r>
          </a:p>
          <a:p>
            <a:r>
              <a:rPr lang="pt-BR" dirty="0"/>
              <a:t>A ideia principal passa por categorizar as </a:t>
            </a:r>
            <a:br>
              <a:rPr lang="pt-BR" dirty="0"/>
            </a:br>
            <a:r>
              <a:rPr lang="pt-BR" dirty="0"/>
              <a:t>funcionalidades do agente em camadas dispostas </a:t>
            </a:r>
            <a:br>
              <a:rPr lang="pt-BR" dirty="0"/>
            </a:br>
            <a:r>
              <a:rPr lang="pt-BR" dirty="0"/>
              <a:t>hierarquicamente.</a:t>
            </a:r>
          </a:p>
          <a:p>
            <a:endParaRPr lang="pt-BR" dirty="0"/>
          </a:p>
          <a:p>
            <a:r>
              <a:rPr lang="pt-BR" dirty="0"/>
              <a:t>À camada reativa é atribuída alguma forma de </a:t>
            </a:r>
            <a:br>
              <a:rPr lang="pt-BR" dirty="0"/>
            </a:br>
            <a:r>
              <a:rPr lang="pt-BR" dirty="0"/>
              <a:t>prioridade sobre a deliberativa, de tal modo que </a:t>
            </a:r>
            <a:br>
              <a:rPr lang="pt-BR" dirty="0"/>
            </a:br>
            <a:r>
              <a:rPr lang="pt-BR" dirty="0"/>
              <a:t>se aproveite uma das suas características mais </a:t>
            </a:r>
            <a:br>
              <a:rPr lang="pt-BR" dirty="0"/>
            </a:br>
            <a:r>
              <a:rPr lang="pt-BR" dirty="0"/>
              <a:t>importantes que é a de dar resposta rápida a </a:t>
            </a:r>
            <a:br>
              <a:rPr lang="pt-BR" dirty="0"/>
            </a:br>
            <a:r>
              <a:rPr lang="pt-BR" dirty="0"/>
              <a:t>eventos detetados no ambiente. </a:t>
            </a: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6612587" y="2560301"/>
            <a:ext cx="3121866" cy="2912506"/>
            <a:chOff x="3944" y="1902"/>
            <a:chExt cx="1685" cy="1572"/>
          </a:xfrm>
        </p:grpSpPr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1932"/>
              <a:ext cx="103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6"/>
            <p:cNvSpPr>
              <a:spLocks noEditPoints="1"/>
            </p:cNvSpPr>
            <p:nvPr/>
          </p:nvSpPr>
          <p:spPr bwMode="auto">
            <a:xfrm>
              <a:off x="4306" y="1985"/>
              <a:ext cx="896" cy="1394"/>
            </a:xfrm>
            <a:custGeom>
              <a:avLst/>
              <a:gdLst>
                <a:gd name="T0" fmla="*/ 144 w 151"/>
                <a:gd name="T1" fmla="*/ 155 h 235"/>
                <a:gd name="T2" fmla="*/ 145 w 151"/>
                <a:gd name="T3" fmla="*/ 154 h 235"/>
                <a:gd name="T4" fmla="*/ 147 w 151"/>
                <a:gd name="T5" fmla="*/ 154 h 235"/>
                <a:gd name="T6" fmla="*/ 148 w 151"/>
                <a:gd name="T7" fmla="*/ 153 h 235"/>
                <a:gd name="T8" fmla="*/ 149 w 151"/>
                <a:gd name="T9" fmla="*/ 152 h 235"/>
                <a:gd name="T10" fmla="*/ 149 w 151"/>
                <a:gd name="T11" fmla="*/ 151 h 235"/>
                <a:gd name="T12" fmla="*/ 150 w 151"/>
                <a:gd name="T13" fmla="*/ 150 h 235"/>
                <a:gd name="T14" fmla="*/ 151 w 151"/>
                <a:gd name="T15" fmla="*/ 19 h 235"/>
                <a:gd name="T16" fmla="*/ 150 w 151"/>
                <a:gd name="T17" fmla="*/ 18 h 235"/>
                <a:gd name="T18" fmla="*/ 149 w 151"/>
                <a:gd name="T19" fmla="*/ 17 h 235"/>
                <a:gd name="T20" fmla="*/ 148 w 151"/>
                <a:gd name="T21" fmla="*/ 15 h 235"/>
                <a:gd name="T22" fmla="*/ 147 w 151"/>
                <a:gd name="T23" fmla="*/ 14 h 235"/>
                <a:gd name="T24" fmla="*/ 146 w 151"/>
                <a:gd name="T25" fmla="*/ 13 h 235"/>
                <a:gd name="T26" fmla="*/ 145 w 151"/>
                <a:gd name="T27" fmla="*/ 13 h 235"/>
                <a:gd name="T28" fmla="*/ 144 w 151"/>
                <a:gd name="T29" fmla="*/ 12 h 235"/>
                <a:gd name="T30" fmla="*/ 143 w 151"/>
                <a:gd name="T31" fmla="*/ 12 h 235"/>
                <a:gd name="T32" fmla="*/ 7 w 151"/>
                <a:gd name="T33" fmla="*/ 0 h 235"/>
                <a:gd name="T34" fmla="*/ 6 w 151"/>
                <a:gd name="T35" fmla="*/ 0 h 235"/>
                <a:gd name="T36" fmla="*/ 5 w 151"/>
                <a:gd name="T37" fmla="*/ 0 h 235"/>
                <a:gd name="T38" fmla="*/ 4 w 151"/>
                <a:gd name="T39" fmla="*/ 0 h 235"/>
                <a:gd name="T40" fmla="*/ 3 w 151"/>
                <a:gd name="T41" fmla="*/ 1 h 235"/>
                <a:gd name="T42" fmla="*/ 2 w 151"/>
                <a:gd name="T43" fmla="*/ 2 h 235"/>
                <a:gd name="T44" fmla="*/ 1 w 151"/>
                <a:gd name="T45" fmla="*/ 3 h 235"/>
                <a:gd name="T46" fmla="*/ 1 w 151"/>
                <a:gd name="T47" fmla="*/ 4 h 235"/>
                <a:gd name="T48" fmla="*/ 1 w 151"/>
                <a:gd name="T49" fmla="*/ 5 h 235"/>
                <a:gd name="T50" fmla="*/ 0 w 151"/>
                <a:gd name="T51" fmla="*/ 132 h 235"/>
                <a:gd name="T52" fmla="*/ 0 w 151"/>
                <a:gd name="T53" fmla="*/ 133 h 235"/>
                <a:gd name="T54" fmla="*/ 1 w 151"/>
                <a:gd name="T55" fmla="*/ 134 h 235"/>
                <a:gd name="T56" fmla="*/ 1 w 151"/>
                <a:gd name="T57" fmla="*/ 135 h 235"/>
                <a:gd name="T58" fmla="*/ 2 w 151"/>
                <a:gd name="T59" fmla="*/ 136 h 235"/>
                <a:gd name="T60" fmla="*/ 3 w 151"/>
                <a:gd name="T61" fmla="*/ 137 h 235"/>
                <a:gd name="T62" fmla="*/ 4 w 151"/>
                <a:gd name="T63" fmla="*/ 138 h 235"/>
                <a:gd name="T64" fmla="*/ 5 w 151"/>
                <a:gd name="T65" fmla="*/ 138 h 235"/>
                <a:gd name="T66" fmla="*/ 6 w 151"/>
                <a:gd name="T67" fmla="*/ 139 h 235"/>
                <a:gd name="T68" fmla="*/ 144 w 151"/>
                <a:gd name="T69" fmla="*/ 155 h 235"/>
                <a:gd name="T70" fmla="*/ 77 w 151"/>
                <a:gd name="T71" fmla="*/ 140 h 235"/>
                <a:gd name="T72" fmla="*/ 125 w 151"/>
                <a:gd name="T73" fmla="*/ 187 h 235"/>
                <a:gd name="T74" fmla="*/ 77 w 151"/>
                <a:gd name="T75" fmla="*/ 235 h 235"/>
                <a:gd name="T76" fmla="*/ 29 w 151"/>
                <a:gd name="T77" fmla="*/ 187 h 235"/>
                <a:gd name="T78" fmla="*/ 77 w 151"/>
                <a:gd name="T79" fmla="*/ 1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235">
                  <a:moveTo>
                    <a:pt x="144" y="155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  <a:moveTo>
                    <a:pt x="77" y="140"/>
                  </a:moveTo>
                  <a:cubicBezTo>
                    <a:pt x="104" y="140"/>
                    <a:pt x="125" y="161"/>
                    <a:pt x="125" y="187"/>
                  </a:cubicBezTo>
                  <a:cubicBezTo>
                    <a:pt x="125" y="214"/>
                    <a:pt x="104" y="235"/>
                    <a:pt x="77" y="235"/>
                  </a:cubicBezTo>
                  <a:cubicBezTo>
                    <a:pt x="51" y="235"/>
                    <a:pt x="29" y="214"/>
                    <a:pt x="29" y="187"/>
                  </a:cubicBezTo>
                  <a:cubicBezTo>
                    <a:pt x="29" y="161"/>
                    <a:pt x="51" y="140"/>
                    <a:pt x="77" y="140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4698" y="2667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4140" y="2104"/>
              <a:ext cx="36" cy="1055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5339" y="2614"/>
              <a:ext cx="29" cy="326"/>
            </a:xfrm>
            <a:prstGeom prst="rect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4306" y="1985"/>
              <a:ext cx="896" cy="919"/>
            </a:xfrm>
            <a:custGeom>
              <a:avLst/>
              <a:gdLst>
                <a:gd name="T0" fmla="*/ 144 w 151"/>
                <a:gd name="T1" fmla="*/ 155 h 155"/>
                <a:gd name="T2" fmla="*/ 145 w 151"/>
                <a:gd name="T3" fmla="*/ 154 h 155"/>
                <a:gd name="T4" fmla="*/ 147 w 151"/>
                <a:gd name="T5" fmla="*/ 154 h 155"/>
                <a:gd name="T6" fmla="*/ 148 w 151"/>
                <a:gd name="T7" fmla="*/ 153 h 155"/>
                <a:gd name="T8" fmla="*/ 149 w 151"/>
                <a:gd name="T9" fmla="*/ 152 h 155"/>
                <a:gd name="T10" fmla="*/ 149 w 151"/>
                <a:gd name="T11" fmla="*/ 151 h 155"/>
                <a:gd name="T12" fmla="*/ 150 w 151"/>
                <a:gd name="T13" fmla="*/ 150 h 155"/>
                <a:gd name="T14" fmla="*/ 151 w 151"/>
                <a:gd name="T15" fmla="*/ 19 h 155"/>
                <a:gd name="T16" fmla="*/ 150 w 151"/>
                <a:gd name="T17" fmla="*/ 18 h 155"/>
                <a:gd name="T18" fmla="*/ 149 w 151"/>
                <a:gd name="T19" fmla="*/ 17 h 155"/>
                <a:gd name="T20" fmla="*/ 148 w 151"/>
                <a:gd name="T21" fmla="*/ 15 h 155"/>
                <a:gd name="T22" fmla="*/ 147 w 151"/>
                <a:gd name="T23" fmla="*/ 14 h 155"/>
                <a:gd name="T24" fmla="*/ 146 w 151"/>
                <a:gd name="T25" fmla="*/ 13 h 155"/>
                <a:gd name="T26" fmla="*/ 145 w 151"/>
                <a:gd name="T27" fmla="*/ 13 h 155"/>
                <a:gd name="T28" fmla="*/ 144 w 151"/>
                <a:gd name="T29" fmla="*/ 12 h 155"/>
                <a:gd name="T30" fmla="*/ 143 w 151"/>
                <a:gd name="T31" fmla="*/ 12 h 155"/>
                <a:gd name="T32" fmla="*/ 7 w 151"/>
                <a:gd name="T33" fmla="*/ 0 h 155"/>
                <a:gd name="T34" fmla="*/ 6 w 151"/>
                <a:gd name="T35" fmla="*/ 0 h 155"/>
                <a:gd name="T36" fmla="*/ 5 w 151"/>
                <a:gd name="T37" fmla="*/ 0 h 155"/>
                <a:gd name="T38" fmla="*/ 4 w 151"/>
                <a:gd name="T39" fmla="*/ 0 h 155"/>
                <a:gd name="T40" fmla="*/ 3 w 151"/>
                <a:gd name="T41" fmla="*/ 1 h 155"/>
                <a:gd name="T42" fmla="*/ 2 w 151"/>
                <a:gd name="T43" fmla="*/ 2 h 155"/>
                <a:gd name="T44" fmla="*/ 1 w 151"/>
                <a:gd name="T45" fmla="*/ 3 h 155"/>
                <a:gd name="T46" fmla="*/ 1 w 151"/>
                <a:gd name="T47" fmla="*/ 4 h 155"/>
                <a:gd name="T48" fmla="*/ 1 w 151"/>
                <a:gd name="T49" fmla="*/ 5 h 155"/>
                <a:gd name="T50" fmla="*/ 0 w 151"/>
                <a:gd name="T51" fmla="*/ 132 h 155"/>
                <a:gd name="T52" fmla="*/ 0 w 151"/>
                <a:gd name="T53" fmla="*/ 133 h 155"/>
                <a:gd name="T54" fmla="*/ 1 w 151"/>
                <a:gd name="T55" fmla="*/ 134 h 155"/>
                <a:gd name="T56" fmla="*/ 1 w 151"/>
                <a:gd name="T57" fmla="*/ 135 h 155"/>
                <a:gd name="T58" fmla="*/ 2 w 151"/>
                <a:gd name="T59" fmla="*/ 136 h 155"/>
                <a:gd name="T60" fmla="*/ 3 w 151"/>
                <a:gd name="T61" fmla="*/ 137 h 155"/>
                <a:gd name="T62" fmla="*/ 4 w 151"/>
                <a:gd name="T63" fmla="*/ 138 h 155"/>
                <a:gd name="T64" fmla="*/ 5 w 151"/>
                <a:gd name="T65" fmla="*/ 138 h 155"/>
                <a:gd name="T66" fmla="*/ 6 w 151"/>
                <a:gd name="T67" fmla="*/ 139 h 155"/>
                <a:gd name="T68" fmla="*/ 144 w 151"/>
                <a:gd name="T6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55">
                  <a:moveTo>
                    <a:pt x="144" y="155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9" y="17"/>
                  </a:lnTo>
                  <a:lnTo>
                    <a:pt x="148" y="15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44" y="1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4561" y="1902"/>
              <a:ext cx="321" cy="178"/>
            </a:xfrm>
            <a:custGeom>
              <a:avLst/>
              <a:gdLst>
                <a:gd name="T0" fmla="*/ 35 w 54"/>
                <a:gd name="T1" fmla="*/ 14 h 30"/>
                <a:gd name="T2" fmla="*/ 36 w 54"/>
                <a:gd name="T3" fmla="*/ 13 h 30"/>
                <a:gd name="T4" fmla="*/ 36 w 54"/>
                <a:gd name="T5" fmla="*/ 12 h 30"/>
                <a:gd name="T6" fmla="*/ 37 w 54"/>
                <a:gd name="T7" fmla="*/ 11 h 30"/>
                <a:gd name="T8" fmla="*/ 37 w 54"/>
                <a:gd name="T9" fmla="*/ 10 h 30"/>
                <a:gd name="T10" fmla="*/ 37 w 54"/>
                <a:gd name="T11" fmla="*/ 9 h 30"/>
                <a:gd name="T12" fmla="*/ 38 w 54"/>
                <a:gd name="T13" fmla="*/ 8 h 30"/>
                <a:gd name="T14" fmla="*/ 38 w 54"/>
                <a:gd name="T15" fmla="*/ 7 h 30"/>
                <a:gd name="T16" fmla="*/ 38 w 54"/>
                <a:gd name="T17" fmla="*/ 6 h 30"/>
                <a:gd name="T18" fmla="*/ 37 w 54"/>
                <a:gd name="T19" fmla="*/ 5 h 30"/>
                <a:gd name="T20" fmla="*/ 37 w 54"/>
                <a:gd name="T21" fmla="*/ 4 h 30"/>
                <a:gd name="T22" fmla="*/ 36 w 54"/>
                <a:gd name="T23" fmla="*/ 3 h 30"/>
                <a:gd name="T24" fmla="*/ 34 w 54"/>
                <a:gd name="T25" fmla="*/ 2 h 30"/>
                <a:gd name="T26" fmla="*/ 34 w 54"/>
                <a:gd name="T27" fmla="*/ 2 h 30"/>
                <a:gd name="T28" fmla="*/ 33 w 54"/>
                <a:gd name="T29" fmla="*/ 2 h 30"/>
                <a:gd name="T30" fmla="*/ 33 w 54"/>
                <a:gd name="T31" fmla="*/ 1 h 30"/>
                <a:gd name="T32" fmla="*/ 33 w 54"/>
                <a:gd name="T33" fmla="*/ 1 h 30"/>
                <a:gd name="T34" fmla="*/ 32 w 54"/>
                <a:gd name="T35" fmla="*/ 1 h 30"/>
                <a:gd name="T36" fmla="*/ 31 w 54"/>
                <a:gd name="T37" fmla="*/ 0 h 30"/>
                <a:gd name="T38" fmla="*/ 31 w 54"/>
                <a:gd name="T39" fmla="*/ 0 h 30"/>
                <a:gd name="T40" fmla="*/ 30 w 54"/>
                <a:gd name="T41" fmla="*/ 0 h 30"/>
                <a:gd name="T42" fmla="*/ 28 w 54"/>
                <a:gd name="T43" fmla="*/ 0 h 30"/>
                <a:gd name="T44" fmla="*/ 27 w 54"/>
                <a:gd name="T45" fmla="*/ 1 h 30"/>
                <a:gd name="T46" fmla="*/ 26 w 54"/>
                <a:gd name="T47" fmla="*/ 1 h 30"/>
                <a:gd name="T48" fmla="*/ 25 w 54"/>
                <a:gd name="T49" fmla="*/ 2 h 30"/>
                <a:gd name="T50" fmla="*/ 25 w 54"/>
                <a:gd name="T51" fmla="*/ 2 h 30"/>
                <a:gd name="T52" fmla="*/ 24 w 54"/>
                <a:gd name="T53" fmla="*/ 3 h 30"/>
                <a:gd name="T54" fmla="*/ 24 w 54"/>
                <a:gd name="T55" fmla="*/ 3 h 30"/>
                <a:gd name="T56" fmla="*/ 23 w 54"/>
                <a:gd name="T57" fmla="*/ 4 h 30"/>
                <a:gd name="T58" fmla="*/ 23 w 54"/>
                <a:gd name="T59" fmla="*/ 4 h 30"/>
                <a:gd name="T60" fmla="*/ 23 w 54"/>
                <a:gd name="T61" fmla="*/ 6 h 30"/>
                <a:gd name="T62" fmla="*/ 23 w 54"/>
                <a:gd name="T63" fmla="*/ 7 h 30"/>
                <a:gd name="T64" fmla="*/ 23 w 54"/>
                <a:gd name="T65" fmla="*/ 9 h 30"/>
                <a:gd name="T66" fmla="*/ 23 w 54"/>
                <a:gd name="T67" fmla="*/ 10 h 30"/>
                <a:gd name="T68" fmla="*/ 22 w 54"/>
                <a:gd name="T69" fmla="*/ 12 h 30"/>
                <a:gd name="T70" fmla="*/ 22 w 54"/>
                <a:gd name="T71" fmla="*/ 13 h 30"/>
                <a:gd name="T72" fmla="*/ 22 w 54"/>
                <a:gd name="T73" fmla="*/ 13 h 30"/>
                <a:gd name="T74" fmla="*/ 2 w 54"/>
                <a:gd name="T75" fmla="*/ 19 h 30"/>
                <a:gd name="T76" fmla="*/ 0 w 54"/>
                <a:gd name="T77" fmla="*/ 25 h 30"/>
                <a:gd name="T78" fmla="*/ 54 w 54"/>
                <a:gd name="T79" fmla="*/ 30 h 30"/>
                <a:gd name="T80" fmla="*/ 54 w 54"/>
                <a:gd name="T81" fmla="*/ 22 h 30"/>
                <a:gd name="T82" fmla="*/ 35 w 54"/>
                <a:gd name="T8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0">
                  <a:moveTo>
                    <a:pt x="35" y="14"/>
                  </a:moveTo>
                  <a:lnTo>
                    <a:pt x="36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54" y="30"/>
                  </a:lnTo>
                  <a:lnTo>
                    <a:pt x="54" y="22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4579" y="1920"/>
              <a:ext cx="291" cy="142"/>
            </a:xfrm>
            <a:custGeom>
              <a:avLst/>
              <a:gdLst>
                <a:gd name="T0" fmla="*/ 0 w 49"/>
                <a:gd name="T1" fmla="*/ 19 h 24"/>
                <a:gd name="T2" fmla="*/ 0 w 49"/>
                <a:gd name="T3" fmla="*/ 17 h 24"/>
                <a:gd name="T4" fmla="*/ 21 w 49"/>
                <a:gd name="T5" fmla="*/ 11 h 24"/>
                <a:gd name="T6" fmla="*/ 21 w 49"/>
                <a:gd name="T7" fmla="*/ 11 h 24"/>
                <a:gd name="T8" fmla="*/ 21 w 49"/>
                <a:gd name="T9" fmla="*/ 10 h 24"/>
                <a:gd name="T10" fmla="*/ 21 w 49"/>
                <a:gd name="T11" fmla="*/ 9 h 24"/>
                <a:gd name="T12" fmla="*/ 21 w 49"/>
                <a:gd name="T13" fmla="*/ 8 h 24"/>
                <a:gd name="T14" fmla="*/ 21 w 49"/>
                <a:gd name="T15" fmla="*/ 6 h 24"/>
                <a:gd name="T16" fmla="*/ 22 w 49"/>
                <a:gd name="T17" fmla="*/ 4 h 24"/>
                <a:gd name="T18" fmla="*/ 22 w 49"/>
                <a:gd name="T19" fmla="*/ 3 h 24"/>
                <a:gd name="T20" fmla="*/ 22 w 49"/>
                <a:gd name="T21" fmla="*/ 2 h 24"/>
                <a:gd name="T22" fmla="*/ 23 w 49"/>
                <a:gd name="T23" fmla="*/ 1 h 24"/>
                <a:gd name="T24" fmla="*/ 24 w 49"/>
                <a:gd name="T25" fmla="*/ 1 h 24"/>
                <a:gd name="T26" fmla="*/ 25 w 49"/>
                <a:gd name="T27" fmla="*/ 0 h 24"/>
                <a:gd name="T28" fmla="*/ 26 w 49"/>
                <a:gd name="T29" fmla="*/ 0 h 24"/>
                <a:gd name="T30" fmla="*/ 27 w 49"/>
                <a:gd name="T31" fmla="*/ 0 h 24"/>
                <a:gd name="T32" fmla="*/ 28 w 49"/>
                <a:gd name="T33" fmla="*/ 0 h 24"/>
                <a:gd name="T34" fmla="*/ 29 w 49"/>
                <a:gd name="T35" fmla="*/ 1 h 24"/>
                <a:gd name="T36" fmla="*/ 29 w 49"/>
                <a:gd name="T37" fmla="*/ 2 h 24"/>
                <a:gd name="T38" fmla="*/ 29 w 49"/>
                <a:gd name="T39" fmla="*/ 3 h 24"/>
                <a:gd name="T40" fmla="*/ 29 w 49"/>
                <a:gd name="T41" fmla="*/ 4 h 24"/>
                <a:gd name="T42" fmla="*/ 29 w 49"/>
                <a:gd name="T43" fmla="*/ 6 h 24"/>
                <a:gd name="T44" fmla="*/ 29 w 49"/>
                <a:gd name="T45" fmla="*/ 8 h 24"/>
                <a:gd name="T46" fmla="*/ 29 w 49"/>
                <a:gd name="T47" fmla="*/ 9 h 24"/>
                <a:gd name="T48" fmla="*/ 29 w 49"/>
                <a:gd name="T49" fmla="*/ 11 h 24"/>
                <a:gd name="T50" fmla="*/ 28 w 49"/>
                <a:gd name="T51" fmla="*/ 12 h 24"/>
                <a:gd name="T52" fmla="*/ 28 w 49"/>
                <a:gd name="T53" fmla="*/ 12 h 24"/>
                <a:gd name="T54" fmla="*/ 49 w 49"/>
                <a:gd name="T55" fmla="*/ 20 h 24"/>
                <a:gd name="T56" fmla="*/ 49 w 49"/>
                <a:gd name="T57" fmla="*/ 24 h 24"/>
                <a:gd name="T58" fmla="*/ 0 w 49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24">
                  <a:moveTo>
                    <a:pt x="0" y="19"/>
                  </a:moveTo>
                  <a:lnTo>
                    <a:pt x="0" y="17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9" y="20"/>
                  </a:lnTo>
                  <a:lnTo>
                    <a:pt x="49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4716" y="1926"/>
              <a:ext cx="23" cy="41"/>
            </a:xfrm>
            <a:custGeom>
              <a:avLst/>
              <a:gdLst>
                <a:gd name="T0" fmla="*/ 3 w 4"/>
                <a:gd name="T1" fmla="*/ 6 h 7"/>
                <a:gd name="T2" fmla="*/ 3 w 4"/>
                <a:gd name="T3" fmla="*/ 6 h 7"/>
                <a:gd name="T4" fmla="*/ 4 w 4"/>
                <a:gd name="T5" fmla="*/ 5 h 7"/>
                <a:gd name="T6" fmla="*/ 4 w 4"/>
                <a:gd name="T7" fmla="*/ 4 h 7"/>
                <a:gd name="T8" fmla="*/ 4 w 4"/>
                <a:gd name="T9" fmla="*/ 2 h 7"/>
                <a:gd name="T10" fmla="*/ 4 w 4"/>
                <a:gd name="T11" fmla="*/ 1 h 7"/>
                <a:gd name="T12" fmla="*/ 4 w 4"/>
                <a:gd name="T13" fmla="*/ 1 h 7"/>
                <a:gd name="T14" fmla="*/ 3 w 4"/>
                <a:gd name="T15" fmla="*/ 0 h 7"/>
                <a:gd name="T16" fmla="*/ 2 w 4"/>
                <a:gd name="T17" fmla="*/ 1 h 7"/>
                <a:gd name="T18" fmla="*/ 1 w 4"/>
                <a:gd name="T19" fmla="*/ 1 h 7"/>
                <a:gd name="T20" fmla="*/ 1 w 4"/>
                <a:gd name="T21" fmla="*/ 2 h 7"/>
                <a:gd name="T22" fmla="*/ 0 w 4"/>
                <a:gd name="T23" fmla="*/ 3 h 7"/>
                <a:gd name="T24" fmla="*/ 0 w 4"/>
                <a:gd name="T25" fmla="*/ 5 h 7"/>
                <a:gd name="T26" fmla="*/ 1 w 4"/>
                <a:gd name="T27" fmla="*/ 6 h 7"/>
                <a:gd name="T28" fmla="*/ 1 w 4"/>
                <a:gd name="T29" fmla="*/ 6 h 7"/>
                <a:gd name="T30" fmla="*/ 2 w 4"/>
                <a:gd name="T31" fmla="*/ 7 h 7"/>
                <a:gd name="T32" fmla="*/ 3 w 4"/>
                <a:gd name="T3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3" y="6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30" y="2021"/>
              <a:ext cx="837" cy="848"/>
            </a:xfrm>
            <a:custGeom>
              <a:avLst/>
              <a:gdLst>
                <a:gd name="T0" fmla="*/ 136 w 141"/>
                <a:gd name="T1" fmla="*/ 143 h 143"/>
                <a:gd name="T2" fmla="*/ 137 w 141"/>
                <a:gd name="T3" fmla="*/ 143 h 143"/>
                <a:gd name="T4" fmla="*/ 138 w 141"/>
                <a:gd name="T5" fmla="*/ 142 h 143"/>
                <a:gd name="T6" fmla="*/ 139 w 141"/>
                <a:gd name="T7" fmla="*/ 142 h 143"/>
                <a:gd name="T8" fmla="*/ 139 w 141"/>
                <a:gd name="T9" fmla="*/ 141 h 143"/>
                <a:gd name="T10" fmla="*/ 140 w 141"/>
                <a:gd name="T11" fmla="*/ 140 h 143"/>
                <a:gd name="T12" fmla="*/ 140 w 141"/>
                <a:gd name="T13" fmla="*/ 139 h 143"/>
                <a:gd name="T14" fmla="*/ 140 w 141"/>
                <a:gd name="T15" fmla="*/ 138 h 143"/>
                <a:gd name="T16" fmla="*/ 141 w 141"/>
                <a:gd name="T17" fmla="*/ 18 h 143"/>
                <a:gd name="T18" fmla="*/ 141 w 141"/>
                <a:gd name="T19" fmla="*/ 17 h 143"/>
                <a:gd name="T20" fmla="*/ 141 w 141"/>
                <a:gd name="T21" fmla="*/ 16 h 143"/>
                <a:gd name="T22" fmla="*/ 140 w 141"/>
                <a:gd name="T23" fmla="*/ 15 h 143"/>
                <a:gd name="T24" fmla="*/ 140 w 141"/>
                <a:gd name="T25" fmla="*/ 14 h 143"/>
                <a:gd name="T26" fmla="*/ 139 w 141"/>
                <a:gd name="T27" fmla="*/ 13 h 143"/>
                <a:gd name="T28" fmla="*/ 138 w 141"/>
                <a:gd name="T29" fmla="*/ 13 h 143"/>
                <a:gd name="T30" fmla="*/ 137 w 141"/>
                <a:gd name="T31" fmla="*/ 12 h 143"/>
                <a:gd name="T32" fmla="*/ 136 w 141"/>
                <a:gd name="T33" fmla="*/ 12 h 143"/>
                <a:gd name="T34" fmla="*/ 7 w 141"/>
                <a:gd name="T35" fmla="*/ 0 h 143"/>
                <a:gd name="T36" fmla="*/ 6 w 141"/>
                <a:gd name="T37" fmla="*/ 0 h 143"/>
                <a:gd name="T38" fmla="*/ 5 w 141"/>
                <a:gd name="T39" fmla="*/ 0 h 143"/>
                <a:gd name="T40" fmla="*/ 4 w 141"/>
                <a:gd name="T41" fmla="*/ 0 h 143"/>
                <a:gd name="T42" fmla="*/ 3 w 141"/>
                <a:gd name="T43" fmla="*/ 1 h 143"/>
                <a:gd name="T44" fmla="*/ 2 w 141"/>
                <a:gd name="T45" fmla="*/ 2 h 143"/>
                <a:gd name="T46" fmla="*/ 2 w 141"/>
                <a:gd name="T47" fmla="*/ 3 h 143"/>
                <a:gd name="T48" fmla="*/ 1 w 141"/>
                <a:gd name="T49" fmla="*/ 3 h 143"/>
                <a:gd name="T50" fmla="*/ 1 w 141"/>
                <a:gd name="T51" fmla="*/ 5 h 143"/>
                <a:gd name="T52" fmla="*/ 0 w 141"/>
                <a:gd name="T53" fmla="*/ 121 h 143"/>
                <a:gd name="T54" fmla="*/ 1 w 141"/>
                <a:gd name="T55" fmla="*/ 122 h 143"/>
                <a:gd name="T56" fmla="*/ 1 w 141"/>
                <a:gd name="T57" fmla="*/ 123 h 143"/>
                <a:gd name="T58" fmla="*/ 1 w 141"/>
                <a:gd name="T59" fmla="*/ 124 h 143"/>
                <a:gd name="T60" fmla="*/ 2 w 141"/>
                <a:gd name="T61" fmla="*/ 125 h 143"/>
                <a:gd name="T62" fmla="*/ 3 w 141"/>
                <a:gd name="T63" fmla="*/ 126 h 143"/>
                <a:gd name="T64" fmla="*/ 4 w 141"/>
                <a:gd name="T65" fmla="*/ 127 h 143"/>
                <a:gd name="T66" fmla="*/ 5 w 141"/>
                <a:gd name="T67" fmla="*/ 127 h 143"/>
                <a:gd name="T68" fmla="*/ 6 w 141"/>
                <a:gd name="T69" fmla="*/ 127 h 143"/>
                <a:gd name="T70" fmla="*/ 136 w 141"/>
                <a:gd name="T7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43">
                  <a:moveTo>
                    <a:pt x="136" y="143"/>
                  </a:moveTo>
                  <a:lnTo>
                    <a:pt x="137" y="143"/>
                  </a:lnTo>
                  <a:lnTo>
                    <a:pt x="138" y="142"/>
                  </a:lnTo>
                  <a:lnTo>
                    <a:pt x="139" y="142"/>
                  </a:lnTo>
                  <a:lnTo>
                    <a:pt x="139" y="141"/>
                  </a:lnTo>
                  <a:lnTo>
                    <a:pt x="140" y="140"/>
                  </a:lnTo>
                  <a:lnTo>
                    <a:pt x="140" y="139"/>
                  </a:lnTo>
                  <a:lnTo>
                    <a:pt x="140" y="13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1" y="16"/>
                  </a:lnTo>
                  <a:lnTo>
                    <a:pt x="140" y="15"/>
                  </a:lnTo>
                  <a:lnTo>
                    <a:pt x="140" y="14"/>
                  </a:lnTo>
                  <a:lnTo>
                    <a:pt x="139" y="13"/>
                  </a:lnTo>
                  <a:lnTo>
                    <a:pt x="138" y="13"/>
                  </a:lnTo>
                  <a:lnTo>
                    <a:pt x="137" y="12"/>
                  </a:lnTo>
                  <a:lnTo>
                    <a:pt x="136" y="1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3" y="126"/>
                  </a:lnTo>
                  <a:lnTo>
                    <a:pt x="4" y="127"/>
                  </a:lnTo>
                  <a:lnTo>
                    <a:pt x="5" y="127"/>
                  </a:lnTo>
                  <a:lnTo>
                    <a:pt x="6" y="127"/>
                  </a:lnTo>
                  <a:lnTo>
                    <a:pt x="136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4478" y="2815"/>
              <a:ext cx="570" cy="564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4443" y="2774"/>
              <a:ext cx="605" cy="605"/>
            </a:xfrm>
            <a:custGeom>
              <a:avLst/>
              <a:gdLst>
                <a:gd name="T0" fmla="*/ 16 w 102"/>
                <a:gd name="T1" fmla="*/ 29 h 102"/>
                <a:gd name="T2" fmla="*/ 20 w 102"/>
                <a:gd name="T3" fmla="*/ 24 h 102"/>
                <a:gd name="T4" fmla="*/ 25 w 102"/>
                <a:gd name="T5" fmla="*/ 19 h 102"/>
                <a:gd name="T6" fmla="*/ 31 w 102"/>
                <a:gd name="T7" fmla="*/ 15 h 102"/>
                <a:gd name="T8" fmla="*/ 37 w 102"/>
                <a:gd name="T9" fmla="*/ 12 h 102"/>
                <a:gd name="T10" fmla="*/ 43 w 102"/>
                <a:gd name="T11" fmla="*/ 10 h 102"/>
                <a:gd name="T12" fmla="*/ 50 w 102"/>
                <a:gd name="T13" fmla="*/ 9 h 102"/>
                <a:gd name="T14" fmla="*/ 57 w 102"/>
                <a:gd name="T15" fmla="*/ 8 h 102"/>
                <a:gd name="T16" fmla="*/ 64 w 102"/>
                <a:gd name="T17" fmla="*/ 9 h 102"/>
                <a:gd name="T18" fmla="*/ 70 w 102"/>
                <a:gd name="T19" fmla="*/ 11 h 102"/>
                <a:gd name="T20" fmla="*/ 77 w 102"/>
                <a:gd name="T21" fmla="*/ 14 h 102"/>
                <a:gd name="T22" fmla="*/ 86 w 102"/>
                <a:gd name="T23" fmla="*/ 20 h 102"/>
                <a:gd name="T24" fmla="*/ 92 w 102"/>
                <a:gd name="T25" fmla="*/ 27 h 102"/>
                <a:gd name="T26" fmla="*/ 97 w 102"/>
                <a:gd name="T27" fmla="*/ 36 h 102"/>
                <a:gd name="T28" fmla="*/ 101 w 102"/>
                <a:gd name="T29" fmla="*/ 45 h 102"/>
                <a:gd name="T30" fmla="*/ 102 w 102"/>
                <a:gd name="T31" fmla="*/ 55 h 102"/>
                <a:gd name="T32" fmla="*/ 102 w 102"/>
                <a:gd name="T33" fmla="*/ 50 h 102"/>
                <a:gd name="T34" fmla="*/ 101 w 102"/>
                <a:gd name="T35" fmla="*/ 39 h 102"/>
                <a:gd name="T36" fmla="*/ 97 w 102"/>
                <a:gd name="T37" fmla="*/ 28 h 102"/>
                <a:gd name="T38" fmla="*/ 91 w 102"/>
                <a:gd name="T39" fmla="*/ 18 h 102"/>
                <a:gd name="T40" fmla="*/ 82 w 102"/>
                <a:gd name="T41" fmla="*/ 10 h 102"/>
                <a:gd name="T42" fmla="*/ 73 w 102"/>
                <a:gd name="T43" fmla="*/ 4 h 102"/>
                <a:gd name="T44" fmla="*/ 66 w 102"/>
                <a:gd name="T45" fmla="*/ 2 h 102"/>
                <a:gd name="T46" fmla="*/ 58 w 102"/>
                <a:gd name="T47" fmla="*/ 0 h 102"/>
                <a:gd name="T48" fmla="*/ 51 w 102"/>
                <a:gd name="T49" fmla="*/ 0 h 102"/>
                <a:gd name="T50" fmla="*/ 43 w 102"/>
                <a:gd name="T51" fmla="*/ 0 h 102"/>
                <a:gd name="T52" fmla="*/ 36 w 102"/>
                <a:gd name="T53" fmla="*/ 2 h 102"/>
                <a:gd name="T54" fmla="*/ 29 w 102"/>
                <a:gd name="T55" fmla="*/ 4 h 102"/>
                <a:gd name="T56" fmla="*/ 23 w 102"/>
                <a:gd name="T57" fmla="*/ 8 h 102"/>
                <a:gd name="T58" fmla="*/ 17 w 102"/>
                <a:gd name="T59" fmla="*/ 13 h 102"/>
                <a:gd name="T60" fmla="*/ 12 w 102"/>
                <a:gd name="T61" fmla="*/ 18 h 102"/>
                <a:gd name="T62" fmla="*/ 7 w 102"/>
                <a:gd name="T63" fmla="*/ 24 h 102"/>
                <a:gd name="T64" fmla="*/ 2 w 102"/>
                <a:gd name="T65" fmla="*/ 36 h 102"/>
                <a:gd name="T66" fmla="*/ 0 w 102"/>
                <a:gd name="T67" fmla="*/ 51 h 102"/>
                <a:gd name="T68" fmla="*/ 2 w 102"/>
                <a:gd name="T69" fmla="*/ 66 h 102"/>
                <a:gd name="T70" fmla="*/ 8 w 102"/>
                <a:gd name="T71" fmla="*/ 79 h 102"/>
                <a:gd name="T72" fmla="*/ 18 w 102"/>
                <a:gd name="T73" fmla="*/ 90 h 102"/>
                <a:gd name="T74" fmla="*/ 28 w 102"/>
                <a:gd name="T75" fmla="*/ 97 h 102"/>
                <a:gd name="T76" fmla="*/ 32 w 102"/>
                <a:gd name="T77" fmla="*/ 99 h 102"/>
                <a:gd name="T78" fmla="*/ 36 w 102"/>
                <a:gd name="T79" fmla="*/ 100 h 102"/>
                <a:gd name="T80" fmla="*/ 40 w 102"/>
                <a:gd name="T81" fmla="*/ 101 h 102"/>
                <a:gd name="T82" fmla="*/ 45 w 102"/>
                <a:gd name="T83" fmla="*/ 102 h 102"/>
                <a:gd name="T84" fmla="*/ 49 w 102"/>
                <a:gd name="T85" fmla="*/ 102 h 102"/>
                <a:gd name="T86" fmla="*/ 46 w 102"/>
                <a:gd name="T87" fmla="*/ 102 h 102"/>
                <a:gd name="T88" fmla="*/ 43 w 102"/>
                <a:gd name="T89" fmla="*/ 101 h 102"/>
                <a:gd name="T90" fmla="*/ 39 w 102"/>
                <a:gd name="T91" fmla="*/ 100 h 102"/>
                <a:gd name="T92" fmla="*/ 36 w 102"/>
                <a:gd name="T93" fmla="*/ 99 h 102"/>
                <a:gd name="T94" fmla="*/ 33 w 102"/>
                <a:gd name="T95" fmla="*/ 97 h 102"/>
                <a:gd name="T96" fmla="*/ 25 w 102"/>
                <a:gd name="T97" fmla="*/ 92 h 102"/>
                <a:gd name="T98" fmla="*/ 15 w 102"/>
                <a:gd name="T99" fmla="*/ 81 h 102"/>
                <a:gd name="T100" fmla="*/ 10 w 102"/>
                <a:gd name="T101" fmla="*/ 69 h 102"/>
                <a:gd name="T102" fmla="*/ 8 w 102"/>
                <a:gd name="T103" fmla="*/ 56 h 102"/>
                <a:gd name="T104" fmla="*/ 10 w 102"/>
                <a:gd name="T10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2">
                  <a:moveTo>
                    <a:pt x="13" y="33"/>
                  </a:moveTo>
                  <a:lnTo>
                    <a:pt x="15" y="31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31" y="15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3" y="12"/>
                  </a:lnTo>
                  <a:lnTo>
                    <a:pt x="75" y="13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7"/>
                  </a:lnTo>
                  <a:lnTo>
                    <a:pt x="94" y="30"/>
                  </a:lnTo>
                  <a:lnTo>
                    <a:pt x="96" y="33"/>
                  </a:lnTo>
                  <a:lnTo>
                    <a:pt x="97" y="36"/>
                  </a:lnTo>
                  <a:lnTo>
                    <a:pt x="99" y="39"/>
                  </a:lnTo>
                  <a:lnTo>
                    <a:pt x="100" y="42"/>
                  </a:lnTo>
                  <a:lnTo>
                    <a:pt x="101" y="45"/>
                  </a:lnTo>
                  <a:lnTo>
                    <a:pt x="101" y="48"/>
                  </a:lnTo>
                  <a:lnTo>
                    <a:pt x="102" y="52"/>
                  </a:lnTo>
                  <a:lnTo>
                    <a:pt x="102" y="55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0"/>
                  </a:lnTo>
                  <a:lnTo>
                    <a:pt x="102" y="46"/>
                  </a:lnTo>
                  <a:lnTo>
                    <a:pt x="102" y="43"/>
                  </a:lnTo>
                  <a:lnTo>
                    <a:pt x="101" y="39"/>
                  </a:lnTo>
                  <a:lnTo>
                    <a:pt x="100" y="35"/>
                  </a:lnTo>
                  <a:lnTo>
                    <a:pt x="98" y="32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1"/>
                  </a:lnTo>
                  <a:lnTo>
                    <a:pt x="91" y="18"/>
                  </a:lnTo>
                  <a:lnTo>
                    <a:pt x="88" y="15"/>
                  </a:lnTo>
                  <a:lnTo>
                    <a:pt x="85" y="13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3" y="31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6"/>
                  </a:lnTo>
                  <a:lnTo>
                    <a:pt x="3" y="70"/>
                  </a:lnTo>
                  <a:lnTo>
                    <a:pt x="6" y="75"/>
                  </a:lnTo>
                  <a:lnTo>
                    <a:pt x="8" y="79"/>
                  </a:lnTo>
                  <a:lnTo>
                    <a:pt x="11" y="83"/>
                  </a:lnTo>
                  <a:lnTo>
                    <a:pt x="14" y="87"/>
                  </a:lnTo>
                  <a:lnTo>
                    <a:pt x="18" y="90"/>
                  </a:lnTo>
                  <a:lnTo>
                    <a:pt x="22" y="93"/>
                  </a:lnTo>
                  <a:lnTo>
                    <a:pt x="27" y="96"/>
                  </a:lnTo>
                  <a:lnTo>
                    <a:pt x="28" y="97"/>
                  </a:lnTo>
                  <a:lnTo>
                    <a:pt x="29" y="97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5" y="100"/>
                  </a:lnTo>
                  <a:lnTo>
                    <a:pt x="36" y="100"/>
                  </a:lnTo>
                  <a:lnTo>
                    <a:pt x="38" y="100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3" y="101"/>
                  </a:lnTo>
                  <a:lnTo>
                    <a:pt x="42" y="101"/>
                  </a:lnTo>
                  <a:lnTo>
                    <a:pt x="41" y="100"/>
                  </a:lnTo>
                  <a:lnTo>
                    <a:pt x="39" y="100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4" y="98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28" y="94"/>
                  </a:lnTo>
                  <a:lnTo>
                    <a:pt x="25" y="92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5" y="81"/>
                  </a:lnTo>
                  <a:lnTo>
                    <a:pt x="13" y="77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1"/>
                  </a:lnTo>
                  <a:lnTo>
                    <a:pt x="9" y="46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4621" y="2815"/>
              <a:ext cx="403" cy="238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8 h 40"/>
                <a:gd name="T6" fmla="*/ 12 w 68"/>
                <a:gd name="T7" fmla="*/ 15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5 h 40"/>
                <a:gd name="T14" fmla="*/ 1 w 68"/>
                <a:gd name="T15" fmla="*/ 2 h 40"/>
                <a:gd name="T16" fmla="*/ 0 w 68"/>
                <a:gd name="T17" fmla="*/ 2 h 40"/>
                <a:gd name="T18" fmla="*/ 2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7 h 40"/>
                <a:gd name="T50" fmla="*/ 62 w 68"/>
                <a:gd name="T51" fmla="*/ 37 h 40"/>
                <a:gd name="T52" fmla="*/ 57 w 68"/>
                <a:gd name="T53" fmla="*/ 37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3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7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4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4" y="34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4496" y="2928"/>
              <a:ext cx="516" cy="296"/>
            </a:xfrm>
            <a:custGeom>
              <a:avLst/>
              <a:gdLst>
                <a:gd name="T0" fmla="*/ 31 w 87"/>
                <a:gd name="T1" fmla="*/ 30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7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3 w 87"/>
                <a:gd name="T29" fmla="*/ 31 h 50"/>
                <a:gd name="T30" fmla="*/ 29 w 87"/>
                <a:gd name="T31" fmla="*/ 35 h 50"/>
                <a:gd name="T32" fmla="*/ 34 w 87"/>
                <a:gd name="T33" fmla="*/ 39 h 50"/>
                <a:gd name="T34" fmla="*/ 39 w 87"/>
                <a:gd name="T35" fmla="*/ 41 h 50"/>
                <a:gd name="T36" fmla="*/ 43 w 87"/>
                <a:gd name="T37" fmla="*/ 43 h 50"/>
                <a:gd name="T38" fmla="*/ 47 w 87"/>
                <a:gd name="T39" fmla="*/ 45 h 50"/>
                <a:gd name="T40" fmla="*/ 51 w 87"/>
                <a:gd name="T41" fmla="*/ 46 h 50"/>
                <a:gd name="T42" fmla="*/ 55 w 87"/>
                <a:gd name="T43" fmla="*/ 47 h 50"/>
                <a:gd name="T44" fmla="*/ 59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6 w 87"/>
                <a:gd name="T65" fmla="*/ 46 h 50"/>
                <a:gd name="T66" fmla="*/ 83 w 87"/>
                <a:gd name="T67" fmla="*/ 46 h 50"/>
                <a:gd name="T68" fmla="*/ 80 w 87"/>
                <a:gd name="T69" fmla="*/ 47 h 50"/>
                <a:gd name="T70" fmla="*/ 78 w 87"/>
                <a:gd name="T71" fmla="*/ 47 h 50"/>
                <a:gd name="T72" fmla="*/ 75 w 87"/>
                <a:gd name="T73" fmla="*/ 46 h 50"/>
                <a:gd name="T74" fmla="*/ 72 w 87"/>
                <a:gd name="T75" fmla="*/ 46 h 50"/>
                <a:gd name="T76" fmla="*/ 68 w 87"/>
                <a:gd name="T77" fmla="*/ 45 h 50"/>
                <a:gd name="T78" fmla="*/ 65 w 87"/>
                <a:gd name="T79" fmla="*/ 45 h 50"/>
                <a:gd name="T80" fmla="*/ 62 w 87"/>
                <a:gd name="T81" fmla="*/ 44 h 50"/>
                <a:gd name="T82" fmla="*/ 58 w 87"/>
                <a:gd name="T83" fmla="*/ 43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7 h 50"/>
                <a:gd name="T92" fmla="*/ 39 w 87"/>
                <a:gd name="T93" fmla="*/ 35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30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6" y="40"/>
                  </a:lnTo>
                  <a:lnTo>
                    <a:pt x="39" y="41"/>
                  </a:lnTo>
                  <a:lnTo>
                    <a:pt x="41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5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3" y="41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9"/>
            <p:cNvSpPr>
              <a:spLocks/>
            </p:cNvSpPr>
            <p:nvPr/>
          </p:nvSpPr>
          <p:spPr bwMode="auto">
            <a:xfrm>
              <a:off x="4461" y="3070"/>
              <a:ext cx="450" cy="273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5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4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1 h 46"/>
                <a:gd name="T26" fmla="*/ 14 w 76"/>
                <a:gd name="T27" fmla="*/ 25 h 46"/>
                <a:gd name="T28" fmla="*/ 19 w 76"/>
                <a:gd name="T29" fmla="*/ 30 h 46"/>
                <a:gd name="T30" fmla="*/ 24 w 76"/>
                <a:gd name="T31" fmla="*/ 34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3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30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4" y="34"/>
                  </a:lnTo>
                  <a:lnTo>
                    <a:pt x="27" y="36"/>
                  </a:lnTo>
                  <a:lnTo>
                    <a:pt x="31" y="38"/>
                  </a:lnTo>
                  <a:lnTo>
                    <a:pt x="35" y="40"/>
                  </a:lnTo>
                  <a:lnTo>
                    <a:pt x="38" y="41"/>
                  </a:lnTo>
                  <a:lnTo>
                    <a:pt x="42" y="43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6" y="33"/>
                  </a:lnTo>
                  <a:lnTo>
                    <a:pt x="32" y="31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4769" y="2958"/>
              <a:ext cx="255" cy="433"/>
            </a:xfrm>
            <a:custGeom>
              <a:avLst/>
              <a:gdLst>
                <a:gd name="T0" fmla="*/ 17 w 43"/>
                <a:gd name="T1" fmla="*/ 26 h 73"/>
                <a:gd name="T2" fmla="*/ 21 w 43"/>
                <a:gd name="T3" fmla="*/ 21 h 73"/>
                <a:gd name="T4" fmla="*/ 24 w 43"/>
                <a:gd name="T5" fmla="*/ 17 h 73"/>
                <a:gd name="T6" fmla="*/ 28 w 43"/>
                <a:gd name="T7" fmla="*/ 13 h 73"/>
                <a:gd name="T8" fmla="*/ 31 w 43"/>
                <a:gd name="T9" fmla="*/ 9 h 73"/>
                <a:gd name="T10" fmla="*/ 35 w 43"/>
                <a:gd name="T11" fmla="*/ 6 h 73"/>
                <a:gd name="T12" fmla="*/ 38 w 43"/>
                <a:gd name="T13" fmla="*/ 3 h 73"/>
                <a:gd name="T14" fmla="*/ 41 w 43"/>
                <a:gd name="T15" fmla="*/ 1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10 h 73"/>
                <a:gd name="T26" fmla="*/ 21 w 43"/>
                <a:gd name="T27" fmla="*/ 14 h 73"/>
                <a:gd name="T28" fmla="*/ 16 w 43"/>
                <a:gd name="T29" fmla="*/ 19 h 73"/>
                <a:gd name="T30" fmla="*/ 13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7" y="26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auto">
            <a:xfrm>
              <a:off x="4526" y="2845"/>
              <a:ext cx="219" cy="362"/>
            </a:xfrm>
            <a:custGeom>
              <a:avLst/>
              <a:gdLst>
                <a:gd name="T0" fmla="*/ 13 w 37"/>
                <a:gd name="T1" fmla="*/ 23 h 61"/>
                <a:gd name="T2" fmla="*/ 14 w 37"/>
                <a:gd name="T3" fmla="*/ 21 h 61"/>
                <a:gd name="T4" fmla="*/ 15 w 37"/>
                <a:gd name="T5" fmla="*/ 19 h 61"/>
                <a:gd name="T6" fmla="*/ 17 w 37"/>
                <a:gd name="T7" fmla="*/ 17 h 61"/>
                <a:gd name="T8" fmla="*/ 18 w 37"/>
                <a:gd name="T9" fmla="*/ 15 h 61"/>
                <a:gd name="T10" fmla="*/ 20 w 37"/>
                <a:gd name="T11" fmla="*/ 13 h 61"/>
                <a:gd name="T12" fmla="*/ 21 w 37"/>
                <a:gd name="T13" fmla="*/ 12 h 61"/>
                <a:gd name="T14" fmla="*/ 23 w 37"/>
                <a:gd name="T15" fmla="*/ 10 h 61"/>
                <a:gd name="T16" fmla="*/ 24 w 37"/>
                <a:gd name="T17" fmla="*/ 9 h 61"/>
                <a:gd name="T18" fmla="*/ 26 w 37"/>
                <a:gd name="T19" fmla="*/ 7 h 61"/>
                <a:gd name="T20" fmla="*/ 27 w 37"/>
                <a:gd name="T21" fmla="*/ 6 h 61"/>
                <a:gd name="T22" fmla="*/ 29 w 37"/>
                <a:gd name="T23" fmla="*/ 5 h 61"/>
                <a:gd name="T24" fmla="*/ 31 w 37"/>
                <a:gd name="T25" fmla="*/ 4 h 61"/>
                <a:gd name="T26" fmla="*/ 32 w 37"/>
                <a:gd name="T27" fmla="*/ 3 h 61"/>
                <a:gd name="T28" fmla="*/ 34 w 37"/>
                <a:gd name="T29" fmla="*/ 2 h 61"/>
                <a:gd name="T30" fmla="*/ 35 w 37"/>
                <a:gd name="T31" fmla="*/ 1 h 61"/>
                <a:gd name="T32" fmla="*/ 37 w 37"/>
                <a:gd name="T33" fmla="*/ 0 h 61"/>
                <a:gd name="T34" fmla="*/ 35 w 37"/>
                <a:gd name="T35" fmla="*/ 0 h 61"/>
                <a:gd name="T36" fmla="*/ 33 w 37"/>
                <a:gd name="T37" fmla="*/ 1 h 61"/>
                <a:gd name="T38" fmla="*/ 31 w 37"/>
                <a:gd name="T39" fmla="*/ 1 h 61"/>
                <a:gd name="T40" fmla="*/ 29 w 37"/>
                <a:gd name="T41" fmla="*/ 2 h 61"/>
                <a:gd name="T42" fmla="*/ 28 w 37"/>
                <a:gd name="T43" fmla="*/ 3 h 61"/>
                <a:gd name="T44" fmla="*/ 26 w 37"/>
                <a:gd name="T45" fmla="*/ 4 h 61"/>
                <a:gd name="T46" fmla="*/ 24 w 37"/>
                <a:gd name="T47" fmla="*/ 5 h 61"/>
                <a:gd name="T48" fmla="*/ 22 w 37"/>
                <a:gd name="T49" fmla="*/ 6 h 61"/>
                <a:gd name="T50" fmla="*/ 20 w 37"/>
                <a:gd name="T51" fmla="*/ 7 h 61"/>
                <a:gd name="T52" fmla="*/ 18 w 37"/>
                <a:gd name="T53" fmla="*/ 9 h 61"/>
                <a:gd name="T54" fmla="*/ 16 w 37"/>
                <a:gd name="T55" fmla="*/ 11 h 61"/>
                <a:gd name="T56" fmla="*/ 14 w 37"/>
                <a:gd name="T57" fmla="*/ 13 h 61"/>
                <a:gd name="T58" fmla="*/ 13 w 37"/>
                <a:gd name="T59" fmla="*/ 14 h 61"/>
                <a:gd name="T60" fmla="*/ 11 w 37"/>
                <a:gd name="T61" fmla="*/ 17 h 61"/>
                <a:gd name="T62" fmla="*/ 9 w 37"/>
                <a:gd name="T63" fmla="*/ 19 h 61"/>
                <a:gd name="T64" fmla="*/ 8 w 37"/>
                <a:gd name="T65" fmla="*/ 21 h 61"/>
                <a:gd name="T66" fmla="*/ 5 w 37"/>
                <a:gd name="T67" fmla="*/ 27 h 61"/>
                <a:gd name="T68" fmla="*/ 2 w 37"/>
                <a:gd name="T69" fmla="*/ 33 h 61"/>
                <a:gd name="T70" fmla="*/ 0 w 37"/>
                <a:gd name="T71" fmla="*/ 38 h 61"/>
                <a:gd name="T72" fmla="*/ 0 w 37"/>
                <a:gd name="T73" fmla="*/ 44 h 61"/>
                <a:gd name="T74" fmla="*/ 0 w 37"/>
                <a:gd name="T75" fmla="*/ 49 h 61"/>
                <a:gd name="T76" fmla="*/ 0 w 37"/>
                <a:gd name="T77" fmla="*/ 53 h 61"/>
                <a:gd name="T78" fmla="*/ 2 w 37"/>
                <a:gd name="T79" fmla="*/ 57 h 61"/>
                <a:gd name="T80" fmla="*/ 4 w 37"/>
                <a:gd name="T81" fmla="*/ 61 h 61"/>
                <a:gd name="T82" fmla="*/ 3 w 37"/>
                <a:gd name="T83" fmla="*/ 57 h 61"/>
                <a:gd name="T84" fmla="*/ 3 w 37"/>
                <a:gd name="T85" fmla="*/ 53 h 61"/>
                <a:gd name="T86" fmla="*/ 3 w 37"/>
                <a:gd name="T87" fmla="*/ 48 h 61"/>
                <a:gd name="T88" fmla="*/ 4 w 37"/>
                <a:gd name="T89" fmla="*/ 43 h 61"/>
                <a:gd name="T90" fmla="*/ 5 w 37"/>
                <a:gd name="T91" fmla="*/ 38 h 61"/>
                <a:gd name="T92" fmla="*/ 7 w 37"/>
                <a:gd name="T93" fmla="*/ 33 h 61"/>
                <a:gd name="T94" fmla="*/ 10 w 37"/>
                <a:gd name="T95" fmla="*/ 28 h 61"/>
                <a:gd name="T96" fmla="*/ 13 w 37"/>
                <a:gd name="T97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" h="61">
                  <a:moveTo>
                    <a:pt x="13" y="23"/>
                  </a:moveTo>
                  <a:lnTo>
                    <a:pt x="14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5" y="27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4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4" y="43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4615" y="2851"/>
              <a:ext cx="296" cy="510"/>
            </a:xfrm>
            <a:custGeom>
              <a:avLst/>
              <a:gdLst>
                <a:gd name="T0" fmla="*/ 21 w 50"/>
                <a:gd name="T1" fmla="*/ 30 h 86"/>
                <a:gd name="T2" fmla="*/ 24 w 50"/>
                <a:gd name="T3" fmla="*/ 25 h 86"/>
                <a:gd name="T4" fmla="*/ 28 w 50"/>
                <a:gd name="T5" fmla="*/ 20 h 86"/>
                <a:gd name="T6" fmla="*/ 32 w 50"/>
                <a:gd name="T7" fmla="*/ 15 h 86"/>
                <a:gd name="T8" fmla="*/ 36 w 50"/>
                <a:gd name="T9" fmla="*/ 11 h 86"/>
                <a:gd name="T10" fmla="*/ 40 w 50"/>
                <a:gd name="T11" fmla="*/ 7 h 86"/>
                <a:gd name="T12" fmla="*/ 44 w 50"/>
                <a:gd name="T13" fmla="*/ 4 h 86"/>
                <a:gd name="T14" fmla="*/ 48 w 50"/>
                <a:gd name="T15" fmla="*/ 1 h 86"/>
                <a:gd name="T16" fmla="*/ 48 w 50"/>
                <a:gd name="T17" fmla="*/ 0 h 86"/>
                <a:gd name="T18" fmla="*/ 44 w 50"/>
                <a:gd name="T19" fmla="*/ 2 h 86"/>
                <a:gd name="T20" fmla="*/ 39 w 50"/>
                <a:gd name="T21" fmla="*/ 4 h 86"/>
                <a:gd name="T22" fmla="*/ 34 w 50"/>
                <a:gd name="T23" fmla="*/ 7 h 86"/>
                <a:gd name="T24" fmla="*/ 29 w 50"/>
                <a:gd name="T25" fmla="*/ 11 h 86"/>
                <a:gd name="T26" fmla="*/ 24 w 50"/>
                <a:gd name="T27" fmla="*/ 16 h 86"/>
                <a:gd name="T28" fmla="*/ 19 w 50"/>
                <a:gd name="T29" fmla="*/ 22 h 86"/>
                <a:gd name="T30" fmla="*/ 15 w 50"/>
                <a:gd name="T31" fmla="*/ 28 h 86"/>
                <a:gd name="T32" fmla="*/ 10 w 50"/>
                <a:gd name="T33" fmla="*/ 36 h 86"/>
                <a:gd name="T34" fmla="*/ 6 w 50"/>
                <a:gd name="T35" fmla="*/ 44 h 86"/>
                <a:gd name="T36" fmla="*/ 3 w 50"/>
                <a:gd name="T37" fmla="*/ 52 h 86"/>
                <a:gd name="T38" fmla="*/ 1 w 50"/>
                <a:gd name="T39" fmla="*/ 60 h 86"/>
                <a:gd name="T40" fmla="*/ 0 w 50"/>
                <a:gd name="T41" fmla="*/ 67 h 86"/>
                <a:gd name="T42" fmla="*/ 0 w 50"/>
                <a:gd name="T43" fmla="*/ 74 h 86"/>
                <a:gd name="T44" fmla="*/ 1 w 50"/>
                <a:gd name="T45" fmla="*/ 79 h 86"/>
                <a:gd name="T46" fmla="*/ 2 w 50"/>
                <a:gd name="T47" fmla="*/ 84 h 86"/>
                <a:gd name="T48" fmla="*/ 3 w 50"/>
                <a:gd name="T49" fmla="*/ 84 h 86"/>
                <a:gd name="T50" fmla="*/ 3 w 50"/>
                <a:gd name="T51" fmla="*/ 78 h 86"/>
                <a:gd name="T52" fmla="*/ 4 w 50"/>
                <a:gd name="T53" fmla="*/ 72 h 86"/>
                <a:gd name="T54" fmla="*/ 5 w 50"/>
                <a:gd name="T55" fmla="*/ 66 h 86"/>
                <a:gd name="T56" fmla="*/ 7 w 50"/>
                <a:gd name="T57" fmla="*/ 59 h 86"/>
                <a:gd name="T58" fmla="*/ 9 w 50"/>
                <a:gd name="T59" fmla="*/ 52 h 86"/>
                <a:gd name="T60" fmla="*/ 13 w 50"/>
                <a:gd name="T61" fmla="*/ 44 h 86"/>
                <a:gd name="T62" fmla="*/ 16 w 50"/>
                <a:gd name="T63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6">
                  <a:moveTo>
                    <a:pt x="19" y="33"/>
                  </a:moveTo>
                  <a:lnTo>
                    <a:pt x="21" y="30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4" y="16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9" y="52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095" y="2940"/>
              <a:ext cx="410" cy="225"/>
            </a:xfrm>
            <a:custGeom>
              <a:avLst/>
              <a:gdLst>
                <a:gd name="T0" fmla="*/ 63 w 69"/>
                <a:gd name="T1" fmla="*/ 3 h 38"/>
                <a:gd name="T2" fmla="*/ 45 w 69"/>
                <a:gd name="T3" fmla="*/ 8 h 38"/>
                <a:gd name="T4" fmla="*/ 39 w 69"/>
                <a:gd name="T5" fmla="*/ 8 h 38"/>
                <a:gd name="T6" fmla="*/ 32 w 69"/>
                <a:gd name="T7" fmla="*/ 4 h 38"/>
                <a:gd name="T8" fmla="*/ 21 w 69"/>
                <a:gd name="T9" fmla="*/ 0 h 38"/>
                <a:gd name="T10" fmla="*/ 13 w 69"/>
                <a:gd name="T11" fmla="*/ 1 h 38"/>
                <a:gd name="T12" fmla="*/ 7 w 69"/>
                <a:gd name="T13" fmla="*/ 6 h 38"/>
                <a:gd name="T14" fmla="*/ 7 w 69"/>
                <a:gd name="T15" fmla="*/ 6 h 38"/>
                <a:gd name="T16" fmla="*/ 7 w 69"/>
                <a:gd name="T17" fmla="*/ 6 h 38"/>
                <a:gd name="T18" fmla="*/ 6 w 69"/>
                <a:gd name="T19" fmla="*/ 6 h 38"/>
                <a:gd name="T20" fmla="*/ 1 w 69"/>
                <a:gd name="T21" fmla="*/ 14 h 38"/>
                <a:gd name="T22" fmla="*/ 0 w 69"/>
                <a:gd name="T23" fmla="*/ 18 h 38"/>
                <a:gd name="T24" fmla="*/ 2 w 69"/>
                <a:gd name="T25" fmla="*/ 20 h 38"/>
                <a:gd name="T26" fmla="*/ 3 w 69"/>
                <a:gd name="T27" fmla="*/ 22 h 38"/>
                <a:gd name="T28" fmla="*/ 4 w 69"/>
                <a:gd name="T29" fmla="*/ 26 h 38"/>
                <a:gd name="T30" fmla="*/ 4 w 69"/>
                <a:gd name="T31" fmla="*/ 26 h 38"/>
                <a:gd name="T32" fmla="*/ 8 w 69"/>
                <a:gd name="T33" fmla="*/ 30 h 38"/>
                <a:gd name="T34" fmla="*/ 10 w 69"/>
                <a:gd name="T35" fmla="*/ 32 h 38"/>
                <a:gd name="T36" fmla="*/ 13 w 69"/>
                <a:gd name="T37" fmla="*/ 35 h 38"/>
                <a:gd name="T38" fmla="*/ 20 w 69"/>
                <a:gd name="T39" fmla="*/ 38 h 38"/>
                <a:gd name="T40" fmla="*/ 34 w 69"/>
                <a:gd name="T41" fmla="*/ 32 h 38"/>
                <a:gd name="T42" fmla="*/ 42 w 69"/>
                <a:gd name="T43" fmla="*/ 28 h 38"/>
                <a:gd name="T44" fmla="*/ 42 w 69"/>
                <a:gd name="T45" fmla="*/ 28 h 38"/>
                <a:gd name="T46" fmla="*/ 54 w 69"/>
                <a:gd name="T47" fmla="*/ 27 h 38"/>
                <a:gd name="T48" fmla="*/ 55 w 69"/>
                <a:gd name="T49" fmla="*/ 29 h 38"/>
                <a:gd name="T50" fmla="*/ 69 w 69"/>
                <a:gd name="T51" fmla="*/ 28 h 38"/>
                <a:gd name="T52" fmla="*/ 63 w 69"/>
                <a:gd name="T5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38">
                  <a:moveTo>
                    <a:pt x="63" y="3"/>
                  </a:moveTo>
                  <a:cubicBezTo>
                    <a:pt x="57" y="4"/>
                    <a:pt x="51" y="6"/>
                    <a:pt x="45" y="8"/>
                  </a:cubicBezTo>
                  <a:cubicBezTo>
                    <a:pt x="43" y="8"/>
                    <a:pt x="41" y="8"/>
                    <a:pt x="39" y="8"/>
                  </a:cubicBezTo>
                  <a:cubicBezTo>
                    <a:pt x="37" y="7"/>
                    <a:pt x="35" y="5"/>
                    <a:pt x="32" y="4"/>
                  </a:cubicBezTo>
                  <a:cubicBezTo>
                    <a:pt x="29" y="3"/>
                    <a:pt x="25" y="1"/>
                    <a:pt x="21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7" y="3"/>
                    <a:pt x="7" y="6"/>
                  </a:cubicBez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cubicBezTo>
                    <a:pt x="5" y="9"/>
                    <a:pt x="3" y="12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3" y="25"/>
                    <a:pt x="4" y="26"/>
                  </a:cubicBezTo>
                  <a:lnTo>
                    <a:pt x="4" y="26"/>
                  </a:lnTo>
                  <a:cubicBezTo>
                    <a:pt x="5" y="27"/>
                    <a:pt x="7" y="28"/>
                    <a:pt x="8" y="30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2" y="33"/>
                    <a:pt x="12" y="34"/>
                    <a:pt x="13" y="35"/>
                  </a:cubicBezTo>
                  <a:cubicBezTo>
                    <a:pt x="15" y="37"/>
                    <a:pt x="17" y="38"/>
                    <a:pt x="20" y="38"/>
                  </a:cubicBezTo>
                  <a:cubicBezTo>
                    <a:pt x="25" y="37"/>
                    <a:pt x="30" y="35"/>
                    <a:pt x="34" y="32"/>
                  </a:cubicBezTo>
                  <a:cubicBezTo>
                    <a:pt x="37" y="31"/>
                    <a:pt x="39" y="29"/>
                    <a:pt x="42" y="28"/>
                  </a:cubicBezTo>
                  <a:lnTo>
                    <a:pt x="42" y="28"/>
                  </a:lnTo>
                  <a:cubicBezTo>
                    <a:pt x="46" y="27"/>
                    <a:pt x="50" y="27"/>
                    <a:pt x="54" y="27"/>
                  </a:cubicBezTo>
                  <a:lnTo>
                    <a:pt x="55" y="29"/>
                  </a:lnTo>
                  <a:lnTo>
                    <a:pt x="69" y="28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4959" y="2732"/>
              <a:ext cx="403" cy="528"/>
            </a:xfrm>
            <a:custGeom>
              <a:avLst/>
              <a:gdLst>
                <a:gd name="T0" fmla="*/ 27 w 68"/>
                <a:gd name="T1" fmla="*/ 1 h 89"/>
                <a:gd name="T2" fmla="*/ 25 w 68"/>
                <a:gd name="T3" fmla="*/ 5 h 89"/>
                <a:gd name="T4" fmla="*/ 22 w 68"/>
                <a:gd name="T5" fmla="*/ 6 h 89"/>
                <a:gd name="T6" fmla="*/ 11 w 68"/>
                <a:gd name="T7" fmla="*/ 12 h 89"/>
                <a:gd name="T8" fmla="*/ 8 w 68"/>
                <a:gd name="T9" fmla="*/ 17 h 89"/>
                <a:gd name="T10" fmla="*/ 5 w 68"/>
                <a:gd name="T11" fmla="*/ 16 h 89"/>
                <a:gd name="T12" fmla="*/ 0 w 68"/>
                <a:gd name="T13" fmla="*/ 24 h 89"/>
                <a:gd name="T14" fmla="*/ 5 w 68"/>
                <a:gd name="T15" fmla="*/ 32 h 89"/>
                <a:gd name="T16" fmla="*/ 13 w 68"/>
                <a:gd name="T17" fmla="*/ 32 h 89"/>
                <a:gd name="T18" fmla="*/ 14 w 68"/>
                <a:gd name="T19" fmla="*/ 28 h 89"/>
                <a:gd name="T20" fmla="*/ 14 w 68"/>
                <a:gd name="T21" fmla="*/ 28 h 89"/>
                <a:gd name="T22" fmla="*/ 14 w 68"/>
                <a:gd name="T23" fmla="*/ 28 h 89"/>
                <a:gd name="T24" fmla="*/ 18 w 68"/>
                <a:gd name="T25" fmla="*/ 28 h 89"/>
                <a:gd name="T26" fmla="*/ 22 w 68"/>
                <a:gd name="T27" fmla="*/ 25 h 89"/>
                <a:gd name="T28" fmla="*/ 39 w 68"/>
                <a:gd name="T29" fmla="*/ 54 h 89"/>
                <a:gd name="T30" fmla="*/ 42 w 68"/>
                <a:gd name="T31" fmla="*/ 60 h 89"/>
                <a:gd name="T32" fmla="*/ 56 w 68"/>
                <a:gd name="T33" fmla="*/ 85 h 89"/>
                <a:gd name="T34" fmla="*/ 64 w 68"/>
                <a:gd name="T35" fmla="*/ 87 h 89"/>
                <a:gd name="T36" fmla="*/ 67 w 68"/>
                <a:gd name="T37" fmla="*/ 81 h 89"/>
                <a:gd name="T38" fmla="*/ 57 w 68"/>
                <a:gd name="T39" fmla="*/ 65 h 89"/>
                <a:gd name="T40" fmla="*/ 53 w 68"/>
                <a:gd name="T41" fmla="*/ 60 h 89"/>
                <a:gd name="T42" fmla="*/ 50 w 68"/>
                <a:gd name="T43" fmla="*/ 55 h 89"/>
                <a:gd name="T44" fmla="*/ 28 w 68"/>
                <a:gd name="T45" fmla="*/ 22 h 89"/>
                <a:gd name="T46" fmla="*/ 33 w 68"/>
                <a:gd name="T47" fmla="*/ 18 h 89"/>
                <a:gd name="T48" fmla="*/ 38 w 68"/>
                <a:gd name="T49" fmla="*/ 18 h 89"/>
                <a:gd name="T50" fmla="*/ 38 w 68"/>
                <a:gd name="T51" fmla="*/ 18 h 89"/>
                <a:gd name="T52" fmla="*/ 38 w 68"/>
                <a:gd name="T53" fmla="*/ 7 h 89"/>
                <a:gd name="T54" fmla="*/ 27 w 68"/>
                <a:gd name="T5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89">
                  <a:moveTo>
                    <a:pt x="27" y="1"/>
                  </a:moveTo>
                  <a:cubicBezTo>
                    <a:pt x="26" y="2"/>
                    <a:pt x="25" y="3"/>
                    <a:pt x="25" y="5"/>
                  </a:cubicBezTo>
                  <a:cubicBezTo>
                    <a:pt x="24" y="5"/>
                    <a:pt x="23" y="5"/>
                    <a:pt x="22" y="6"/>
                  </a:cubicBezTo>
                  <a:lnTo>
                    <a:pt x="11" y="12"/>
                  </a:lnTo>
                  <a:cubicBezTo>
                    <a:pt x="9" y="14"/>
                    <a:pt x="8" y="15"/>
                    <a:pt x="8" y="17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1" y="16"/>
                    <a:pt x="0" y="21"/>
                    <a:pt x="0" y="24"/>
                  </a:cubicBezTo>
                  <a:cubicBezTo>
                    <a:pt x="0" y="28"/>
                    <a:pt x="2" y="30"/>
                    <a:pt x="5" y="32"/>
                  </a:cubicBezTo>
                  <a:cubicBezTo>
                    <a:pt x="7" y="33"/>
                    <a:pt x="11" y="34"/>
                    <a:pt x="13" y="32"/>
                  </a:cubicBezTo>
                  <a:cubicBezTo>
                    <a:pt x="14" y="31"/>
                    <a:pt x="15" y="30"/>
                    <a:pt x="14" y="28"/>
                  </a:cubicBezTo>
                  <a:lnTo>
                    <a:pt x="14" y="28"/>
                  </a:lnTo>
                  <a:lnTo>
                    <a:pt x="14" y="28"/>
                  </a:lnTo>
                  <a:cubicBezTo>
                    <a:pt x="15" y="28"/>
                    <a:pt x="16" y="28"/>
                    <a:pt x="18" y="28"/>
                  </a:cubicBezTo>
                  <a:cubicBezTo>
                    <a:pt x="19" y="27"/>
                    <a:pt x="21" y="26"/>
                    <a:pt x="22" y="25"/>
                  </a:cubicBezTo>
                  <a:cubicBezTo>
                    <a:pt x="28" y="35"/>
                    <a:pt x="33" y="45"/>
                    <a:pt x="39" y="54"/>
                  </a:cubicBezTo>
                  <a:lnTo>
                    <a:pt x="42" y="60"/>
                  </a:lnTo>
                  <a:cubicBezTo>
                    <a:pt x="47" y="68"/>
                    <a:pt x="51" y="76"/>
                    <a:pt x="56" y="85"/>
                  </a:cubicBezTo>
                  <a:cubicBezTo>
                    <a:pt x="58" y="88"/>
                    <a:pt x="60" y="89"/>
                    <a:pt x="64" y="87"/>
                  </a:cubicBezTo>
                  <a:cubicBezTo>
                    <a:pt x="66" y="85"/>
                    <a:pt x="68" y="84"/>
                    <a:pt x="67" y="81"/>
                  </a:cubicBezTo>
                  <a:cubicBezTo>
                    <a:pt x="63" y="75"/>
                    <a:pt x="60" y="70"/>
                    <a:pt x="57" y="65"/>
                  </a:cubicBezTo>
                  <a:lnTo>
                    <a:pt x="53" y="60"/>
                  </a:lnTo>
                  <a:lnTo>
                    <a:pt x="50" y="55"/>
                  </a:lnTo>
                  <a:cubicBezTo>
                    <a:pt x="43" y="44"/>
                    <a:pt x="36" y="33"/>
                    <a:pt x="28" y="22"/>
                  </a:cubicBezTo>
                  <a:cubicBezTo>
                    <a:pt x="30" y="20"/>
                    <a:pt x="32" y="20"/>
                    <a:pt x="33" y="18"/>
                  </a:cubicBezTo>
                  <a:cubicBezTo>
                    <a:pt x="34" y="19"/>
                    <a:pt x="36" y="19"/>
                    <a:pt x="38" y="18"/>
                  </a:cubicBezTo>
                  <a:lnTo>
                    <a:pt x="38" y="18"/>
                  </a:lnTo>
                  <a:cubicBezTo>
                    <a:pt x="40" y="14"/>
                    <a:pt x="39" y="10"/>
                    <a:pt x="38" y="7"/>
                  </a:cubicBezTo>
                  <a:cubicBezTo>
                    <a:pt x="35" y="4"/>
                    <a:pt x="31" y="0"/>
                    <a:pt x="27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5018" y="2780"/>
              <a:ext cx="107" cy="95"/>
            </a:xfrm>
            <a:custGeom>
              <a:avLst/>
              <a:gdLst>
                <a:gd name="T0" fmla="*/ 1 w 18"/>
                <a:gd name="T1" fmla="*/ 11 h 16"/>
                <a:gd name="T2" fmla="*/ 0 w 18"/>
                <a:gd name="T3" fmla="*/ 11 h 16"/>
                <a:gd name="T4" fmla="*/ 1 w 18"/>
                <a:gd name="T5" fmla="*/ 9 h 16"/>
                <a:gd name="T6" fmla="*/ 14 w 18"/>
                <a:gd name="T7" fmla="*/ 0 h 16"/>
                <a:gd name="T8" fmla="*/ 15 w 18"/>
                <a:gd name="T9" fmla="*/ 0 h 16"/>
                <a:gd name="T10" fmla="*/ 18 w 18"/>
                <a:gd name="T11" fmla="*/ 5 h 16"/>
                <a:gd name="T12" fmla="*/ 18 w 18"/>
                <a:gd name="T13" fmla="*/ 6 h 16"/>
                <a:gd name="T14" fmla="*/ 18 w 18"/>
                <a:gd name="T15" fmla="*/ 6 h 16"/>
                <a:gd name="T16" fmla="*/ 18 w 18"/>
                <a:gd name="T17" fmla="*/ 5 h 16"/>
                <a:gd name="T18" fmla="*/ 14 w 18"/>
                <a:gd name="T19" fmla="*/ 2 h 16"/>
                <a:gd name="T20" fmla="*/ 2 w 18"/>
                <a:gd name="T21" fmla="*/ 10 h 16"/>
                <a:gd name="T22" fmla="*/ 2 w 18"/>
                <a:gd name="T23" fmla="*/ 11 h 16"/>
                <a:gd name="T24" fmla="*/ 3 w 18"/>
                <a:gd name="T25" fmla="*/ 14 h 16"/>
                <a:gd name="T26" fmla="*/ 1 w 18"/>
                <a:gd name="T2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6">
                  <a:moveTo>
                    <a:pt x="1" y="11"/>
                  </a:moveTo>
                  <a:lnTo>
                    <a:pt x="0" y="11"/>
                  </a:lnTo>
                  <a:lnTo>
                    <a:pt x="1" y="9"/>
                  </a:lnTo>
                  <a:cubicBezTo>
                    <a:pt x="2" y="5"/>
                    <a:pt x="10" y="2"/>
                    <a:pt x="14" y="0"/>
                  </a:cubicBezTo>
                  <a:lnTo>
                    <a:pt x="15" y="0"/>
                  </a:lnTo>
                  <a:cubicBezTo>
                    <a:pt x="16" y="1"/>
                    <a:pt x="17" y="3"/>
                    <a:pt x="18" y="5"/>
                  </a:cubicBez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cubicBezTo>
                    <a:pt x="17" y="4"/>
                    <a:pt x="15" y="2"/>
                    <a:pt x="14" y="2"/>
                  </a:cubicBezTo>
                  <a:cubicBezTo>
                    <a:pt x="11" y="2"/>
                    <a:pt x="3" y="6"/>
                    <a:pt x="2" y="10"/>
                  </a:cubicBezTo>
                  <a:lnTo>
                    <a:pt x="2" y="11"/>
                  </a:lnTo>
                  <a:cubicBezTo>
                    <a:pt x="2" y="12"/>
                    <a:pt x="2" y="13"/>
                    <a:pt x="3" y="14"/>
                  </a:cubicBezTo>
                  <a:cubicBezTo>
                    <a:pt x="3" y="16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auto">
            <a:xfrm>
              <a:off x="5125" y="2750"/>
              <a:ext cx="53" cy="42"/>
            </a:xfrm>
            <a:custGeom>
              <a:avLst/>
              <a:gdLst>
                <a:gd name="T0" fmla="*/ 2 w 9"/>
                <a:gd name="T1" fmla="*/ 7 h 7"/>
                <a:gd name="T2" fmla="*/ 0 w 9"/>
                <a:gd name="T3" fmla="*/ 3 h 7"/>
                <a:gd name="T4" fmla="*/ 3 w 9"/>
                <a:gd name="T5" fmla="*/ 1 h 7"/>
                <a:gd name="T6" fmla="*/ 3 w 9"/>
                <a:gd name="T7" fmla="*/ 1 h 7"/>
                <a:gd name="T8" fmla="*/ 9 w 9"/>
                <a:gd name="T9" fmla="*/ 6 h 7"/>
                <a:gd name="T10" fmla="*/ 9 w 9"/>
                <a:gd name="T11" fmla="*/ 6 h 7"/>
                <a:gd name="T12" fmla="*/ 2 w 9"/>
                <a:gd name="T13" fmla="*/ 4 h 7"/>
                <a:gd name="T14" fmla="*/ 2 w 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2" y="7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lnTo>
                    <a:pt x="3" y="1"/>
                  </a:lnTo>
                  <a:cubicBezTo>
                    <a:pt x="6" y="2"/>
                    <a:pt x="8" y="4"/>
                    <a:pt x="9" y="6"/>
                  </a:cubicBezTo>
                  <a:lnTo>
                    <a:pt x="9" y="6"/>
                  </a:lnTo>
                  <a:cubicBezTo>
                    <a:pt x="7" y="5"/>
                    <a:pt x="5" y="2"/>
                    <a:pt x="2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auto">
            <a:xfrm>
              <a:off x="4971" y="2839"/>
              <a:ext cx="29" cy="71"/>
            </a:xfrm>
            <a:custGeom>
              <a:avLst/>
              <a:gdLst>
                <a:gd name="T0" fmla="*/ 5 w 5"/>
                <a:gd name="T1" fmla="*/ 6 h 12"/>
                <a:gd name="T2" fmla="*/ 3 w 5"/>
                <a:gd name="T3" fmla="*/ 3 h 12"/>
                <a:gd name="T4" fmla="*/ 0 w 5"/>
                <a:gd name="T5" fmla="*/ 6 h 12"/>
                <a:gd name="T6" fmla="*/ 0 w 5"/>
                <a:gd name="T7" fmla="*/ 7 h 12"/>
                <a:gd name="T8" fmla="*/ 4 w 5"/>
                <a:gd name="T9" fmla="*/ 12 h 12"/>
                <a:gd name="T10" fmla="*/ 2 w 5"/>
                <a:gd name="T11" fmla="*/ 6 h 12"/>
                <a:gd name="T12" fmla="*/ 5 w 5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5" y="6"/>
                  </a:moveTo>
                  <a:lnTo>
                    <a:pt x="3" y="3"/>
                  </a:lnTo>
                  <a:cubicBezTo>
                    <a:pt x="1" y="0"/>
                    <a:pt x="0" y="4"/>
                    <a:pt x="0" y="6"/>
                  </a:cubicBezTo>
                  <a:lnTo>
                    <a:pt x="0" y="7"/>
                  </a:lnTo>
                  <a:cubicBezTo>
                    <a:pt x="1" y="9"/>
                    <a:pt x="2" y="11"/>
                    <a:pt x="4" y="12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3" y="4"/>
                    <a:pt x="4" y="6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5267" y="3159"/>
              <a:ext cx="54" cy="77"/>
            </a:xfrm>
            <a:custGeom>
              <a:avLst/>
              <a:gdLst>
                <a:gd name="T0" fmla="*/ 0 w 9"/>
                <a:gd name="T1" fmla="*/ 0 h 13"/>
                <a:gd name="T2" fmla="*/ 8 w 9"/>
                <a:gd name="T3" fmla="*/ 13 h 13"/>
                <a:gd name="T4" fmla="*/ 9 w 9"/>
                <a:gd name="T5" fmla="*/ 13 h 13"/>
                <a:gd name="T6" fmla="*/ 1 w 9"/>
                <a:gd name="T7" fmla="*/ 0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2" y="5"/>
                    <a:pt x="5" y="9"/>
                    <a:pt x="8" y="13"/>
                  </a:cubicBezTo>
                  <a:lnTo>
                    <a:pt x="9" y="13"/>
                  </a:lnTo>
                  <a:cubicBezTo>
                    <a:pt x="7" y="8"/>
                    <a:pt x="4" y="4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5089" y="2869"/>
              <a:ext cx="54" cy="89"/>
            </a:xfrm>
            <a:custGeom>
              <a:avLst/>
              <a:gdLst>
                <a:gd name="T0" fmla="*/ 0 w 9"/>
                <a:gd name="T1" fmla="*/ 1 h 15"/>
                <a:gd name="T2" fmla="*/ 9 w 9"/>
                <a:gd name="T3" fmla="*/ 15 h 15"/>
                <a:gd name="T4" fmla="*/ 9 w 9"/>
                <a:gd name="T5" fmla="*/ 14 h 15"/>
                <a:gd name="T6" fmla="*/ 1 w 9"/>
                <a:gd name="T7" fmla="*/ 0 h 15"/>
                <a:gd name="T8" fmla="*/ 1 w 9"/>
                <a:gd name="T9" fmla="*/ 0 h 15"/>
                <a:gd name="T10" fmla="*/ 0 w 9"/>
                <a:gd name="T11" fmla="*/ 0 h 15"/>
                <a:gd name="T12" fmla="*/ 0 w 9"/>
                <a:gd name="T13" fmla="*/ 0 h 15"/>
                <a:gd name="T14" fmla="*/ 0 w 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0" y="1"/>
                  </a:moveTo>
                  <a:lnTo>
                    <a:pt x="9" y="15"/>
                  </a:lnTo>
                  <a:lnTo>
                    <a:pt x="9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5125" y="3041"/>
              <a:ext cx="95" cy="112"/>
            </a:xfrm>
            <a:custGeom>
              <a:avLst/>
              <a:gdLst>
                <a:gd name="T0" fmla="*/ 15 w 16"/>
                <a:gd name="T1" fmla="*/ 0 h 19"/>
                <a:gd name="T2" fmla="*/ 12 w 16"/>
                <a:gd name="T3" fmla="*/ 1 h 19"/>
                <a:gd name="T4" fmla="*/ 8 w 16"/>
                <a:gd name="T5" fmla="*/ 3 h 19"/>
                <a:gd name="T6" fmla="*/ 8 w 16"/>
                <a:gd name="T7" fmla="*/ 3 h 19"/>
                <a:gd name="T8" fmla="*/ 8 w 16"/>
                <a:gd name="T9" fmla="*/ 3 h 19"/>
                <a:gd name="T10" fmla="*/ 1 w 16"/>
                <a:gd name="T11" fmla="*/ 5 h 19"/>
                <a:gd name="T12" fmla="*/ 1 w 16"/>
                <a:gd name="T13" fmla="*/ 5 h 19"/>
                <a:gd name="T14" fmla="*/ 1 w 16"/>
                <a:gd name="T15" fmla="*/ 5 h 19"/>
                <a:gd name="T16" fmla="*/ 0 w 16"/>
                <a:gd name="T17" fmla="*/ 5 h 19"/>
                <a:gd name="T18" fmla="*/ 0 w 16"/>
                <a:gd name="T19" fmla="*/ 5 h 19"/>
                <a:gd name="T20" fmla="*/ 0 w 16"/>
                <a:gd name="T21" fmla="*/ 8 h 19"/>
                <a:gd name="T22" fmla="*/ 0 w 16"/>
                <a:gd name="T23" fmla="*/ 9 h 19"/>
                <a:gd name="T24" fmla="*/ 4 w 16"/>
                <a:gd name="T25" fmla="*/ 13 h 19"/>
                <a:gd name="T26" fmla="*/ 4 w 16"/>
                <a:gd name="T27" fmla="*/ 13 h 19"/>
                <a:gd name="T28" fmla="*/ 7 w 16"/>
                <a:gd name="T29" fmla="*/ 15 h 19"/>
                <a:gd name="T30" fmla="*/ 8 w 16"/>
                <a:gd name="T31" fmla="*/ 17 h 19"/>
                <a:gd name="T32" fmla="*/ 12 w 16"/>
                <a:gd name="T33" fmla="*/ 19 h 19"/>
                <a:gd name="T34" fmla="*/ 15 w 16"/>
                <a:gd name="T35" fmla="*/ 19 h 19"/>
                <a:gd name="T36" fmla="*/ 15 w 16"/>
                <a:gd name="T37" fmla="*/ 19 h 19"/>
                <a:gd name="T38" fmla="*/ 12 w 16"/>
                <a:gd name="T39" fmla="*/ 19 h 19"/>
                <a:gd name="T40" fmla="*/ 10 w 16"/>
                <a:gd name="T41" fmla="*/ 17 h 19"/>
                <a:gd name="T42" fmla="*/ 10 w 16"/>
                <a:gd name="T43" fmla="*/ 17 h 19"/>
                <a:gd name="T44" fmla="*/ 10 w 16"/>
                <a:gd name="T45" fmla="*/ 17 h 19"/>
                <a:gd name="T46" fmla="*/ 10 w 16"/>
                <a:gd name="T47" fmla="*/ 17 h 19"/>
                <a:gd name="T48" fmla="*/ 10 w 16"/>
                <a:gd name="T49" fmla="*/ 17 h 19"/>
                <a:gd name="T50" fmla="*/ 11 w 16"/>
                <a:gd name="T51" fmla="*/ 16 h 19"/>
                <a:gd name="T52" fmla="*/ 12 w 16"/>
                <a:gd name="T53" fmla="*/ 16 h 19"/>
                <a:gd name="T54" fmla="*/ 12 w 16"/>
                <a:gd name="T55" fmla="*/ 15 h 19"/>
                <a:gd name="T56" fmla="*/ 9 w 16"/>
                <a:gd name="T57" fmla="*/ 16 h 19"/>
                <a:gd name="T58" fmla="*/ 9 w 16"/>
                <a:gd name="T59" fmla="*/ 16 h 19"/>
                <a:gd name="T60" fmla="*/ 9 w 16"/>
                <a:gd name="T61" fmla="*/ 16 h 19"/>
                <a:gd name="T62" fmla="*/ 9 w 16"/>
                <a:gd name="T63" fmla="*/ 16 h 19"/>
                <a:gd name="T64" fmla="*/ 9 w 16"/>
                <a:gd name="T65" fmla="*/ 16 h 19"/>
                <a:gd name="T66" fmla="*/ 7 w 16"/>
                <a:gd name="T67" fmla="*/ 14 h 19"/>
                <a:gd name="T68" fmla="*/ 7 w 16"/>
                <a:gd name="T69" fmla="*/ 13 h 19"/>
                <a:gd name="T70" fmla="*/ 11 w 16"/>
                <a:gd name="T71" fmla="*/ 11 h 19"/>
                <a:gd name="T72" fmla="*/ 12 w 16"/>
                <a:gd name="T73" fmla="*/ 11 h 19"/>
                <a:gd name="T74" fmla="*/ 15 w 16"/>
                <a:gd name="T75" fmla="*/ 7 h 19"/>
                <a:gd name="T76" fmla="*/ 16 w 16"/>
                <a:gd name="T77" fmla="*/ 6 h 19"/>
                <a:gd name="T78" fmla="*/ 15 w 16"/>
                <a:gd name="T79" fmla="*/ 6 h 19"/>
                <a:gd name="T80" fmla="*/ 11 w 16"/>
                <a:gd name="T81" fmla="*/ 9 h 19"/>
                <a:gd name="T82" fmla="*/ 8 w 16"/>
                <a:gd name="T83" fmla="*/ 10 h 19"/>
                <a:gd name="T84" fmla="*/ 5 w 16"/>
                <a:gd name="T85" fmla="*/ 11 h 19"/>
                <a:gd name="T86" fmla="*/ 2 w 16"/>
                <a:gd name="T87" fmla="*/ 8 h 19"/>
                <a:gd name="T88" fmla="*/ 9 w 16"/>
                <a:gd name="T89" fmla="*/ 7 h 19"/>
                <a:gd name="T90" fmla="*/ 9 w 16"/>
                <a:gd name="T91" fmla="*/ 6 h 19"/>
                <a:gd name="T92" fmla="*/ 10 w 16"/>
                <a:gd name="T93" fmla="*/ 4 h 19"/>
                <a:gd name="T94" fmla="*/ 10 w 16"/>
                <a:gd name="T95" fmla="*/ 3 h 19"/>
                <a:gd name="T96" fmla="*/ 12 w 16"/>
                <a:gd name="T97" fmla="*/ 2 h 19"/>
                <a:gd name="T98" fmla="*/ 12 w 16"/>
                <a:gd name="T99" fmla="*/ 2 h 19"/>
                <a:gd name="T100" fmla="*/ 15 w 16"/>
                <a:gd name="T101" fmla="*/ 0 h 19"/>
                <a:gd name="T102" fmla="*/ 15 w 16"/>
                <a:gd name="T10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9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0" y="2"/>
                    <a:pt x="8" y="3"/>
                  </a:cubicBezTo>
                  <a:lnTo>
                    <a:pt x="8" y="3"/>
                  </a:lnTo>
                  <a:lnTo>
                    <a:pt x="8" y="3"/>
                  </a:lnTo>
                  <a:cubicBezTo>
                    <a:pt x="5" y="4"/>
                    <a:pt x="3" y="4"/>
                    <a:pt x="1" y="5"/>
                  </a:cubicBez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0" y="6"/>
                    <a:pt x="0" y="7"/>
                    <a:pt x="0" y="8"/>
                  </a:cubicBezTo>
                  <a:lnTo>
                    <a:pt x="0" y="9"/>
                  </a:lnTo>
                  <a:cubicBezTo>
                    <a:pt x="2" y="10"/>
                    <a:pt x="4" y="11"/>
                    <a:pt x="4" y="13"/>
                  </a:cubicBezTo>
                  <a:lnTo>
                    <a:pt x="4" y="13"/>
                  </a:lnTo>
                  <a:cubicBezTo>
                    <a:pt x="5" y="14"/>
                    <a:pt x="6" y="14"/>
                    <a:pt x="7" y="15"/>
                  </a:cubicBezTo>
                  <a:lnTo>
                    <a:pt x="8" y="17"/>
                  </a:lnTo>
                  <a:cubicBezTo>
                    <a:pt x="9" y="18"/>
                    <a:pt x="10" y="19"/>
                    <a:pt x="12" y="19"/>
                  </a:cubicBezTo>
                  <a:cubicBezTo>
                    <a:pt x="13" y="19"/>
                    <a:pt x="14" y="19"/>
                    <a:pt x="15" y="19"/>
                  </a:cubicBezTo>
                  <a:lnTo>
                    <a:pt x="15" y="19"/>
                  </a:lnTo>
                  <a:cubicBezTo>
                    <a:pt x="14" y="19"/>
                    <a:pt x="13" y="19"/>
                    <a:pt x="12" y="19"/>
                  </a:cubicBezTo>
                  <a:cubicBezTo>
                    <a:pt x="11" y="18"/>
                    <a:pt x="10" y="18"/>
                    <a:pt x="10" y="17"/>
                  </a:cubicBez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ubicBezTo>
                    <a:pt x="10" y="17"/>
                    <a:pt x="11" y="17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0" y="15"/>
                    <a:pt x="9" y="16"/>
                  </a:cubicBez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cubicBezTo>
                    <a:pt x="8" y="15"/>
                    <a:pt x="8" y="15"/>
                    <a:pt x="7" y="14"/>
                  </a:cubicBezTo>
                  <a:lnTo>
                    <a:pt x="7" y="13"/>
                  </a:lnTo>
                  <a:cubicBezTo>
                    <a:pt x="9" y="14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4" y="8"/>
                    <a:pt x="15" y="7"/>
                  </a:cubicBezTo>
                  <a:lnTo>
                    <a:pt x="16" y="6"/>
                  </a:lnTo>
                  <a:lnTo>
                    <a:pt x="15" y="6"/>
                  </a:lnTo>
                  <a:cubicBezTo>
                    <a:pt x="14" y="7"/>
                    <a:pt x="12" y="8"/>
                    <a:pt x="11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4" y="11"/>
                    <a:pt x="0" y="9"/>
                    <a:pt x="2" y="8"/>
                  </a:cubicBezTo>
                  <a:cubicBezTo>
                    <a:pt x="4" y="8"/>
                    <a:pt x="7" y="8"/>
                    <a:pt x="9" y="7"/>
                  </a:cubicBezTo>
                  <a:lnTo>
                    <a:pt x="9" y="6"/>
                  </a:lnTo>
                  <a:cubicBezTo>
                    <a:pt x="9" y="5"/>
                    <a:pt x="9" y="5"/>
                    <a:pt x="10" y="4"/>
                  </a:cubicBezTo>
                  <a:lnTo>
                    <a:pt x="10" y="3"/>
                  </a:lnTo>
                  <a:cubicBezTo>
                    <a:pt x="11" y="3"/>
                    <a:pt x="11" y="2"/>
                    <a:pt x="12" y="2"/>
                  </a:cubicBezTo>
                  <a:lnTo>
                    <a:pt x="12" y="2"/>
                  </a:lnTo>
                  <a:cubicBezTo>
                    <a:pt x="13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5178" y="2981"/>
              <a:ext cx="18" cy="0"/>
            </a:xfrm>
            <a:custGeom>
              <a:avLst/>
              <a:gdLst>
                <a:gd name="T0" fmla="*/ 2 w 3"/>
                <a:gd name="T1" fmla="*/ 1 w 3"/>
                <a:gd name="T2" fmla="*/ 1 w 3"/>
                <a:gd name="T3" fmla="*/ 0 w 3"/>
                <a:gd name="T4" fmla="*/ 0 w 3"/>
                <a:gd name="T5" fmla="*/ 1 w 3"/>
                <a:gd name="T6" fmla="*/ 1 w 3"/>
                <a:gd name="T7" fmla="*/ 2 w 3"/>
                <a:gd name="T8" fmla="*/ 2 w 3"/>
                <a:gd name="T9" fmla="*/ 2 w 3"/>
                <a:gd name="T10" fmla="*/ 2 w 3"/>
                <a:gd name="T11" fmla="*/ 2 w 3"/>
                <a:gd name="T12" fmla="*/ 3 w 3"/>
                <a:gd name="T13" fmla="*/ 2 w 3"/>
                <a:gd name="T14" fmla="*/ 2 w 3"/>
                <a:gd name="T15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5143" y="2969"/>
              <a:ext cx="30" cy="66"/>
            </a:xfrm>
            <a:custGeom>
              <a:avLst/>
              <a:gdLst>
                <a:gd name="T0" fmla="*/ 1 w 5"/>
                <a:gd name="T1" fmla="*/ 0 h 11"/>
                <a:gd name="T2" fmla="*/ 1 w 5"/>
                <a:gd name="T3" fmla="*/ 0 h 11"/>
                <a:gd name="T4" fmla="*/ 1 w 5"/>
                <a:gd name="T5" fmla="*/ 0 h 11"/>
                <a:gd name="T6" fmla="*/ 1 w 5"/>
                <a:gd name="T7" fmla="*/ 0 h 11"/>
                <a:gd name="T8" fmla="*/ 1 w 5"/>
                <a:gd name="T9" fmla="*/ 0 h 11"/>
                <a:gd name="T10" fmla="*/ 1 w 5"/>
                <a:gd name="T11" fmla="*/ 0 h 11"/>
                <a:gd name="T12" fmla="*/ 1 w 5"/>
                <a:gd name="T13" fmla="*/ 0 h 11"/>
                <a:gd name="T14" fmla="*/ 1 w 5"/>
                <a:gd name="T15" fmla="*/ 4 h 11"/>
                <a:gd name="T16" fmla="*/ 0 w 5"/>
                <a:gd name="T17" fmla="*/ 8 h 11"/>
                <a:gd name="T18" fmla="*/ 0 w 5"/>
                <a:gd name="T19" fmla="*/ 11 h 11"/>
                <a:gd name="T20" fmla="*/ 1 w 5"/>
                <a:gd name="T21" fmla="*/ 11 h 11"/>
                <a:gd name="T22" fmla="*/ 3 w 5"/>
                <a:gd name="T23" fmla="*/ 9 h 11"/>
                <a:gd name="T24" fmla="*/ 5 w 5"/>
                <a:gd name="T25" fmla="*/ 4 h 11"/>
                <a:gd name="T26" fmla="*/ 4 w 5"/>
                <a:gd name="T27" fmla="*/ 2 h 11"/>
                <a:gd name="T28" fmla="*/ 4 w 5"/>
                <a:gd name="T29" fmla="*/ 2 h 11"/>
                <a:gd name="T30" fmla="*/ 3 w 5"/>
                <a:gd name="T31" fmla="*/ 1 h 11"/>
                <a:gd name="T32" fmla="*/ 2 w 5"/>
                <a:gd name="T33" fmla="*/ 1 h 11"/>
                <a:gd name="T34" fmla="*/ 2 w 5"/>
                <a:gd name="T35" fmla="*/ 0 h 11"/>
                <a:gd name="T36" fmla="*/ 1 w 5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0" y="1"/>
                    <a:pt x="1" y="3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1"/>
                  </a:ln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5" y="5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5149" y="2952"/>
              <a:ext cx="255" cy="160"/>
            </a:xfrm>
            <a:custGeom>
              <a:avLst/>
              <a:gdLst>
                <a:gd name="T0" fmla="*/ 42 w 43"/>
                <a:gd name="T1" fmla="*/ 7 h 27"/>
                <a:gd name="T2" fmla="*/ 42 w 43"/>
                <a:gd name="T3" fmla="*/ 7 h 27"/>
                <a:gd name="T4" fmla="*/ 36 w 43"/>
                <a:gd name="T5" fmla="*/ 8 h 27"/>
                <a:gd name="T6" fmla="*/ 27 w 43"/>
                <a:gd name="T7" fmla="*/ 7 h 27"/>
                <a:gd name="T8" fmla="*/ 23 w 43"/>
                <a:gd name="T9" fmla="*/ 4 h 27"/>
                <a:gd name="T10" fmla="*/ 18 w 43"/>
                <a:gd name="T11" fmla="*/ 2 h 27"/>
                <a:gd name="T12" fmla="*/ 15 w 43"/>
                <a:gd name="T13" fmla="*/ 1 h 27"/>
                <a:gd name="T14" fmla="*/ 11 w 43"/>
                <a:gd name="T15" fmla="*/ 0 h 27"/>
                <a:gd name="T16" fmla="*/ 7 w 43"/>
                <a:gd name="T17" fmla="*/ 1 h 27"/>
                <a:gd name="T18" fmla="*/ 6 w 43"/>
                <a:gd name="T19" fmla="*/ 1 h 27"/>
                <a:gd name="T20" fmla="*/ 5 w 43"/>
                <a:gd name="T21" fmla="*/ 1 h 27"/>
                <a:gd name="T22" fmla="*/ 2 w 43"/>
                <a:gd name="T23" fmla="*/ 2 h 27"/>
                <a:gd name="T24" fmla="*/ 0 w 43"/>
                <a:gd name="T25" fmla="*/ 2 h 27"/>
                <a:gd name="T26" fmla="*/ 0 w 43"/>
                <a:gd name="T27" fmla="*/ 3 h 27"/>
                <a:gd name="T28" fmla="*/ 0 w 43"/>
                <a:gd name="T29" fmla="*/ 3 h 27"/>
                <a:gd name="T30" fmla="*/ 1 w 43"/>
                <a:gd name="T31" fmla="*/ 4 h 27"/>
                <a:gd name="T32" fmla="*/ 2 w 43"/>
                <a:gd name="T33" fmla="*/ 4 h 27"/>
                <a:gd name="T34" fmla="*/ 3 w 43"/>
                <a:gd name="T35" fmla="*/ 4 h 27"/>
                <a:gd name="T36" fmla="*/ 3 w 43"/>
                <a:gd name="T37" fmla="*/ 4 h 27"/>
                <a:gd name="T38" fmla="*/ 3 w 43"/>
                <a:gd name="T39" fmla="*/ 4 h 27"/>
                <a:gd name="T40" fmla="*/ 3 w 43"/>
                <a:gd name="T41" fmla="*/ 4 h 27"/>
                <a:gd name="T42" fmla="*/ 5 w 43"/>
                <a:gd name="T43" fmla="*/ 5 h 27"/>
                <a:gd name="T44" fmla="*/ 8 w 43"/>
                <a:gd name="T45" fmla="*/ 5 h 27"/>
                <a:gd name="T46" fmla="*/ 11 w 43"/>
                <a:gd name="T47" fmla="*/ 3 h 27"/>
                <a:gd name="T48" fmla="*/ 12 w 43"/>
                <a:gd name="T49" fmla="*/ 4 h 27"/>
                <a:gd name="T50" fmla="*/ 19 w 43"/>
                <a:gd name="T51" fmla="*/ 10 h 27"/>
                <a:gd name="T52" fmla="*/ 23 w 43"/>
                <a:gd name="T53" fmla="*/ 11 h 27"/>
                <a:gd name="T54" fmla="*/ 26 w 43"/>
                <a:gd name="T55" fmla="*/ 10 h 27"/>
                <a:gd name="T56" fmla="*/ 28 w 43"/>
                <a:gd name="T57" fmla="*/ 10 h 27"/>
                <a:gd name="T58" fmla="*/ 29 w 43"/>
                <a:gd name="T59" fmla="*/ 10 h 27"/>
                <a:gd name="T60" fmla="*/ 29 w 43"/>
                <a:gd name="T61" fmla="*/ 11 h 27"/>
                <a:gd name="T62" fmla="*/ 26 w 43"/>
                <a:gd name="T63" fmla="*/ 16 h 27"/>
                <a:gd name="T64" fmla="*/ 26 w 43"/>
                <a:gd name="T65" fmla="*/ 16 h 27"/>
                <a:gd name="T66" fmla="*/ 25 w 43"/>
                <a:gd name="T67" fmla="*/ 18 h 27"/>
                <a:gd name="T68" fmla="*/ 25 w 43"/>
                <a:gd name="T69" fmla="*/ 18 h 27"/>
                <a:gd name="T70" fmla="*/ 25 w 43"/>
                <a:gd name="T71" fmla="*/ 18 h 27"/>
                <a:gd name="T72" fmla="*/ 24 w 43"/>
                <a:gd name="T73" fmla="*/ 18 h 27"/>
                <a:gd name="T74" fmla="*/ 21 w 43"/>
                <a:gd name="T75" fmla="*/ 19 h 27"/>
                <a:gd name="T76" fmla="*/ 20 w 43"/>
                <a:gd name="T77" fmla="*/ 20 h 27"/>
                <a:gd name="T78" fmla="*/ 24 w 43"/>
                <a:gd name="T79" fmla="*/ 27 h 27"/>
                <a:gd name="T80" fmla="*/ 28 w 43"/>
                <a:gd name="T81" fmla="*/ 23 h 27"/>
                <a:gd name="T82" fmla="*/ 29 w 43"/>
                <a:gd name="T83" fmla="*/ 21 h 27"/>
                <a:gd name="T84" fmla="*/ 43 w 43"/>
                <a:gd name="T85" fmla="*/ 17 h 27"/>
                <a:gd name="T86" fmla="*/ 42 w 43"/>
                <a:gd name="T8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27">
                  <a:moveTo>
                    <a:pt x="42" y="7"/>
                  </a:moveTo>
                  <a:lnTo>
                    <a:pt x="42" y="7"/>
                  </a:lnTo>
                  <a:cubicBezTo>
                    <a:pt x="40" y="8"/>
                    <a:pt x="38" y="8"/>
                    <a:pt x="36" y="8"/>
                  </a:cubicBezTo>
                  <a:cubicBezTo>
                    <a:pt x="33" y="8"/>
                    <a:pt x="30" y="8"/>
                    <a:pt x="27" y="7"/>
                  </a:cubicBezTo>
                  <a:cubicBezTo>
                    <a:pt x="26" y="6"/>
                    <a:pt x="24" y="5"/>
                    <a:pt x="23" y="4"/>
                  </a:cubicBezTo>
                  <a:cubicBezTo>
                    <a:pt x="21" y="3"/>
                    <a:pt x="19" y="3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6" y="1"/>
                  </a:ln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5"/>
                  </a:lnTo>
                  <a:cubicBezTo>
                    <a:pt x="6" y="5"/>
                    <a:pt x="7" y="5"/>
                    <a:pt x="8" y="5"/>
                  </a:cubicBezTo>
                  <a:cubicBezTo>
                    <a:pt x="9" y="4"/>
                    <a:pt x="10" y="4"/>
                    <a:pt x="11" y="3"/>
                  </a:cubicBezTo>
                  <a:lnTo>
                    <a:pt x="12" y="4"/>
                  </a:lnTo>
                  <a:cubicBezTo>
                    <a:pt x="13" y="7"/>
                    <a:pt x="16" y="9"/>
                    <a:pt x="19" y="10"/>
                  </a:cubicBezTo>
                  <a:cubicBezTo>
                    <a:pt x="20" y="11"/>
                    <a:pt x="21" y="11"/>
                    <a:pt x="23" y="11"/>
                  </a:cubicBezTo>
                  <a:cubicBezTo>
                    <a:pt x="24" y="11"/>
                    <a:pt x="25" y="11"/>
                    <a:pt x="26" y="10"/>
                  </a:cubicBezTo>
                  <a:cubicBezTo>
                    <a:pt x="27" y="10"/>
                    <a:pt x="28" y="10"/>
                    <a:pt x="28" y="10"/>
                  </a:cubicBezTo>
                  <a:lnTo>
                    <a:pt x="29" y="10"/>
                  </a:lnTo>
                  <a:cubicBezTo>
                    <a:pt x="29" y="11"/>
                    <a:pt x="29" y="11"/>
                    <a:pt x="29" y="11"/>
                  </a:cubicBezTo>
                  <a:cubicBezTo>
                    <a:pt x="28" y="13"/>
                    <a:pt x="27" y="15"/>
                    <a:pt x="26" y="16"/>
                  </a:cubicBezTo>
                  <a:lnTo>
                    <a:pt x="26" y="16"/>
                  </a:lnTo>
                  <a:cubicBezTo>
                    <a:pt x="26" y="17"/>
                    <a:pt x="25" y="18"/>
                    <a:pt x="25" y="18"/>
                  </a:cubicBezTo>
                  <a:lnTo>
                    <a:pt x="25" y="18"/>
                  </a:lnTo>
                  <a:lnTo>
                    <a:pt x="25" y="18"/>
                  </a:lnTo>
                  <a:lnTo>
                    <a:pt x="24" y="18"/>
                  </a:lnTo>
                  <a:cubicBezTo>
                    <a:pt x="23" y="18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4" y="27"/>
                  </a:lnTo>
                  <a:cubicBezTo>
                    <a:pt x="25" y="26"/>
                    <a:pt x="27" y="25"/>
                    <a:pt x="28" y="23"/>
                  </a:cubicBezTo>
                  <a:cubicBezTo>
                    <a:pt x="28" y="23"/>
                    <a:pt x="29" y="22"/>
                    <a:pt x="29" y="21"/>
                  </a:cubicBezTo>
                  <a:lnTo>
                    <a:pt x="43" y="17"/>
                  </a:lnTo>
                  <a:cubicBezTo>
                    <a:pt x="43" y="13"/>
                    <a:pt x="42" y="10"/>
                    <a:pt x="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5101" y="2987"/>
              <a:ext cx="48" cy="66"/>
            </a:xfrm>
            <a:custGeom>
              <a:avLst/>
              <a:gdLst>
                <a:gd name="T0" fmla="*/ 6 w 8"/>
                <a:gd name="T1" fmla="*/ 3 h 11"/>
                <a:gd name="T2" fmla="*/ 6 w 8"/>
                <a:gd name="T3" fmla="*/ 1 h 11"/>
                <a:gd name="T4" fmla="*/ 6 w 8"/>
                <a:gd name="T5" fmla="*/ 0 h 11"/>
                <a:gd name="T6" fmla="*/ 4 w 8"/>
                <a:gd name="T7" fmla="*/ 3 h 11"/>
                <a:gd name="T8" fmla="*/ 0 w 8"/>
                <a:gd name="T9" fmla="*/ 8 h 11"/>
                <a:gd name="T10" fmla="*/ 1 w 8"/>
                <a:gd name="T11" fmla="*/ 10 h 11"/>
                <a:gd name="T12" fmla="*/ 3 w 8"/>
                <a:gd name="T13" fmla="*/ 11 h 11"/>
                <a:gd name="T14" fmla="*/ 3 w 8"/>
                <a:gd name="T15" fmla="*/ 11 h 11"/>
                <a:gd name="T16" fmla="*/ 6 w 8"/>
                <a:gd name="T17" fmla="*/ 10 h 11"/>
                <a:gd name="T18" fmla="*/ 8 w 8"/>
                <a:gd name="T19" fmla="*/ 9 h 11"/>
                <a:gd name="T20" fmla="*/ 8 w 8"/>
                <a:gd name="T21" fmla="*/ 9 h 11"/>
                <a:gd name="T22" fmla="*/ 5 w 8"/>
                <a:gd name="T23" fmla="*/ 8 h 11"/>
                <a:gd name="T24" fmla="*/ 6 w 8"/>
                <a:gd name="T25" fmla="*/ 5 h 11"/>
                <a:gd name="T26" fmla="*/ 6 w 8"/>
                <a:gd name="T27" fmla="*/ 4 h 11"/>
                <a:gd name="T28" fmla="*/ 6 w 8"/>
                <a:gd name="T29" fmla="*/ 4 h 11"/>
                <a:gd name="T30" fmla="*/ 6 w 8"/>
                <a:gd name="T31" fmla="*/ 4 h 11"/>
                <a:gd name="T32" fmla="*/ 6 w 8"/>
                <a:gd name="T33" fmla="*/ 4 h 11"/>
                <a:gd name="T34" fmla="*/ 6 w 8"/>
                <a:gd name="T35" fmla="*/ 4 h 11"/>
                <a:gd name="T36" fmla="*/ 4 w 8"/>
                <a:gd name="T37" fmla="*/ 5 h 11"/>
                <a:gd name="T38" fmla="*/ 4 w 8"/>
                <a:gd name="T39" fmla="*/ 5 h 11"/>
                <a:gd name="T40" fmla="*/ 4 w 8"/>
                <a:gd name="T41" fmla="*/ 5 h 11"/>
                <a:gd name="T42" fmla="*/ 6 w 8"/>
                <a:gd name="T4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cubicBezTo>
                    <a:pt x="6" y="2"/>
                    <a:pt x="6" y="2"/>
                    <a:pt x="6" y="1"/>
                  </a:cubicBezTo>
                  <a:lnTo>
                    <a:pt x="6" y="0"/>
                  </a:lnTo>
                  <a:cubicBezTo>
                    <a:pt x="5" y="1"/>
                    <a:pt x="5" y="2"/>
                    <a:pt x="4" y="3"/>
                  </a:cubicBezTo>
                  <a:cubicBezTo>
                    <a:pt x="3" y="5"/>
                    <a:pt x="1" y="6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lnTo>
                    <a:pt x="3" y="11"/>
                  </a:lnTo>
                  <a:lnTo>
                    <a:pt x="3" y="11"/>
                  </a:lnTo>
                  <a:cubicBezTo>
                    <a:pt x="4" y="11"/>
                    <a:pt x="5" y="10"/>
                    <a:pt x="6" y="10"/>
                  </a:cubicBezTo>
                  <a:cubicBezTo>
                    <a:pt x="7" y="10"/>
                    <a:pt x="7" y="9"/>
                    <a:pt x="8" y="9"/>
                  </a:cubicBezTo>
                  <a:lnTo>
                    <a:pt x="8" y="9"/>
                  </a:lnTo>
                  <a:cubicBezTo>
                    <a:pt x="7" y="9"/>
                    <a:pt x="6" y="9"/>
                    <a:pt x="5" y="8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ubicBezTo>
                    <a:pt x="5" y="4"/>
                    <a:pt x="5" y="4"/>
                    <a:pt x="4" y="5"/>
                  </a:cubicBezTo>
                  <a:lnTo>
                    <a:pt x="4" y="5"/>
                  </a:lnTo>
                  <a:lnTo>
                    <a:pt x="4" y="5"/>
                  </a:lnTo>
                  <a:cubicBezTo>
                    <a:pt x="5" y="4"/>
                    <a:pt x="5" y="4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5481" y="3124"/>
              <a:ext cx="148" cy="65"/>
            </a:xfrm>
            <a:custGeom>
              <a:avLst/>
              <a:gdLst>
                <a:gd name="T0" fmla="*/ 18 w 25"/>
                <a:gd name="T1" fmla="*/ 6 h 11"/>
                <a:gd name="T2" fmla="*/ 15 w 25"/>
                <a:gd name="T3" fmla="*/ 6 h 11"/>
                <a:gd name="T4" fmla="*/ 13 w 25"/>
                <a:gd name="T5" fmla="*/ 6 h 11"/>
                <a:gd name="T6" fmla="*/ 12 w 25"/>
                <a:gd name="T7" fmla="*/ 5 h 11"/>
                <a:gd name="T8" fmla="*/ 11 w 25"/>
                <a:gd name="T9" fmla="*/ 4 h 11"/>
                <a:gd name="T10" fmla="*/ 12 w 25"/>
                <a:gd name="T11" fmla="*/ 3 h 11"/>
                <a:gd name="T12" fmla="*/ 13 w 25"/>
                <a:gd name="T13" fmla="*/ 3 h 11"/>
                <a:gd name="T14" fmla="*/ 13 w 25"/>
                <a:gd name="T15" fmla="*/ 2 h 11"/>
                <a:gd name="T16" fmla="*/ 13 w 25"/>
                <a:gd name="T17" fmla="*/ 2 h 11"/>
                <a:gd name="T18" fmla="*/ 12 w 25"/>
                <a:gd name="T19" fmla="*/ 2 h 11"/>
                <a:gd name="T20" fmla="*/ 11 w 25"/>
                <a:gd name="T21" fmla="*/ 2 h 11"/>
                <a:gd name="T22" fmla="*/ 11 w 25"/>
                <a:gd name="T23" fmla="*/ 2 h 11"/>
                <a:gd name="T24" fmla="*/ 10 w 25"/>
                <a:gd name="T25" fmla="*/ 1 h 11"/>
                <a:gd name="T26" fmla="*/ 9 w 25"/>
                <a:gd name="T27" fmla="*/ 1 h 11"/>
                <a:gd name="T28" fmla="*/ 8 w 25"/>
                <a:gd name="T29" fmla="*/ 1 h 11"/>
                <a:gd name="T30" fmla="*/ 7 w 25"/>
                <a:gd name="T31" fmla="*/ 1 h 11"/>
                <a:gd name="T32" fmla="*/ 6 w 25"/>
                <a:gd name="T33" fmla="*/ 1 h 11"/>
                <a:gd name="T34" fmla="*/ 3 w 25"/>
                <a:gd name="T35" fmla="*/ 1 h 11"/>
                <a:gd name="T36" fmla="*/ 1 w 25"/>
                <a:gd name="T37" fmla="*/ 0 h 11"/>
                <a:gd name="T38" fmla="*/ 0 w 25"/>
                <a:gd name="T39" fmla="*/ 0 h 11"/>
                <a:gd name="T40" fmla="*/ 0 w 25"/>
                <a:gd name="T41" fmla="*/ 0 h 11"/>
                <a:gd name="T42" fmla="*/ 1 w 25"/>
                <a:gd name="T43" fmla="*/ 1 h 11"/>
                <a:gd name="T44" fmla="*/ 3 w 25"/>
                <a:gd name="T45" fmla="*/ 3 h 11"/>
                <a:gd name="T46" fmla="*/ 5 w 25"/>
                <a:gd name="T47" fmla="*/ 5 h 11"/>
                <a:gd name="T48" fmla="*/ 7 w 25"/>
                <a:gd name="T49" fmla="*/ 6 h 11"/>
                <a:gd name="T50" fmla="*/ 8 w 25"/>
                <a:gd name="T51" fmla="*/ 7 h 11"/>
                <a:gd name="T52" fmla="*/ 9 w 25"/>
                <a:gd name="T53" fmla="*/ 7 h 11"/>
                <a:gd name="T54" fmla="*/ 10 w 25"/>
                <a:gd name="T55" fmla="*/ 8 h 11"/>
                <a:gd name="T56" fmla="*/ 11 w 25"/>
                <a:gd name="T57" fmla="*/ 8 h 11"/>
                <a:gd name="T58" fmla="*/ 11 w 25"/>
                <a:gd name="T59" fmla="*/ 9 h 11"/>
                <a:gd name="T60" fmla="*/ 12 w 25"/>
                <a:gd name="T61" fmla="*/ 9 h 11"/>
                <a:gd name="T62" fmla="*/ 12 w 25"/>
                <a:gd name="T63" fmla="*/ 9 h 11"/>
                <a:gd name="T64" fmla="*/ 15 w 25"/>
                <a:gd name="T65" fmla="*/ 10 h 11"/>
                <a:gd name="T66" fmla="*/ 18 w 25"/>
                <a:gd name="T67" fmla="*/ 11 h 11"/>
                <a:gd name="T68" fmla="*/ 22 w 25"/>
                <a:gd name="T69" fmla="*/ 11 h 11"/>
                <a:gd name="T70" fmla="*/ 24 w 25"/>
                <a:gd name="T71" fmla="*/ 11 h 11"/>
                <a:gd name="T72" fmla="*/ 25 w 25"/>
                <a:gd name="T73" fmla="*/ 10 h 11"/>
                <a:gd name="T74" fmla="*/ 24 w 25"/>
                <a:gd name="T75" fmla="*/ 8 h 11"/>
                <a:gd name="T76" fmla="*/ 21 w 25"/>
                <a:gd name="T77" fmla="*/ 7 h 11"/>
                <a:gd name="T78" fmla="*/ 19 w 25"/>
                <a:gd name="T7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1">
                  <a:moveTo>
                    <a:pt x="18" y="6"/>
                  </a:move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3944" y="2952"/>
              <a:ext cx="350" cy="427"/>
            </a:xfrm>
            <a:custGeom>
              <a:avLst/>
              <a:gdLst>
                <a:gd name="T0" fmla="*/ 18 w 59"/>
                <a:gd name="T1" fmla="*/ 3 h 72"/>
                <a:gd name="T2" fmla="*/ 20 w 59"/>
                <a:gd name="T3" fmla="*/ 16 h 72"/>
                <a:gd name="T4" fmla="*/ 25 w 59"/>
                <a:gd name="T5" fmla="*/ 6 h 72"/>
                <a:gd name="T6" fmla="*/ 33 w 59"/>
                <a:gd name="T7" fmla="*/ 1 h 72"/>
                <a:gd name="T8" fmla="*/ 36 w 59"/>
                <a:gd name="T9" fmla="*/ 0 h 72"/>
                <a:gd name="T10" fmla="*/ 34 w 59"/>
                <a:gd name="T11" fmla="*/ 8 h 72"/>
                <a:gd name="T12" fmla="*/ 30 w 59"/>
                <a:gd name="T13" fmla="*/ 12 h 72"/>
                <a:gd name="T14" fmla="*/ 35 w 59"/>
                <a:gd name="T15" fmla="*/ 8 h 72"/>
                <a:gd name="T16" fmla="*/ 43 w 59"/>
                <a:gd name="T17" fmla="*/ 5 h 72"/>
                <a:gd name="T18" fmla="*/ 49 w 59"/>
                <a:gd name="T19" fmla="*/ 4 h 72"/>
                <a:gd name="T20" fmla="*/ 46 w 59"/>
                <a:gd name="T21" fmla="*/ 9 h 72"/>
                <a:gd name="T22" fmla="*/ 40 w 59"/>
                <a:gd name="T23" fmla="*/ 12 h 72"/>
                <a:gd name="T24" fmla="*/ 36 w 59"/>
                <a:gd name="T25" fmla="*/ 20 h 72"/>
                <a:gd name="T26" fmla="*/ 38 w 59"/>
                <a:gd name="T27" fmla="*/ 19 h 72"/>
                <a:gd name="T28" fmla="*/ 48 w 59"/>
                <a:gd name="T29" fmla="*/ 16 h 72"/>
                <a:gd name="T30" fmla="*/ 59 w 59"/>
                <a:gd name="T31" fmla="*/ 24 h 72"/>
                <a:gd name="T32" fmla="*/ 50 w 59"/>
                <a:gd name="T33" fmla="*/ 39 h 72"/>
                <a:gd name="T34" fmla="*/ 45 w 59"/>
                <a:gd name="T35" fmla="*/ 34 h 72"/>
                <a:gd name="T36" fmla="*/ 51 w 59"/>
                <a:gd name="T37" fmla="*/ 27 h 72"/>
                <a:gd name="T38" fmla="*/ 54 w 59"/>
                <a:gd name="T39" fmla="*/ 24 h 72"/>
                <a:gd name="T40" fmla="*/ 53 w 59"/>
                <a:gd name="T41" fmla="*/ 24 h 72"/>
                <a:gd name="T42" fmla="*/ 48 w 59"/>
                <a:gd name="T43" fmla="*/ 23 h 72"/>
                <a:gd name="T44" fmla="*/ 47 w 59"/>
                <a:gd name="T45" fmla="*/ 23 h 72"/>
                <a:gd name="T46" fmla="*/ 43 w 59"/>
                <a:gd name="T47" fmla="*/ 25 h 72"/>
                <a:gd name="T48" fmla="*/ 42 w 59"/>
                <a:gd name="T49" fmla="*/ 35 h 72"/>
                <a:gd name="T50" fmla="*/ 50 w 59"/>
                <a:gd name="T51" fmla="*/ 38 h 72"/>
                <a:gd name="T52" fmla="*/ 36 w 59"/>
                <a:gd name="T53" fmla="*/ 53 h 72"/>
                <a:gd name="T54" fmla="*/ 13 w 59"/>
                <a:gd name="T55" fmla="*/ 72 h 72"/>
                <a:gd name="T56" fmla="*/ 0 w 59"/>
                <a:gd name="T57" fmla="*/ 57 h 72"/>
                <a:gd name="T58" fmla="*/ 14 w 59"/>
                <a:gd name="T59" fmla="*/ 25 h 72"/>
                <a:gd name="T60" fmla="*/ 14 w 59"/>
                <a:gd name="T61" fmla="*/ 4 h 72"/>
                <a:gd name="T62" fmla="*/ 15 w 59"/>
                <a:gd name="T63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72">
                  <a:moveTo>
                    <a:pt x="17" y="2"/>
                  </a:moveTo>
                  <a:lnTo>
                    <a:pt x="18" y="3"/>
                  </a:lnTo>
                  <a:cubicBezTo>
                    <a:pt x="19" y="6"/>
                    <a:pt x="20" y="10"/>
                    <a:pt x="20" y="14"/>
                  </a:cubicBezTo>
                  <a:cubicBezTo>
                    <a:pt x="20" y="14"/>
                    <a:pt x="20" y="15"/>
                    <a:pt x="20" y="16"/>
                  </a:cubicBezTo>
                  <a:lnTo>
                    <a:pt x="20" y="16"/>
                  </a:lnTo>
                  <a:lnTo>
                    <a:pt x="25" y="6"/>
                  </a:lnTo>
                  <a:cubicBezTo>
                    <a:pt x="26" y="5"/>
                    <a:pt x="27" y="5"/>
                    <a:pt x="28" y="4"/>
                  </a:cubicBezTo>
                  <a:cubicBezTo>
                    <a:pt x="30" y="4"/>
                    <a:pt x="31" y="2"/>
                    <a:pt x="33" y="1"/>
                  </a:cubicBezTo>
                  <a:cubicBezTo>
                    <a:pt x="34" y="0"/>
                    <a:pt x="34" y="0"/>
                    <a:pt x="36" y="0"/>
                  </a:cubicBezTo>
                  <a:lnTo>
                    <a:pt x="36" y="0"/>
                  </a:lnTo>
                  <a:cubicBezTo>
                    <a:pt x="37" y="1"/>
                    <a:pt x="37" y="2"/>
                    <a:pt x="37" y="4"/>
                  </a:cubicBezTo>
                  <a:cubicBezTo>
                    <a:pt x="36" y="5"/>
                    <a:pt x="35" y="6"/>
                    <a:pt x="34" y="8"/>
                  </a:cubicBezTo>
                  <a:cubicBezTo>
                    <a:pt x="32" y="9"/>
                    <a:pt x="31" y="10"/>
                    <a:pt x="30" y="11"/>
                  </a:cubicBezTo>
                  <a:lnTo>
                    <a:pt x="30" y="12"/>
                  </a:lnTo>
                  <a:lnTo>
                    <a:pt x="31" y="11"/>
                  </a:lnTo>
                  <a:lnTo>
                    <a:pt x="35" y="8"/>
                  </a:lnTo>
                  <a:cubicBezTo>
                    <a:pt x="36" y="7"/>
                    <a:pt x="37" y="6"/>
                    <a:pt x="39" y="6"/>
                  </a:cubicBezTo>
                  <a:cubicBezTo>
                    <a:pt x="40" y="5"/>
                    <a:pt x="41" y="5"/>
                    <a:pt x="43" y="5"/>
                  </a:cubicBezTo>
                  <a:cubicBezTo>
                    <a:pt x="44" y="5"/>
                    <a:pt x="46" y="4"/>
                    <a:pt x="48" y="4"/>
                  </a:cubicBezTo>
                  <a:lnTo>
                    <a:pt x="49" y="4"/>
                  </a:lnTo>
                  <a:cubicBezTo>
                    <a:pt x="50" y="5"/>
                    <a:pt x="49" y="6"/>
                    <a:pt x="49" y="7"/>
                  </a:cubicBezTo>
                  <a:cubicBezTo>
                    <a:pt x="48" y="8"/>
                    <a:pt x="47" y="9"/>
                    <a:pt x="46" y="9"/>
                  </a:cubicBezTo>
                  <a:cubicBezTo>
                    <a:pt x="44" y="10"/>
                    <a:pt x="43" y="10"/>
                    <a:pt x="42" y="11"/>
                  </a:cubicBezTo>
                  <a:lnTo>
                    <a:pt x="40" y="12"/>
                  </a:lnTo>
                  <a:lnTo>
                    <a:pt x="39" y="14"/>
                  </a:lnTo>
                  <a:cubicBezTo>
                    <a:pt x="38" y="15"/>
                    <a:pt x="36" y="18"/>
                    <a:pt x="36" y="20"/>
                  </a:cubicBezTo>
                  <a:lnTo>
                    <a:pt x="36" y="20"/>
                  </a:lnTo>
                  <a:lnTo>
                    <a:pt x="38" y="19"/>
                  </a:lnTo>
                  <a:cubicBezTo>
                    <a:pt x="40" y="18"/>
                    <a:pt x="43" y="16"/>
                    <a:pt x="45" y="16"/>
                  </a:cubicBezTo>
                  <a:cubicBezTo>
                    <a:pt x="46" y="16"/>
                    <a:pt x="47" y="16"/>
                    <a:pt x="48" y="16"/>
                  </a:cubicBezTo>
                  <a:cubicBezTo>
                    <a:pt x="50" y="17"/>
                    <a:pt x="53" y="18"/>
                    <a:pt x="55" y="20"/>
                  </a:cubicBezTo>
                  <a:cubicBezTo>
                    <a:pt x="56" y="21"/>
                    <a:pt x="58" y="22"/>
                    <a:pt x="59" y="24"/>
                  </a:cubicBezTo>
                  <a:lnTo>
                    <a:pt x="59" y="25"/>
                  </a:lnTo>
                  <a:cubicBezTo>
                    <a:pt x="58" y="30"/>
                    <a:pt x="53" y="35"/>
                    <a:pt x="50" y="39"/>
                  </a:cubicBezTo>
                  <a:lnTo>
                    <a:pt x="47" y="36"/>
                  </a:lnTo>
                  <a:lnTo>
                    <a:pt x="45" y="34"/>
                  </a:lnTo>
                  <a:lnTo>
                    <a:pt x="46" y="33"/>
                  </a:lnTo>
                  <a:cubicBezTo>
                    <a:pt x="48" y="31"/>
                    <a:pt x="49" y="29"/>
                    <a:pt x="51" y="27"/>
                  </a:cubicBezTo>
                  <a:lnTo>
                    <a:pt x="52" y="26"/>
                  </a:lnTo>
                  <a:cubicBezTo>
                    <a:pt x="52" y="26"/>
                    <a:pt x="53" y="25"/>
                    <a:pt x="54" y="24"/>
                  </a:cubicBezTo>
                  <a:lnTo>
                    <a:pt x="54" y="24"/>
                  </a:lnTo>
                  <a:lnTo>
                    <a:pt x="53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cubicBezTo>
                    <a:pt x="46" y="23"/>
                    <a:pt x="45" y="24"/>
                    <a:pt x="44" y="24"/>
                  </a:cubicBezTo>
                  <a:lnTo>
                    <a:pt x="43" y="25"/>
                  </a:lnTo>
                  <a:cubicBezTo>
                    <a:pt x="42" y="26"/>
                    <a:pt x="41" y="27"/>
                    <a:pt x="40" y="29"/>
                  </a:cubicBezTo>
                  <a:cubicBezTo>
                    <a:pt x="40" y="31"/>
                    <a:pt x="40" y="34"/>
                    <a:pt x="42" y="35"/>
                  </a:cubicBezTo>
                  <a:cubicBezTo>
                    <a:pt x="43" y="35"/>
                    <a:pt x="44" y="35"/>
                    <a:pt x="44" y="34"/>
                  </a:cubicBezTo>
                  <a:lnTo>
                    <a:pt x="50" y="38"/>
                  </a:lnTo>
                  <a:lnTo>
                    <a:pt x="47" y="42"/>
                  </a:lnTo>
                  <a:cubicBezTo>
                    <a:pt x="44" y="46"/>
                    <a:pt x="40" y="50"/>
                    <a:pt x="36" y="53"/>
                  </a:cubicBezTo>
                  <a:cubicBezTo>
                    <a:pt x="28" y="58"/>
                    <a:pt x="18" y="64"/>
                    <a:pt x="14" y="72"/>
                  </a:cubicBezTo>
                  <a:lnTo>
                    <a:pt x="13" y="72"/>
                  </a:lnTo>
                  <a:lnTo>
                    <a:pt x="13" y="72"/>
                  </a:lnTo>
                  <a:lnTo>
                    <a:pt x="0" y="57"/>
                  </a:lnTo>
                  <a:lnTo>
                    <a:pt x="0" y="56"/>
                  </a:lnTo>
                  <a:cubicBezTo>
                    <a:pt x="19" y="49"/>
                    <a:pt x="13" y="42"/>
                    <a:pt x="14" y="25"/>
                  </a:cubicBezTo>
                  <a:cubicBezTo>
                    <a:pt x="14" y="19"/>
                    <a:pt x="15" y="13"/>
                    <a:pt x="14" y="7"/>
                  </a:cubicBezTo>
                  <a:lnTo>
                    <a:pt x="14" y="4"/>
                  </a:lnTo>
                  <a:cubicBezTo>
                    <a:pt x="14" y="3"/>
                    <a:pt x="13" y="2"/>
                    <a:pt x="15" y="1"/>
                  </a:cubicBezTo>
                  <a:lnTo>
                    <a:pt x="15" y="1"/>
                  </a:lnTo>
                  <a:cubicBezTo>
                    <a:pt x="16" y="1"/>
                    <a:pt x="16" y="2"/>
                    <a:pt x="17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4205" y="3153"/>
              <a:ext cx="36" cy="30"/>
            </a:xfrm>
            <a:custGeom>
              <a:avLst/>
              <a:gdLst>
                <a:gd name="T0" fmla="*/ 1 w 6"/>
                <a:gd name="T1" fmla="*/ 0 h 5"/>
                <a:gd name="T2" fmla="*/ 6 w 6"/>
                <a:gd name="T3" fmla="*/ 5 h 5"/>
                <a:gd name="T4" fmla="*/ 6 w 6"/>
                <a:gd name="T5" fmla="*/ 5 h 5"/>
                <a:gd name="T6" fmla="*/ 6 w 6"/>
                <a:gd name="T7" fmla="*/ 5 h 5"/>
                <a:gd name="T8" fmla="*/ 5 w 6"/>
                <a:gd name="T9" fmla="*/ 5 h 5"/>
                <a:gd name="T10" fmla="*/ 5 w 6"/>
                <a:gd name="T11" fmla="*/ 5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  <a:gd name="T20" fmla="*/ 1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41"/>
            <p:cNvSpPr>
              <a:spLocks/>
            </p:cNvSpPr>
            <p:nvPr/>
          </p:nvSpPr>
          <p:spPr bwMode="auto">
            <a:xfrm>
              <a:off x="4128" y="3076"/>
              <a:ext cx="339" cy="36"/>
            </a:xfrm>
            <a:custGeom>
              <a:avLst/>
              <a:gdLst>
                <a:gd name="T0" fmla="*/ 2 w 57"/>
                <a:gd name="T1" fmla="*/ 1 h 6"/>
                <a:gd name="T2" fmla="*/ 48 w 57"/>
                <a:gd name="T3" fmla="*/ 0 h 6"/>
                <a:gd name="T4" fmla="*/ 50 w 57"/>
                <a:gd name="T5" fmla="*/ 2 h 6"/>
                <a:gd name="T6" fmla="*/ 55 w 57"/>
                <a:gd name="T7" fmla="*/ 2 h 6"/>
                <a:gd name="T8" fmla="*/ 57 w 57"/>
                <a:gd name="T9" fmla="*/ 2 h 6"/>
                <a:gd name="T10" fmla="*/ 57 w 57"/>
                <a:gd name="T11" fmla="*/ 2 h 6"/>
                <a:gd name="T12" fmla="*/ 57 w 57"/>
                <a:gd name="T13" fmla="*/ 3 h 6"/>
                <a:gd name="T14" fmla="*/ 57 w 57"/>
                <a:gd name="T15" fmla="*/ 4 h 6"/>
                <a:gd name="T16" fmla="*/ 55 w 57"/>
                <a:gd name="T17" fmla="*/ 4 h 6"/>
                <a:gd name="T18" fmla="*/ 50 w 57"/>
                <a:gd name="T19" fmla="*/ 4 h 6"/>
                <a:gd name="T20" fmla="*/ 48 w 57"/>
                <a:gd name="T21" fmla="*/ 6 h 6"/>
                <a:gd name="T22" fmla="*/ 2 w 57"/>
                <a:gd name="T23" fmla="*/ 6 h 6"/>
                <a:gd name="T24" fmla="*/ 2 w 57"/>
                <a:gd name="T25" fmla="*/ 6 h 6"/>
                <a:gd name="T26" fmla="*/ 0 w 57"/>
                <a:gd name="T27" fmla="*/ 3 h 6"/>
                <a:gd name="T28" fmla="*/ 2 w 57"/>
                <a:gd name="T2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6">
                  <a:moveTo>
                    <a:pt x="2" y="1"/>
                  </a:moveTo>
                  <a:lnTo>
                    <a:pt x="48" y="0"/>
                  </a:lnTo>
                  <a:cubicBezTo>
                    <a:pt x="49" y="0"/>
                    <a:pt x="50" y="1"/>
                    <a:pt x="50" y="2"/>
                  </a:cubicBezTo>
                  <a:lnTo>
                    <a:pt x="55" y="2"/>
                  </a:lnTo>
                  <a:cubicBezTo>
                    <a:pt x="56" y="1"/>
                    <a:pt x="56" y="1"/>
                    <a:pt x="57" y="2"/>
                  </a:cubicBezTo>
                  <a:lnTo>
                    <a:pt x="57" y="2"/>
                  </a:lnTo>
                  <a:cubicBezTo>
                    <a:pt x="57" y="3"/>
                    <a:pt x="57" y="3"/>
                    <a:pt x="57" y="3"/>
                  </a:cubicBezTo>
                  <a:lnTo>
                    <a:pt x="57" y="4"/>
                  </a:lnTo>
                  <a:cubicBezTo>
                    <a:pt x="56" y="4"/>
                    <a:pt x="56" y="4"/>
                    <a:pt x="55" y="4"/>
                  </a:cubicBezTo>
                  <a:lnTo>
                    <a:pt x="50" y="4"/>
                  </a:lnTo>
                  <a:cubicBezTo>
                    <a:pt x="50" y="5"/>
                    <a:pt x="49" y="5"/>
                    <a:pt x="48" y="6"/>
                  </a:cubicBezTo>
                  <a:lnTo>
                    <a:pt x="2" y="6"/>
                  </a:lnTo>
                  <a:lnTo>
                    <a:pt x="2" y="6"/>
                  </a:ln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4140" y="2987"/>
              <a:ext cx="83" cy="77"/>
            </a:xfrm>
            <a:custGeom>
              <a:avLst/>
              <a:gdLst>
                <a:gd name="T0" fmla="*/ 14 w 14"/>
                <a:gd name="T1" fmla="*/ 0 h 13"/>
                <a:gd name="T2" fmla="*/ 12 w 14"/>
                <a:gd name="T3" fmla="*/ 1 h 13"/>
                <a:gd name="T4" fmla="*/ 7 w 14"/>
                <a:gd name="T5" fmla="*/ 2 h 13"/>
                <a:gd name="T6" fmla="*/ 6 w 14"/>
                <a:gd name="T7" fmla="*/ 2 h 13"/>
                <a:gd name="T8" fmla="*/ 0 w 14"/>
                <a:gd name="T9" fmla="*/ 8 h 13"/>
                <a:gd name="T10" fmla="*/ 0 w 14"/>
                <a:gd name="T11" fmla="*/ 12 h 13"/>
                <a:gd name="T12" fmla="*/ 0 w 14"/>
                <a:gd name="T13" fmla="*/ 13 h 13"/>
                <a:gd name="T14" fmla="*/ 1 w 14"/>
                <a:gd name="T15" fmla="*/ 13 h 13"/>
                <a:gd name="T16" fmla="*/ 7 w 14"/>
                <a:gd name="T17" fmla="*/ 5 h 13"/>
                <a:gd name="T18" fmla="*/ 8 w 14"/>
                <a:gd name="T19" fmla="*/ 4 h 13"/>
                <a:gd name="T20" fmla="*/ 14 w 14"/>
                <a:gd name="T21" fmla="*/ 1 h 13"/>
                <a:gd name="T22" fmla="*/ 14 w 14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lnTo>
                    <a:pt x="12" y="1"/>
                  </a:lnTo>
                  <a:cubicBezTo>
                    <a:pt x="10" y="1"/>
                    <a:pt x="8" y="1"/>
                    <a:pt x="7" y="2"/>
                  </a:cubicBezTo>
                  <a:lnTo>
                    <a:pt x="6" y="2"/>
                  </a:lnTo>
                  <a:cubicBezTo>
                    <a:pt x="4" y="4"/>
                    <a:pt x="2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lnTo>
                    <a:pt x="0" y="13"/>
                  </a:lnTo>
                  <a:lnTo>
                    <a:pt x="1" y="13"/>
                  </a:lnTo>
                  <a:cubicBezTo>
                    <a:pt x="3" y="10"/>
                    <a:pt x="4" y="7"/>
                    <a:pt x="7" y="5"/>
                  </a:cubicBezTo>
                  <a:lnTo>
                    <a:pt x="8" y="4"/>
                  </a:lnTo>
                  <a:cubicBezTo>
                    <a:pt x="10" y="3"/>
                    <a:pt x="12" y="2"/>
                    <a:pt x="14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4099" y="2964"/>
              <a:ext cx="53" cy="71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8 w 9"/>
                <a:gd name="T5" fmla="*/ 1 h 12"/>
                <a:gd name="T6" fmla="*/ 4 w 9"/>
                <a:gd name="T7" fmla="*/ 5 h 12"/>
                <a:gd name="T8" fmla="*/ 2 w 9"/>
                <a:gd name="T9" fmla="*/ 7 h 12"/>
                <a:gd name="T10" fmla="*/ 0 w 9"/>
                <a:gd name="T11" fmla="*/ 11 h 12"/>
                <a:gd name="T12" fmla="*/ 0 w 9"/>
                <a:gd name="T13" fmla="*/ 12 h 12"/>
                <a:gd name="T14" fmla="*/ 2 w 9"/>
                <a:gd name="T15" fmla="*/ 11 h 12"/>
                <a:gd name="T16" fmla="*/ 4 w 9"/>
                <a:gd name="T17" fmla="*/ 7 h 12"/>
                <a:gd name="T18" fmla="*/ 9 w 9"/>
                <a:gd name="T19" fmla="*/ 1 h 12"/>
                <a:gd name="T20" fmla="*/ 9 w 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cubicBezTo>
                    <a:pt x="7" y="3"/>
                    <a:pt x="6" y="4"/>
                    <a:pt x="4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1" y="9"/>
                    <a:pt x="1" y="10"/>
                    <a:pt x="0" y="11"/>
                  </a:cubicBezTo>
                  <a:lnTo>
                    <a:pt x="0" y="12"/>
                  </a:lnTo>
                  <a:lnTo>
                    <a:pt x="2" y="11"/>
                  </a:lnTo>
                  <a:cubicBezTo>
                    <a:pt x="2" y="10"/>
                    <a:pt x="3" y="8"/>
                    <a:pt x="4" y="7"/>
                  </a:cubicBezTo>
                  <a:cubicBezTo>
                    <a:pt x="6" y="5"/>
                    <a:pt x="8" y="3"/>
                    <a:pt x="9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4039" y="2969"/>
              <a:ext cx="18" cy="84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2 h 14"/>
                <a:gd name="T6" fmla="*/ 2 w 3"/>
                <a:gd name="T7" fmla="*/ 7 h 14"/>
                <a:gd name="T8" fmla="*/ 1 w 3"/>
                <a:gd name="T9" fmla="*/ 0 h 14"/>
                <a:gd name="T10" fmla="*/ 0 w 3"/>
                <a:gd name="T11" fmla="*/ 0 h 14"/>
                <a:gd name="T12" fmla="*/ 2 w 3"/>
                <a:gd name="T13" fmla="*/ 8 h 14"/>
                <a:gd name="T14" fmla="*/ 3 w 3"/>
                <a:gd name="T15" fmla="*/ 12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3" y="12"/>
                  </a:lnTo>
                  <a:cubicBezTo>
                    <a:pt x="3" y="11"/>
                    <a:pt x="2" y="9"/>
                    <a:pt x="2" y="7"/>
                  </a:cubicBezTo>
                  <a:cubicBezTo>
                    <a:pt x="2" y="5"/>
                    <a:pt x="2" y="2"/>
                    <a:pt x="1" y="0"/>
                  </a:cubicBezTo>
                  <a:lnTo>
                    <a:pt x="0" y="0"/>
                  </a:lnTo>
                  <a:cubicBezTo>
                    <a:pt x="0" y="3"/>
                    <a:pt x="1" y="6"/>
                    <a:pt x="2" y="8"/>
                  </a:cubicBezTo>
                  <a:cubicBezTo>
                    <a:pt x="2" y="9"/>
                    <a:pt x="2" y="11"/>
                    <a:pt x="3" y="12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4010" y="3058"/>
              <a:ext cx="273" cy="297"/>
            </a:xfrm>
            <a:custGeom>
              <a:avLst/>
              <a:gdLst>
                <a:gd name="T0" fmla="*/ 17 w 46"/>
                <a:gd name="T1" fmla="*/ 33 h 50"/>
                <a:gd name="T2" fmla="*/ 17 w 46"/>
                <a:gd name="T3" fmla="*/ 17 h 50"/>
                <a:gd name="T4" fmla="*/ 18 w 46"/>
                <a:gd name="T5" fmla="*/ 15 h 50"/>
                <a:gd name="T6" fmla="*/ 22 w 46"/>
                <a:gd name="T7" fmla="*/ 12 h 50"/>
                <a:gd name="T8" fmla="*/ 23 w 46"/>
                <a:gd name="T9" fmla="*/ 9 h 50"/>
                <a:gd name="T10" fmla="*/ 24 w 46"/>
                <a:gd name="T11" fmla="*/ 7 h 50"/>
                <a:gd name="T12" fmla="*/ 29 w 46"/>
                <a:gd name="T13" fmla="*/ 3 h 50"/>
                <a:gd name="T14" fmla="*/ 32 w 46"/>
                <a:gd name="T15" fmla="*/ 1 h 50"/>
                <a:gd name="T16" fmla="*/ 35 w 46"/>
                <a:gd name="T17" fmla="*/ 0 h 50"/>
                <a:gd name="T18" fmla="*/ 39 w 46"/>
                <a:gd name="T19" fmla="*/ 1 h 50"/>
                <a:gd name="T20" fmla="*/ 44 w 46"/>
                <a:gd name="T21" fmla="*/ 3 h 50"/>
                <a:gd name="T22" fmla="*/ 44 w 46"/>
                <a:gd name="T23" fmla="*/ 3 h 50"/>
                <a:gd name="T24" fmla="*/ 44 w 46"/>
                <a:gd name="T25" fmla="*/ 3 h 50"/>
                <a:gd name="T26" fmla="*/ 42 w 46"/>
                <a:gd name="T27" fmla="*/ 3 h 50"/>
                <a:gd name="T28" fmla="*/ 36 w 46"/>
                <a:gd name="T29" fmla="*/ 2 h 50"/>
                <a:gd name="T30" fmla="*/ 33 w 46"/>
                <a:gd name="T31" fmla="*/ 3 h 50"/>
                <a:gd name="T32" fmla="*/ 29 w 46"/>
                <a:gd name="T33" fmla="*/ 6 h 50"/>
                <a:gd name="T34" fmla="*/ 26 w 46"/>
                <a:gd name="T35" fmla="*/ 12 h 50"/>
                <a:gd name="T36" fmla="*/ 26 w 46"/>
                <a:gd name="T37" fmla="*/ 13 h 50"/>
                <a:gd name="T38" fmla="*/ 28 w 46"/>
                <a:gd name="T39" fmla="*/ 19 h 50"/>
                <a:gd name="T40" fmla="*/ 30 w 46"/>
                <a:gd name="T41" fmla="*/ 21 h 50"/>
                <a:gd name="T42" fmla="*/ 33 w 46"/>
                <a:gd name="T43" fmla="*/ 20 h 50"/>
                <a:gd name="T44" fmla="*/ 36 w 46"/>
                <a:gd name="T45" fmla="*/ 17 h 50"/>
                <a:gd name="T46" fmla="*/ 39 w 46"/>
                <a:gd name="T47" fmla="*/ 13 h 50"/>
                <a:gd name="T48" fmla="*/ 40 w 46"/>
                <a:gd name="T49" fmla="*/ 12 h 50"/>
                <a:gd name="T50" fmla="*/ 43 w 46"/>
                <a:gd name="T51" fmla="*/ 9 h 50"/>
                <a:gd name="T52" fmla="*/ 45 w 46"/>
                <a:gd name="T53" fmla="*/ 7 h 50"/>
                <a:gd name="T54" fmla="*/ 46 w 46"/>
                <a:gd name="T55" fmla="*/ 7 h 50"/>
                <a:gd name="T56" fmla="*/ 46 w 46"/>
                <a:gd name="T57" fmla="*/ 7 h 50"/>
                <a:gd name="T58" fmla="*/ 46 w 46"/>
                <a:gd name="T59" fmla="*/ 8 h 50"/>
                <a:gd name="T60" fmla="*/ 45 w 46"/>
                <a:gd name="T61" fmla="*/ 9 h 50"/>
                <a:gd name="T62" fmla="*/ 41 w 46"/>
                <a:gd name="T63" fmla="*/ 12 h 50"/>
                <a:gd name="T64" fmla="*/ 40 w 46"/>
                <a:gd name="T65" fmla="*/ 17 h 50"/>
                <a:gd name="T66" fmla="*/ 38 w 46"/>
                <a:gd name="T67" fmla="*/ 19 h 50"/>
                <a:gd name="T68" fmla="*/ 34 w 46"/>
                <a:gd name="T69" fmla="*/ 23 h 50"/>
                <a:gd name="T70" fmla="*/ 33 w 46"/>
                <a:gd name="T71" fmla="*/ 24 h 50"/>
                <a:gd name="T72" fmla="*/ 30 w 46"/>
                <a:gd name="T73" fmla="*/ 28 h 50"/>
                <a:gd name="T74" fmla="*/ 28 w 46"/>
                <a:gd name="T75" fmla="*/ 29 h 50"/>
                <a:gd name="T76" fmla="*/ 21 w 46"/>
                <a:gd name="T77" fmla="*/ 34 h 50"/>
                <a:gd name="T78" fmla="*/ 14 w 46"/>
                <a:gd name="T79" fmla="*/ 40 h 50"/>
                <a:gd name="T80" fmla="*/ 3 w 46"/>
                <a:gd name="T81" fmla="*/ 50 h 50"/>
                <a:gd name="T82" fmla="*/ 0 w 46"/>
                <a:gd name="T83" fmla="*/ 46 h 50"/>
                <a:gd name="T84" fmla="*/ 0 w 46"/>
                <a:gd name="T85" fmla="*/ 46 h 50"/>
                <a:gd name="T86" fmla="*/ 15 w 46"/>
                <a:gd name="T87" fmla="*/ 37 h 50"/>
                <a:gd name="T88" fmla="*/ 16 w 46"/>
                <a:gd name="T89" fmla="*/ 36 h 50"/>
                <a:gd name="T90" fmla="*/ 17 w 46"/>
                <a:gd name="T9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50">
                  <a:moveTo>
                    <a:pt x="17" y="33"/>
                  </a:moveTo>
                  <a:cubicBezTo>
                    <a:pt x="17" y="27"/>
                    <a:pt x="17" y="22"/>
                    <a:pt x="17" y="17"/>
                  </a:cubicBezTo>
                  <a:lnTo>
                    <a:pt x="18" y="15"/>
                  </a:lnTo>
                  <a:cubicBezTo>
                    <a:pt x="19" y="14"/>
                    <a:pt x="21" y="13"/>
                    <a:pt x="22" y="12"/>
                  </a:cubicBezTo>
                  <a:cubicBezTo>
                    <a:pt x="23" y="11"/>
                    <a:pt x="23" y="10"/>
                    <a:pt x="23" y="9"/>
                  </a:cubicBezTo>
                  <a:lnTo>
                    <a:pt x="24" y="7"/>
                  </a:lnTo>
                  <a:lnTo>
                    <a:pt x="29" y="3"/>
                  </a:lnTo>
                  <a:lnTo>
                    <a:pt x="32" y="1"/>
                  </a:lnTo>
                  <a:cubicBezTo>
                    <a:pt x="33" y="0"/>
                    <a:pt x="34" y="0"/>
                    <a:pt x="35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1" y="1"/>
                    <a:pt x="43" y="2"/>
                    <a:pt x="44" y="3"/>
                  </a:cubicBezTo>
                  <a:lnTo>
                    <a:pt x="44" y="3"/>
                  </a:lnTo>
                  <a:lnTo>
                    <a:pt x="44" y="3"/>
                  </a:lnTo>
                  <a:cubicBezTo>
                    <a:pt x="43" y="3"/>
                    <a:pt x="43" y="3"/>
                    <a:pt x="42" y="3"/>
                  </a:cubicBezTo>
                  <a:cubicBezTo>
                    <a:pt x="40" y="3"/>
                    <a:pt x="38" y="2"/>
                    <a:pt x="36" y="2"/>
                  </a:cubicBezTo>
                  <a:cubicBezTo>
                    <a:pt x="35" y="2"/>
                    <a:pt x="34" y="3"/>
                    <a:pt x="33" y="3"/>
                  </a:cubicBezTo>
                  <a:cubicBezTo>
                    <a:pt x="32" y="4"/>
                    <a:pt x="31" y="5"/>
                    <a:pt x="29" y="6"/>
                  </a:cubicBezTo>
                  <a:cubicBezTo>
                    <a:pt x="28" y="8"/>
                    <a:pt x="26" y="10"/>
                    <a:pt x="26" y="12"/>
                  </a:cubicBezTo>
                  <a:lnTo>
                    <a:pt x="26" y="13"/>
                  </a:lnTo>
                  <a:cubicBezTo>
                    <a:pt x="26" y="15"/>
                    <a:pt x="27" y="17"/>
                    <a:pt x="28" y="19"/>
                  </a:cubicBezTo>
                  <a:cubicBezTo>
                    <a:pt x="28" y="20"/>
                    <a:pt x="29" y="20"/>
                    <a:pt x="30" y="21"/>
                  </a:cubicBezTo>
                  <a:cubicBezTo>
                    <a:pt x="31" y="21"/>
                    <a:pt x="32" y="21"/>
                    <a:pt x="33" y="20"/>
                  </a:cubicBezTo>
                  <a:cubicBezTo>
                    <a:pt x="34" y="19"/>
                    <a:pt x="35" y="18"/>
                    <a:pt x="36" y="17"/>
                  </a:cubicBezTo>
                  <a:cubicBezTo>
                    <a:pt x="37" y="16"/>
                    <a:pt x="38" y="14"/>
                    <a:pt x="39" y="13"/>
                  </a:cubicBezTo>
                  <a:lnTo>
                    <a:pt x="40" y="12"/>
                  </a:ln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4" y="8"/>
                    <a:pt x="45" y="7"/>
                  </a:cubicBez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9"/>
                  </a:lnTo>
                  <a:cubicBezTo>
                    <a:pt x="43" y="10"/>
                    <a:pt x="42" y="11"/>
                    <a:pt x="41" y="12"/>
                  </a:cubicBezTo>
                  <a:cubicBezTo>
                    <a:pt x="41" y="14"/>
                    <a:pt x="40" y="15"/>
                    <a:pt x="40" y="17"/>
                  </a:cubicBezTo>
                  <a:lnTo>
                    <a:pt x="38" y="19"/>
                  </a:lnTo>
                  <a:cubicBezTo>
                    <a:pt x="37" y="21"/>
                    <a:pt x="36" y="22"/>
                    <a:pt x="34" y="23"/>
                  </a:cubicBezTo>
                  <a:lnTo>
                    <a:pt x="33" y="24"/>
                  </a:lnTo>
                  <a:cubicBezTo>
                    <a:pt x="32" y="26"/>
                    <a:pt x="31" y="27"/>
                    <a:pt x="30" y="28"/>
                  </a:cubicBezTo>
                  <a:lnTo>
                    <a:pt x="28" y="29"/>
                  </a:lnTo>
                  <a:cubicBezTo>
                    <a:pt x="26" y="31"/>
                    <a:pt x="23" y="33"/>
                    <a:pt x="21" y="34"/>
                  </a:cubicBezTo>
                  <a:cubicBezTo>
                    <a:pt x="18" y="36"/>
                    <a:pt x="16" y="38"/>
                    <a:pt x="14" y="40"/>
                  </a:cubicBezTo>
                  <a:cubicBezTo>
                    <a:pt x="10" y="44"/>
                    <a:pt x="7" y="47"/>
                    <a:pt x="3" y="50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5" y="44"/>
                    <a:pt x="10" y="41"/>
                    <a:pt x="15" y="37"/>
                  </a:cubicBezTo>
                  <a:lnTo>
                    <a:pt x="16" y="36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4128" y="2958"/>
              <a:ext cx="24" cy="17"/>
            </a:xfrm>
            <a:custGeom>
              <a:avLst/>
              <a:gdLst>
                <a:gd name="T0" fmla="*/ 4 w 4"/>
                <a:gd name="T1" fmla="*/ 1 h 3"/>
                <a:gd name="T2" fmla="*/ 1 w 4"/>
                <a:gd name="T3" fmla="*/ 3 h 3"/>
                <a:gd name="T4" fmla="*/ 0 w 4"/>
                <a:gd name="T5" fmla="*/ 3 h 3"/>
                <a:gd name="T6" fmla="*/ 1 w 4"/>
                <a:gd name="T7" fmla="*/ 2 h 3"/>
                <a:gd name="T8" fmla="*/ 3 w 4"/>
                <a:gd name="T9" fmla="*/ 0 h 3"/>
                <a:gd name="T10" fmla="*/ 4 w 4"/>
                <a:gd name="T11" fmla="*/ 0 h 3"/>
                <a:gd name="T12" fmla="*/ 4 w 4"/>
                <a:gd name="T13" fmla="*/ 0 h 3"/>
                <a:gd name="T14" fmla="*/ 4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lnTo>
                    <a:pt x="1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4205" y="2981"/>
              <a:ext cx="30" cy="6"/>
            </a:xfrm>
            <a:custGeom>
              <a:avLst/>
              <a:gdLst>
                <a:gd name="T0" fmla="*/ 5 w 5"/>
                <a:gd name="T1" fmla="*/ 0 h 1"/>
                <a:gd name="T2" fmla="*/ 4 w 5"/>
                <a:gd name="T3" fmla="*/ 0 h 1"/>
                <a:gd name="T4" fmla="*/ 3 w 5"/>
                <a:gd name="T5" fmla="*/ 1 h 1"/>
                <a:gd name="T6" fmla="*/ 1 w 5"/>
                <a:gd name="T7" fmla="*/ 1 h 1"/>
                <a:gd name="T8" fmla="*/ 0 w 5"/>
                <a:gd name="T9" fmla="*/ 1 h 1"/>
                <a:gd name="T10" fmla="*/ 0 w 5"/>
                <a:gd name="T11" fmla="*/ 1 h 1"/>
                <a:gd name="T12" fmla="*/ 0 w 5"/>
                <a:gd name="T13" fmla="*/ 1 h 1"/>
                <a:gd name="T14" fmla="*/ 0 w 5"/>
                <a:gd name="T15" fmla="*/ 0 h 1"/>
                <a:gd name="T16" fmla="*/ 4 w 5"/>
                <a:gd name="T17" fmla="*/ 0 h 1"/>
                <a:gd name="T18" fmla="*/ 5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2" y="0"/>
                    <a:pt x="3" y="0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4033" y="2969"/>
              <a:ext cx="6" cy="1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3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49"/>
            <p:cNvSpPr>
              <a:spLocks/>
            </p:cNvSpPr>
            <p:nvPr/>
          </p:nvSpPr>
          <p:spPr bwMode="auto">
            <a:xfrm>
              <a:off x="4265" y="3100"/>
              <a:ext cx="24" cy="30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1 h 5"/>
                <a:gd name="T4" fmla="*/ 3 w 4"/>
                <a:gd name="T5" fmla="*/ 2 h 5"/>
                <a:gd name="T6" fmla="*/ 1 w 4"/>
                <a:gd name="T7" fmla="*/ 4 h 5"/>
                <a:gd name="T8" fmla="*/ 0 w 4"/>
                <a:gd name="T9" fmla="*/ 5 h 5"/>
                <a:gd name="T10" fmla="*/ 0 w 4"/>
                <a:gd name="T11" fmla="*/ 5 h 5"/>
                <a:gd name="T12" fmla="*/ 1 w 4"/>
                <a:gd name="T13" fmla="*/ 5 h 5"/>
                <a:gd name="T14" fmla="*/ 4 w 4"/>
                <a:gd name="T15" fmla="*/ 1 h 5"/>
                <a:gd name="T16" fmla="*/ 4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1"/>
                  </a:lnTo>
                  <a:lnTo>
                    <a:pt x="3" y="2"/>
                  </a:lnTo>
                  <a:cubicBezTo>
                    <a:pt x="2" y="2"/>
                    <a:pt x="1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4455" y="3088"/>
              <a:ext cx="12" cy="6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2 w 2"/>
                <a:gd name="T19" fmla="*/ 0 h 1"/>
                <a:gd name="T20" fmla="*/ 2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1 w 2"/>
                <a:gd name="T29" fmla="*/ 1 h 1"/>
                <a:gd name="T30" fmla="*/ 1 w 2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4431" y="3088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1 h 1"/>
                <a:gd name="T10" fmla="*/ 0 w 3"/>
                <a:gd name="T11" fmla="*/ 1 h 1"/>
                <a:gd name="T12" fmla="*/ 0 w 3"/>
                <a:gd name="T13" fmla="*/ 1 h 1"/>
                <a:gd name="T14" fmla="*/ 0 w 3"/>
                <a:gd name="T15" fmla="*/ 0 h 1"/>
                <a:gd name="T16" fmla="*/ 0 w 3"/>
                <a:gd name="T17" fmla="*/ 0 h 1"/>
                <a:gd name="T18" fmla="*/ 0 w 3"/>
                <a:gd name="T19" fmla="*/ 0 h 1"/>
                <a:gd name="T20" fmla="*/ 3 w 3"/>
                <a:gd name="T21" fmla="*/ 0 h 1"/>
                <a:gd name="T22" fmla="*/ 3 w 3"/>
                <a:gd name="T23" fmla="*/ 0 h 1"/>
                <a:gd name="T24" fmla="*/ 3 w 3"/>
                <a:gd name="T25" fmla="*/ 0 h 1"/>
                <a:gd name="T26" fmla="*/ 3 w 3"/>
                <a:gd name="T27" fmla="*/ 0 h 1"/>
                <a:gd name="T28" fmla="*/ 3 w 3"/>
                <a:gd name="T29" fmla="*/ 1 h 1"/>
                <a:gd name="T30" fmla="*/ 3 w 3"/>
                <a:gd name="T31" fmla="*/ 1 h 1"/>
                <a:gd name="T32" fmla="*/ 3 w 3"/>
                <a:gd name="T33" fmla="*/ 1 h 1"/>
                <a:gd name="T34" fmla="*/ 3 w 3"/>
                <a:gd name="T35" fmla="*/ 1 h 1"/>
                <a:gd name="T36" fmla="*/ 3 w 3"/>
                <a:gd name="T37" fmla="*/ 1 h 1"/>
                <a:gd name="T38" fmla="*/ 3 w 3"/>
                <a:gd name="T39" fmla="*/ 1 h 1"/>
                <a:gd name="T40" fmla="*/ 0 w 3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4205" y="3088"/>
              <a:ext cx="214" cy="18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0 h 3"/>
                <a:gd name="T4" fmla="*/ 35 w 36"/>
                <a:gd name="T5" fmla="*/ 0 h 3"/>
                <a:gd name="T6" fmla="*/ 36 w 36"/>
                <a:gd name="T7" fmla="*/ 0 h 3"/>
                <a:gd name="T8" fmla="*/ 36 w 36"/>
                <a:gd name="T9" fmla="*/ 1 h 3"/>
                <a:gd name="T10" fmla="*/ 36 w 36"/>
                <a:gd name="T11" fmla="*/ 2 h 3"/>
                <a:gd name="T12" fmla="*/ 35 w 36"/>
                <a:gd name="T13" fmla="*/ 2 h 3"/>
                <a:gd name="T14" fmla="*/ 35 w 36"/>
                <a:gd name="T15" fmla="*/ 2 h 3"/>
                <a:gd name="T16" fmla="*/ 35 w 36"/>
                <a:gd name="T17" fmla="*/ 2 h 3"/>
                <a:gd name="T18" fmla="*/ 34 w 36"/>
                <a:gd name="T19" fmla="*/ 0 h 3"/>
                <a:gd name="T20" fmla="*/ 34 w 36"/>
                <a:gd name="T21" fmla="*/ 2 h 3"/>
                <a:gd name="T22" fmla="*/ 33 w 36"/>
                <a:gd name="T23" fmla="*/ 2 h 3"/>
                <a:gd name="T24" fmla="*/ 32 w 36"/>
                <a:gd name="T25" fmla="*/ 2 h 3"/>
                <a:gd name="T26" fmla="*/ 31 w 36"/>
                <a:gd name="T27" fmla="*/ 2 h 3"/>
                <a:gd name="T28" fmla="*/ 30 w 36"/>
                <a:gd name="T29" fmla="*/ 1 h 3"/>
                <a:gd name="T30" fmla="*/ 30 w 36"/>
                <a:gd name="T31" fmla="*/ 2 h 3"/>
                <a:gd name="T32" fmla="*/ 29 w 36"/>
                <a:gd name="T33" fmla="*/ 2 h 3"/>
                <a:gd name="T34" fmla="*/ 28 w 36"/>
                <a:gd name="T35" fmla="*/ 2 h 3"/>
                <a:gd name="T36" fmla="*/ 27 w 36"/>
                <a:gd name="T37" fmla="*/ 2 h 3"/>
                <a:gd name="T38" fmla="*/ 26 w 36"/>
                <a:gd name="T39" fmla="*/ 2 h 3"/>
                <a:gd name="T40" fmla="*/ 25 w 36"/>
                <a:gd name="T41" fmla="*/ 1 h 3"/>
                <a:gd name="T42" fmla="*/ 25 w 36"/>
                <a:gd name="T43" fmla="*/ 2 h 3"/>
                <a:gd name="T44" fmla="*/ 24 w 36"/>
                <a:gd name="T45" fmla="*/ 2 h 3"/>
                <a:gd name="T46" fmla="*/ 23 w 36"/>
                <a:gd name="T47" fmla="*/ 2 h 3"/>
                <a:gd name="T48" fmla="*/ 22 w 36"/>
                <a:gd name="T49" fmla="*/ 2 h 3"/>
                <a:gd name="T50" fmla="*/ 22 w 36"/>
                <a:gd name="T51" fmla="*/ 1 h 3"/>
                <a:gd name="T52" fmla="*/ 21 w 36"/>
                <a:gd name="T53" fmla="*/ 2 h 3"/>
                <a:gd name="T54" fmla="*/ 20 w 36"/>
                <a:gd name="T55" fmla="*/ 2 h 3"/>
                <a:gd name="T56" fmla="*/ 19 w 36"/>
                <a:gd name="T57" fmla="*/ 2 h 3"/>
                <a:gd name="T58" fmla="*/ 18 w 36"/>
                <a:gd name="T59" fmla="*/ 3 h 3"/>
                <a:gd name="T60" fmla="*/ 17 w 36"/>
                <a:gd name="T61" fmla="*/ 3 h 3"/>
                <a:gd name="T62" fmla="*/ 17 w 36"/>
                <a:gd name="T63" fmla="*/ 1 h 3"/>
                <a:gd name="T64" fmla="*/ 16 w 36"/>
                <a:gd name="T65" fmla="*/ 3 h 3"/>
                <a:gd name="T66" fmla="*/ 16 w 36"/>
                <a:gd name="T67" fmla="*/ 3 h 3"/>
                <a:gd name="T68" fmla="*/ 16 w 36"/>
                <a:gd name="T69" fmla="*/ 3 h 3"/>
                <a:gd name="T70" fmla="*/ 16 w 36"/>
                <a:gd name="T71" fmla="*/ 2 h 3"/>
                <a:gd name="T72" fmla="*/ 16 w 36"/>
                <a:gd name="T73" fmla="*/ 1 h 3"/>
                <a:gd name="T74" fmla="*/ 16 w 36"/>
                <a:gd name="T75" fmla="*/ 1 h 3"/>
                <a:gd name="T76" fmla="*/ 15 w 36"/>
                <a:gd name="T77" fmla="*/ 1 h 3"/>
                <a:gd name="T78" fmla="*/ 15 w 36"/>
                <a:gd name="T79" fmla="*/ 1 h 3"/>
                <a:gd name="T80" fmla="*/ 14 w 36"/>
                <a:gd name="T81" fmla="*/ 1 h 3"/>
                <a:gd name="T82" fmla="*/ 14 w 36"/>
                <a:gd name="T83" fmla="*/ 1 h 3"/>
                <a:gd name="T84" fmla="*/ 13 w 36"/>
                <a:gd name="T85" fmla="*/ 1 h 3"/>
                <a:gd name="T86" fmla="*/ 12 w 36"/>
                <a:gd name="T87" fmla="*/ 1 h 3"/>
                <a:gd name="T88" fmla="*/ 11 w 36"/>
                <a:gd name="T89" fmla="*/ 1 h 3"/>
                <a:gd name="T90" fmla="*/ 11 w 36"/>
                <a:gd name="T91" fmla="*/ 1 h 3"/>
                <a:gd name="T92" fmla="*/ 10 w 36"/>
                <a:gd name="T93" fmla="*/ 2 h 3"/>
                <a:gd name="T94" fmla="*/ 9 w 36"/>
                <a:gd name="T95" fmla="*/ 2 h 3"/>
                <a:gd name="T96" fmla="*/ 9 w 36"/>
                <a:gd name="T97" fmla="*/ 1 h 3"/>
                <a:gd name="T98" fmla="*/ 8 w 36"/>
                <a:gd name="T99" fmla="*/ 2 h 3"/>
                <a:gd name="T100" fmla="*/ 7 w 36"/>
                <a:gd name="T101" fmla="*/ 2 h 3"/>
                <a:gd name="T102" fmla="*/ 6 w 36"/>
                <a:gd name="T103" fmla="*/ 2 h 3"/>
                <a:gd name="T104" fmla="*/ 5 w 36"/>
                <a:gd name="T105" fmla="*/ 2 h 3"/>
                <a:gd name="T106" fmla="*/ 4 w 36"/>
                <a:gd name="T107" fmla="*/ 2 h 3"/>
                <a:gd name="T108" fmla="*/ 4 w 36"/>
                <a:gd name="T109" fmla="*/ 1 h 3"/>
                <a:gd name="T110" fmla="*/ 3 w 36"/>
                <a:gd name="T111" fmla="*/ 3 h 3"/>
                <a:gd name="T112" fmla="*/ 2 w 36"/>
                <a:gd name="T113" fmla="*/ 3 h 3"/>
                <a:gd name="T114" fmla="*/ 1 w 36"/>
                <a:gd name="T115" fmla="*/ 3 h 3"/>
                <a:gd name="T116" fmla="*/ 0 w 36"/>
                <a:gd name="T117" fmla="*/ 3 h 3"/>
                <a:gd name="T118" fmla="*/ 0 w 36"/>
                <a:gd name="T1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3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4200" y="3094"/>
              <a:ext cx="0" cy="6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5297" y="2922"/>
              <a:ext cx="101" cy="65"/>
            </a:xfrm>
            <a:custGeom>
              <a:avLst/>
              <a:gdLst>
                <a:gd name="T0" fmla="*/ 17 w 17"/>
                <a:gd name="T1" fmla="*/ 1 h 11"/>
                <a:gd name="T2" fmla="*/ 17 w 17"/>
                <a:gd name="T3" fmla="*/ 5 h 11"/>
                <a:gd name="T4" fmla="*/ 8 w 17"/>
                <a:gd name="T5" fmla="*/ 11 h 11"/>
                <a:gd name="T6" fmla="*/ 0 w 17"/>
                <a:gd name="T7" fmla="*/ 3 h 11"/>
                <a:gd name="T8" fmla="*/ 0 w 17"/>
                <a:gd name="T9" fmla="*/ 0 h 11"/>
                <a:gd name="T10" fmla="*/ 17 w 1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7" y="1"/>
                  </a:moveTo>
                  <a:lnTo>
                    <a:pt x="17" y="5"/>
                  </a:lnTo>
                  <a:lnTo>
                    <a:pt x="8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>
              <a:off x="4152" y="2104"/>
              <a:ext cx="220" cy="112"/>
            </a:xfrm>
            <a:custGeom>
              <a:avLst/>
              <a:gdLst>
                <a:gd name="T0" fmla="*/ 1 w 37"/>
                <a:gd name="T1" fmla="*/ 0 h 19"/>
                <a:gd name="T2" fmla="*/ 31 w 37"/>
                <a:gd name="T3" fmla="*/ 2 h 19"/>
                <a:gd name="T4" fmla="*/ 37 w 37"/>
                <a:gd name="T5" fmla="*/ 11 h 19"/>
                <a:gd name="T6" fmla="*/ 29 w 37"/>
                <a:gd name="T7" fmla="*/ 19 h 19"/>
                <a:gd name="T8" fmla="*/ 0 w 37"/>
                <a:gd name="T9" fmla="*/ 16 h 19"/>
                <a:gd name="T10" fmla="*/ 1 w 3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9">
                  <a:moveTo>
                    <a:pt x="1" y="0"/>
                  </a:moveTo>
                  <a:lnTo>
                    <a:pt x="31" y="2"/>
                  </a:lnTo>
                  <a:lnTo>
                    <a:pt x="37" y="11"/>
                  </a:lnTo>
                  <a:lnTo>
                    <a:pt x="29" y="1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4158" y="2287"/>
              <a:ext cx="214" cy="119"/>
            </a:xfrm>
            <a:custGeom>
              <a:avLst/>
              <a:gdLst>
                <a:gd name="T0" fmla="*/ 1 w 36"/>
                <a:gd name="T1" fmla="*/ 0 h 20"/>
                <a:gd name="T2" fmla="*/ 30 w 36"/>
                <a:gd name="T3" fmla="*/ 3 h 20"/>
                <a:gd name="T4" fmla="*/ 36 w 36"/>
                <a:gd name="T5" fmla="*/ 12 h 20"/>
                <a:gd name="T6" fmla="*/ 28 w 36"/>
                <a:gd name="T7" fmla="*/ 20 h 20"/>
                <a:gd name="T8" fmla="*/ 0 w 36"/>
                <a:gd name="T9" fmla="*/ 17 h 20"/>
                <a:gd name="T10" fmla="*/ 1 w 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0">
                  <a:moveTo>
                    <a:pt x="1" y="0"/>
                  </a:moveTo>
                  <a:lnTo>
                    <a:pt x="30" y="3"/>
                  </a:lnTo>
                  <a:lnTo>
                    <a:pt x="36" y="12"/>
                  </a:lnTo>
                  <a:lnTo>
                    <a:pt x="28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4158" y="2465"/>
              <a:ext cx="214" cy="113"/>
            </a:xfrm>
            <a:custGeom>
              <a:avLst/>
              <a:gdLst>
                <a:gd name="T0" fmla="*/ 2 w 36"/>
                <a:gd name="T1" fmla="*/ 0 h 19"/>
                <a:gd name="T2" fmla="*/ 30 w 36"/>
                <a:gd name="T3" fmla="*/ 3 h 19"/>
                <a:gd name="T4" fmla="*/ 36 w 36"/>
                <a:gd name="T5" fmla="*/ 11 h 19"/>
                <a:gd name="T6" fmla="*/ 28 w 36"/>
                <a:gd name="T7" fmla="*/ 19 h 19"/>
                <a:gd name="T8" fmla="*/ 0 w 36"/>
                <a:gd name="T9" fmla="*/ 17 h 19"/>
                <a:gd name="T10" fmla="*/ 2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2" y="0"/>
                  </a:moveTo>
                  <a:lnTo>
                    <a:pt x="30" y="3"/>
                  </a:lnTo>
                  <a:lnTo>
                    <a:pt x="36" y="11"/>
                  </a:lnTo>
                  <a:lnTo>
                    <a:pt x="28" y="19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4894" y="2270"/>
              <a:ext cx="101" cy="65"/>
            </a:xfrm>
            <a:custGeom>
              <a:avLst/>
              <a:gdLst>
                <a:gd name="T0" fmla="*/ 0 w 17"/>
                <a:gd name="T1" fmla="*/ 0 h 11"/>
                <a:gd name="T2" fmla="*/ 0 w 17"/>
                <a:gd name="T3" fmla="*/ 3 h 11"/>
                <a:gd name="T4" fmla="*/ 7 w 17"/>
                <a:gd name="T5" fmla="*/ 11 h 11"/>
                <a:gd name="T6" fmla="*/ 16 w 17"/>
                <a:gd name="T7" fmla="*/ 5 h 11"/>
                <a:gd name="T8" fmla="*/ 17 w 17"/>
                <a:gd name="T9" fmla="*/ 1 h 11"/>
                <a:gd name="T10" fmla="*/ 0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lnTo>
                    <a:pt x="0" y="3"/>
                  </a:lnTo>
                  <a:lnTo>
                    <a:pt x="7" y="11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4870" y="2453"/>
              <a:ext cx="101" cy="66"/>
            </a:xfrm>
            <a:custGeom>
              <a:avLst/>
              <a:gdLst>
                <a:gd name="T0" fmla="*/ 1 w 17"/>
                <a:gd name="T1" fmla="*/ 0 h 11"/>
                <a:gd name="T2" fmla="*/ 0 w 17"/>
                <a:gd name="T3" fmla="*/ 4 h 11"/>
                <a:gd name="T4" fmla="*/ 8 w 17"/>
                <a:gd name="T5" fmla="*/ 11 h 11"/>
                <a:gd name="T6" fmla="*/ 17 w 17"/>
                <a:gd name="T7" fmla="*/ 6 h 11"/>
                <a:gd name="T8" fmla="*/ 17 w 17"/>
                <a:gd name="T9" fmla="*/ 2 h 11"/>
                <a:gd name="T10" fmla="*/ 1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4"/>
                  </a:lnTo>
                  <a:lnTo>
                    <a:pt x="8" y="11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60"/>
            <p:cNvSpPr>
              <a:spLocks noChangeArrowheads="1"/>
            </p:cNvSpPr>
            <p:nvPr/>
          </p:nvSpPr>
          <p:spPr bwMode="auto">
            <a:xfrm rot="295628">
              <a:off x="4379" y="2102"/>
              <a:ext cx="7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Planeador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Deliberativo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29" name="Rectangle 61"/>
            <p:cNvSpPr>
              <a:spLocks noChangeArrowheads="1"/>
            </p:cNvSpPr>
            <p:nvPr/>
          </p:nvSpPr>
          <p:spPr bwMode="auto">
            <a:xfrm rot="295628">
              <a:off x="4414" y="2293"/>
              <a:ext cx="7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Planeador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 de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Tarefas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30" name="Rectangle 62"/>
            <p:cNvSpPr>
              <a:spLocks noChangeArrowheads="1"/>
            </p:cNvSpPr>
            <p:nvPr/>
          </p:nvSpPr>
          <p:spPr bwMode="auto">
            <a:xfrm rot="295628">
              <a:off x="4431" y="2485"/>
              <a:ext cx="57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Executor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24211D"/>
                  </a:solidFill>
                  <a:effectLst/>
                  <a:latin typeface="NewsGotT" pitchFamily="2" charset="0"/>
                </a:rPr>
                <a:t>Reativo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T" pitchFamily="2" charset="0"/>
              </a:endParaRPr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4508" y="2436"/>
              <a:ext cx="101" cy="65"/>
            </a:xfrm>
            <a:custGeom>
              <a:avLst/>
              <a:gdLst>
                <a:gd name="T0" fmla="*/ 0 w 17"/>
                <a:gd name="T1" fmla="*/ 10 h 11"/>
                <a:gd name="T2" fmla="*/ 1 w 17"/>
                <a:gd name="T3" fmla="*/ 6 h 11"/>
                <a:gd name="T4" fmla="*/ 10 w 17"/>
                <a:gd name="T5" fmla="*/ 0 h 11"/>
                <a:gd name="T6" fmla="*/ 17 w 17"/>
                <a:gd name="T7" fmla="*/ 8 h 11"/>
                <a:gd name="T8" fmla="*/ 17 w 17"/>
                <a:gd name="T9" fmla="*/ 11 h 11"/>
                <a:gd name="T10" fmla="*/ 0 w 1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lnTo>
                    <a:pt x="1" y="6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64"/>
            <p:cNvSpPr>
              <a:spLocks/>
            </p:cNvSpPr>
            <p:nvPr/>
          </p:nvSpPr>
          <p:spPr bwMode="auto">
            <a:xfrm>
              <a:off x="4490" y="2228"/>
              <a:ext cx="101" cy="65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6 h 11"/>
                <a:gd name="T4" fmla="*/ 9 w 17"/>
                <a:gd name="T5" fmla="*/ 0 h 11"/>
                <a:gd name="T6" fmla="*/ 17 w 17"/>
                <a:gd name="T7" fmla="*/ 7 h 11"/>
                <a:gd name="T8" fmla="*/ 17 w 17"/>
                <a:gd name="T9" fmla="*/ 11 h 11"/>
                <a:gd name="T10" fmla="*/ 0 w 1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65"/>
            <p:cNvSpPr>
              <a:spLocks/>
            </p:cNvSpPr>
            <p:nvPr/>
          </p:nvSpPr>
          <p:spPr bwMode="auto">
            <a:xfrm>
              <a:off x="5078" y="2590"/>
              <a:ext cx="290" cy="59"/>
            </a:xfrm>
            <a:custGeom>
              <a:avLst/>
              <a:gdLst>
                <a:gd name="T0" fmla="*/ 0 w 49"/>
                <a:gd name="T1" fmla="*/ 5 h 10"/>
                <a:gd name="T2" fmla="*/ 0 w 49"/>
                <a:gd name="T3" fmla="*/ 0 h 10"/>
                <a:gd name="T4" fmla="*/ 49 w 49"/>
                <a:gd name="T5" fmla="*/ 4 h 10"/>
                <a:gd name="T6" fmla="*/ 48 w 49"/>
                <a:gd name="T7" fmla="*/ 10 h 10"/>
                <a:gd name="T8" fmla="*/ 0 w 4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">
                  <a:moveTo>
                    <a:pt x="0" y="5"/>
                  </a:moveTo>
                  <a:lnTo>
                    <a:pt x="0" y="0"/>
                  </a:lnTo>
                  <a:lnTo>
                    <a:pt x="49" y="4"/>
                  </a:lnTo>
                  <a:lnTo>
                    <a:pt x="48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4259" y="2531"/>
              <a:ext cx="184" cy="296"/>
            </a:xfrm>
            <a:custGeom>
              <a:avLst/>
              <a:gdLst>
                <a:gd name="T0" fmla="*/ 13 w 31"/>
                <a:gd name="T1" fmla="*/ 1 h 50"/>
                <a:gd name="T2" fmla="*/ 16 w 31"/>
                <a:gd name="T3" fmla="*/ 6 h 50"/>
                <a:gd name="T4" fmla="*/ 17 w 31"/>
                <a:gd name="T5" fmla="*/ 9 h 50"/>
                <a:gd name="T6" fmla="*/ 17 w 31"/>
                <a:gd name="T7" fmla="*/ 11 h 50"/>
                <a:gd name="T8" fmla="*/ 16 w 31"/>
                <a:gd name="T9" fmla="*/ 12 h 50"/>
                <a:gd name="T10" fmla="*/ 20 w 31"/>
                <a:gd name="T11" fmla="*/ 14 h 50"/>
                <a:gd name="T12" fmla="*/ 26 w 31"/>
                <a:gd name="T13" fmla="*/ 18 h 50"/>
                <a:gd name="T14" fmla="*/ 28 w 31"/>
                <a:gd name="T15" fmla="*/ 23 h 50"/>
                <a:gd name="T16" fmla="*/ 28 w 31"/>
                <a:gd name="T17" fmla="*/ 25 h 50"/>
                <a:gd name="T18" fmla="*/ 27 w 31"/>
                <a:gd name="T19" fmla="*/ 26 h 50"/>
                <a:gd name="T20" fmla="*/ 30 w 31"/>
                <a:gd name="T21" fmla="*/ 29 h 50"/>
                <a:gd name="T22" fmla="*/ 31 w 31"/>
                <a:gd name="T23" fmla="*/ 32 h 50"/>
                <a:gd name="T24" fmla="*/ 29 w 31"/>
                <a:gd name="T25" fmla="*/ 35 h 50"/>
                <a:gd name="T26" fmla="*/ 24 w 31"/>
                <a:gd name="T27" fmla="*/ 39 h 50"/>
                <a:gd name="T28" fmla="*/ 25 w 31"/>
                <a:gd name="T29" fmla="*/ 42 h 50"/>
                <a:gd name="T30" fmla="*/ 23 w 31"/>
                <a:gd name="T31" fmla="*/ 44 h 50"/>
                <a:gd name="T32" fmla="*/ 20 w 31"/>
                <a:gd name="T33" fmla="*/ 46 h 50"/>
                <a:gd name="T34" fmla="*/ 15 w 31"/>
                <a:gd name="T35" fmla="*/ 48 h 50"/>
                <a:gd name="T36" fmla="*/ 14 w 31"/>
                <a:gd name="T37" fmla="*/ 49 h 50"/>
                <a:gd name="T38" fmla="*/ 11 w 31"/>
                <a:gd name="T39" fmla="*/ 50 h 50"/>
                <a:gd name="T40" fmla="*/ 7 w 31"/>
                <a:gd name="T41" fmla="*/ 50 h 50"/>
                <a:gd name="T42" fmla="*/ 5 w 31"/>
                <a:gd name="T43" fmla="*/ 46 h 50"/>
                <a:gd name="T44" fmla="*/ 3 w 31"/>
                <a:gd name="T45" fmla="*/ 44 h 50"/>
                <a:gd name="T46" fmla="*/ 3 w 31"/>
                <a:gd name="T47" fmla="*/ 44 h 50"/>
                <a:gd name="T48" fmla="*/ 2 w 31"/>
                <a:gd name="T49" fmla="*/ 42 h 50"/>
                <a:gd name="T50" fmla="*/ 2 w 31"/>
                <a:gd name="T51" fmla="*/ 39 h 50"/>
                <a:gd name="T52" fmla="*/ 3 w 31"/>
                <a:gd name="T53" fmla="*/ 37 h 50"/>
                <a:gd name="T54" fmla="*/ 3 w 31"/>
                <a:gd name="T55" fmla="*/ 37 h 50"/>
                <a:gd name="T56" fmla="*/ 4 w 31"/>
                <a:gd name="T57" fmla="*/ 37 h 50"/>
                <a:gd name="T58" fmla="*/ 4 w 31"/>
                <a:gd name="T59" fmla="*/ 37 h 50"/>
                <a:gd name="T60" fmla="*/ 3 w 31"/>
                <a:gd name="T61" fmla="*/ 36 h 50"/>
                <a:gd name="T62" fmla="*/ 2 w 31"/>
                <a:gd name="T63" fmla="*/ 34 h 50"/>
                <a:gd name="T64" fmla="*/ 2 w 31"/>
                <a:gd name="T65" fmla="*/ 34 h 50"/>
                <a:gd name="T66" fmla="*/ 1 w 31"/>
                <a:gd name="T67" fmla="*/ 33 h 50"/>
                <a:gd name="T68" fmla="*/ 2 w 31"/>
                <a:gd name="T69" fmla="*/ 28 h 50"/>
                <a:gd name="T70" fmla="*/ 2 w 31"/>
                <a:gd name="T71" fmla="*/ 27 h 50"/>
                <a:gd name="T72" fmla="*/ 2 w 31"/>
                <a:gd name="T73" fmla="*/ 25 h 50"/>
                <a:gd name="T74" fmla="*/ 0 w 31"/>
                <a:gd name="T75" fmla="*/ 24 h 50"/>
                <a:gd name="T76" fmla="*/ 0 w 31"/>
                <a:gd name="T77" fmla="*/ 18 h 50"/>
                <a:gd name="T78" fmla="*/ 2 w 31"/>
                <a:gd name="T79" fmla="*/ 16 h 50"/>
                <a:gd name="T80" fmla="*/ 3 w 31"/>
                <a:gd name="T81" fmla="*/ 14 h 50"/>
                <a:gd name="T82" fmla="*/ 2 w 31"/>
                <a:gd name="T83" fmla="*/ 12 h 50"/>
                <a:gd name="T84" fmla="*/ 1 w 31"/>
                <a:gd name="T85" fmla="*/ 10 h 50"/>
                <a:gd name="T86" fmla="*/ 2 w 31"/>
                <a:gd name="T87" fmla="*/ 6 h 50"/>
                <a:gd name="T88" fmla="*/ 3 w 31"/>
                <a:gd name="T89" fmla="*/ 4 h 50"/>
                <a:gd name="T90" fmla="*/ 3 w 31"/>
                <a:gd name="T91" fmla="*/ 3 h 50"/>
                <a:gd name="T92" fmla="*/ 7 w 31"/>
                <a:gd name="T93" fmla="*/ 0 h 50"/>
                <a:gd name="T94" fmla="*/ 11 w 31"/>
                <a:gd name="T95" fmla="*/ 0 h 50"/>
                <a:gd name="T96" fmla="*/ 13 w 31"/>
                <a:gd name="T97" fmla="*/ 1 h 50"/>
                <a:gd name="T98" fmla="*/ 13 w 31"/>
                <a:gd name="T9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50">
                  <a:moveTo>
                    <a:pt x="13" y="1"/>
                  </a:moveTo>
                  <a:cubicBezTo>
                    <a:pt x="15" y="3"/>
                    <a:pt x="16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8" y="12"/>
                    <a:pt x="19" y="14"/>
                    <a:pt x="20" y="14"/>
                  </a:cubicBezTo>
                  <a:cubicBezTo>
                    <a:pt x="21" y="14"/>
                    <a:pt x="25" y="17"/>
                    <a:pt x="26" y="18"/>
                  </a:cubicBezTo>
                  <a:cubicBezTo>
                    <a:pt x="27" y="19"/>
                    <a:pt x="28" y="21"/>
                    <a:pt x="28" y="23"/>
                  </a:cubicBezTo>
                  <a:cubicBezTo>
                    <a:pt x="28" y="24"/>
                    <a:pt x="29" y="24"/>
                    <a:pt x="28" y="25"/>
                  </a:cubicBezTo>
                  <a:cubicBezTo>
                    <a:pt x="28" y="25"/>
                    <a:pt x="27" y="26"/>
                    <a:pt x="27" y="26"/>
                  </a:cubicBezTo>
                  <a:cubicBezTo>
                    <a:pt x="28" y="27"/>
                    <a:pt x="30" y="28"/>
                    <a:pt x="30" y="29"/>
                  </a:cubicBezTo>
                  <a:cubicBezTo>
                    <a:pt x="31" y="30"/>
                    <a:pt x="31" y="31"/>
                    <a:pt x="31" y="32"/>
                  </a:cubicBezTo>
                  <a:cubicBezTo>
                    <a:pt x="31" y="33"/>
                    <a:pt x="29" y="35"/>
                    <a:pt x="29" y="35"/>
                  </a:cubicBezTo>
                  <a:cubicBezTo>
                    <a:pt x="28" y="36"/>
                    <a:pt x="25" y="39"/>
                    <a:pt x="24" y="39"/>
                  </a:cubicBezTo>
                  <a:cubicBezTo>
                    <a:pt x="24" y="40"/>
                    <a:pt x="25" y="41"/>
                    <a:pt x="25" y="42"/>
                  </a:cubicBezTo>
                  <a:cubicBezTo>
                    <a:pt x="24" y="43"/>
                    <a:pt x="23" y="44"/>
                    <a:pt x="23" y="44"/>
                  </a:cubicBezTo>
                  <a:lnTo>
                    <a:pt x="20" y="46"/>
                  </a:lnTo>
                  <a:cubicBezTo>
                    <a:pt x="18" y="45"/>
                    <a:pt x="17" y="47"/>
                    <a:pt x="15" y="48"/>
                  </a:cubicBezTo>
                  <a:cubicBezTo>
                    <a:pt x="15" y="48"/>
                    <a:pt x="14" y="49"/>
                    <a:pt x="14" y="49"/>
                  </a:cubicBezTo>
                  <a:cubicBezTo>
                    <a:pt x="14" y="49"/>
                    <a:pt x="12" y="50"/>
                    <a:pt x="11" y="50"/>
                  </a:cubicBezTo>
                  <a:cubicBezTo>
                    <a:pt x="10" y="50"/>
                    <a:pt x="9" y="50"/>
                    <a:pt x="7" y="50"/>
                  </a:cubicBezTo>
                  <a:cubicBezTo>
                    <a:pt x="7" y="49"/>
                    <a:pt x="5" y="47"/>
                    <a:pt x="5" y="46"/>
                  </a:cubicBezTo>
                  <a:cubicBezTo>
                    <a:pt x="5" y="46"/>
                    <a:pt x="3" y="44"/>
                    <a:pt x="3" y="44"/>
                  </a:cubicBezTo>
                  <a:lnTo>
                    <a:pt x="3" y="44"/>
                  </a:lnTo>
                  <a:cubicBezTo>
                    <a:pt x="3" y="44"/>
                    <a:pt x="2" y="42"/>
                    <a:pt x="2" y="42"/>
                  </a:cubicBezTo>
                  <a:cubicBezTo>
                    <a:pt x="2" y="41"/>
                    <a:pt x="1" y="40"/>
                    <a:pt x="2" y="39"/>
                  </a:cubicBezTo>
                  <a:cubicBezTo>
                    <a:pt x="2" y="39"/>
                    <a:pt x="3" y="37"/>
                    <a:pt x="3" y="37"/>
                  </a:cubicBezTo>
                  <a:lnTo>
                    <a:pt x="3" y="37"/>
                  </a:lnTo>
                  <a:cubicBezTo>
                    <a:pt x="4" y="37"/>
                    <a:pt x="3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1" y="31"/>
                    <a:pt x="0" y="29"/>
                    <a:pt x="2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0" y="24"/>
                    <a:pt x="0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1" y="17"/>
                    <a:pt x="2" y="17"/>
                    <a:pt x="2" y="16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10"/>
                    <a:pt x="2" y="7"/>
                    <a:pt x="2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0"/>
                    <a:pt x="11" y="0"/>
                    <a:pt x="11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4294" y="2554"/>
              <a:ext cx="36" cy="36"/>
            </a:xfrm>
            <a:custGeom>
              <a:avLst/>
              <a:gdLst>
                <a:gd name="T0" fmla="*/ 2 w 6"/>
                <a:gd name="T1" fmla="*/ 0 h 6"/>
                <a:gd name="T2" fmla="*/ 3 w 6"/>
                <a:gd name="T3" fmla="*/ 0 h 6"/>
                <a:gd name="T4" fmla="*/ 5 w 6"/>
                <a:gd name="T5" fmla="*/ 1 h 6"/>
                <a:gd name="T6" fmla="*/ 6 w 6"/>
                <a:gd name="T7" fmla="*/ 3 h 6"/>
                <a:gd name="T8" fmla="*/ 6 w 6"/>
                <a:gd name="T9" fmla="*/ 5 h 6"/>
                <a:gd name="T10" fmla="*/ 5 w 6"/>
                <a:gd name="T11" fmla="*/ 6 h 6"/>
                <a:gd name="T12" fmla="*/ 5 w 6"/>
                <a:gd name="T13" fmla="*/ 6 h 6"/>
                <a:gd name="T14" fmla="*/ 2 w 6"/>
                <a:gd name="T15" fmla="*/ 6 h 6"/>
                <a:gd name="T16" fmla="*/ 0 w 6"/>
                <a:gd name="T17" fmla="*/ 5 h 6"/>
                <a:gd name="T18" fmla="*/ 1 w 6"/>
                <a:gd name="T19" fmla="*/ 2 h 6"/>
                <a:gd name="T20" fmla="*/ 2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2"/>
                    <a:pt x="1" y="2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4283" y="2614"/>
              <a:ext cx="130" cy="59"/>
            </a:xfrm>
            <a:custGeom>
              <a:avLst/>
              <a:gdLst>
                <a:gd name="T0" fmla="*/ 4 w 22"/>
                <a:gd name="T1" fmla="*/ 1 h 10"/>
                <a:gd name="T2" fmla="*/ 11 w 22"/>
                <a:gd name="T3" fmla="*/ 2 h 10"/>
                <a:gd name="T4" fmla="*/ 19 w 22"/>
                <a:gd name="T5" fmla="*/ 7 h 10"/>
                <a:gd name="T6" fmla="*/ 14 w 22"/>
                <a:gd name="T7" fmla="*/ 10 h 10"/>
                <a:gd name="T8" fmla="*/ 7 w 22"/>
                <a:gd name="T9" fmla="*/ 8 h 10"/>
                <a:gd name="T10" fmla="*/ 5 w 22"/>
                <a:gd name="T11" fmla="*/ 8 h 10"/>
                <a:gd name="T12" fmla="*/ 2 w 22"/>
                <a:gd name="T13" fmla="*/ 9 h 10"/>
                <a:gd name="T14" fmla="*/ 1 w 22"/>
                <a:gd name="T15" fmla="*/ 6 h 10"/>
                <a:gd name="T16" fmla="*/ 2 w 22"/>
                <a:gd name="T17" fmla="*/ 3 h 10"/>
                <a:gd name="T18" fmla="*/ 4 w 2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4" y="1"/>
                  </a:moveTo>
                  <a:cubicBezTo>
                    <a:pt x="5" y="0"/>
                    <a:pt x="10" y="1"/>
                    <a:pt x="11" y="2"/>
                  </a:cubicBezTo>
                  <a:cubicBezTo>
                    <a:pt x="14" y="3"/>
                    <a:pt x="17" y="5"/>
                    <a:pt x="19" y="7"/>
                  </a:cubicBezTo>
                  <a:cubicBezTo>
                    <a:pt x="22" y="10"/>
                    <a:pt x="16" y="10"/>
                    <a:pt x="14" y="10"/>
                  </a:cubicBezTo>
                  <a:cubicBezTo>
                    <a:pt x="12" y="10"/>
                    <a:pt x="10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0" y="10"/>
                    <a:pt x="1" y="6"/>
                    <a:pt x="1" y="6"/>
                  </a:cubicBezTo>
                  <a:cubicBezTo>
                    <a:pt x="1" y="5"/>
                    <a:pt x="2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4289" y="2685"/>
              <a:ext cx="130" cy="53"/>
            </a:xfrm>
            <a:custGeom>
              <a:avLst/>
              <a:gdLst>
                <a:gd name="T0" fmla="*/ 3 w 22"/>
                <a:gd name="T1" fmla="*/ 2 h 9"/>
                <a:gd name="T2" fmla="*/ 8 w 22"/>
                <a:gd name="T3" fmla="*/ 2 h 9"/>
                <a:gd name="T4" fmla="*/ 13 w 22"/>
                <a:gd name="T5" fmla="*/ 3 h 9"/>
                <a:gd name="T6" fmla="*/ 15 w 22"/>
                <a:gd name="T7" fmla="*/ 3 h 9"/>
                <a:gd name="T8" fmla="*/ 17 w 22"/>
                <a:gd name="T9" fmla="*/ 2 h 9"/>
                <a:gd name="T10" fmla="*/ 20 w 22"/>
                <a:gd name="T11" fmla="*/ 3 h 9"/>
                <a:gd name="T12" fmla="*/ 17 w 22"/>
                <a:gd name="T13" fmla="*/ 8 h 9"/>
                <a:gd name="T14" fmla="*/ 15 w 22"/>
                <a:gd name="T15" fmla="*/ 9 h 9"/>
                <a:gd name="T16" fmla="*/ 12 w 22"/>
                <a:gd name="T17" fmla="*/ 9 h 9"/>
                <a:gd name="T18" fmla="*/ 6 w 22"/>
                <a:gd name="T19" fmla="*/ 9 h 9"/>
                <a:gd name="T20" fmla="*/ 0 w 22"/>
                <a:gd name="T21" fmla="*/ 6 h 9"/>
                <a:gd name="T22" fmla="*/ 0 w 22"/>
                <a:gd name="T23" fmla="*/ 4 h 9"/>
                <a:gd name="T24" fmla="*/ 3 w 22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9">
                  <a:moveTo>
                    <a:pt x="3" y="2"/>
                  </a:moveTo>
                  <a:cubicBezTo>
                    <a:pt x="4" y="0"/>
                    <a:pt x="6" y="1"/>
                    <a:pt x="8" y="2"/>
                  </a:cubicBezTo>
                  <a:cubicBezTo>
                    <a:pt x="9" y="2"/>
                    <a:pt x="11" y="3"/>
                    <a:pt x="13" y="3"/>
                  </a:cubicBezTo>
                  <a:lnTo>
                    <a:pt x="15" y="3"/>
                  </a:lnTo>
                  <a:cubicBezTo>
                    <a:pt x="16" y="3"/>
                    <a:pt x="16" y="2"/>
                    <a:pt x="17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2" y="5"/>
                    <a:pt x="18" y="7"/>
                    <a:pt x="17" y="8"/>
                  </a:cubicBezTo>
                  <a:cubicBezTo>
                    <a:pt x="17" y="8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1" y="9"/>
                    <a:pt x="8" y="9"/>
                    <a:pt x="6" y="9"/>
                  </a:cubicBezTo>
                  <a:cubicBezTo>
                    <a:pt x="4" y="9"/>
                    <a:pt x="0" y="9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4294" y="2762"/>
              <a:ext cx="78" cy="41"/>
            </a:xfrm>
            <a:custGeom>
              <a:avLst/>
              <a:gdLst>
                <a:gd name="T0" fmla="*/ 1 w 13"/>
                <a:gd name="T1" fmla="*/ 0 h 7"/>
                <a:gd name="T2" fmla="*/ 4 w 13"/>
                <a:gd name="T3" fmla="*/ 0 h 7"/>
                <a:gd name="T4" fmla="*/ 5 w 13"/>
                <a:gd name="T5" fmla="*/ 0 h 7"/>
                <a:gd name="T6" fmla="*/ 9 w 13"/>
                <a:gd name="T7" fmla="*/ 1 h 7"/>
                <a:gd name="T8" fmla="*/ 11 w 13"/>
                <a:gd name="T9" fmla="*/ 1 h 7"/>
                <a:gd name="T10" fmla="*/ 12 w 13"/>
                <a:gd name="T11" fmla="*/ 0 h 7"/>
                <a:gd name="T12" fmla="*/ 13 w 13"/>
                <a:gd name="T13" fmla="*/ 0 h 7"/>
                <a:gd name="T14" fmla="*/ 11 w 13"/>
                <a:gd name="T15" fmla="*/ 3 h 7"/>
                <a:gd name="T16" fmla="*/ 10 w 13"/>
                <a:gd name="T17" fmla="*/ 3 h 7"/>
                <a:gd name="T18" fmla="*/ 8 w 13"/>
                <a:gd name="T19" fmla="*/ 4 h 7"/>
                <a:gd name="T20" fmla="*/ 7 w 13"/>
                <a:gd name="T21" fmla="*/ 5 h 7"/>
                <a:gd name="T22" fmla="*/ 6 w 13"/>
                <a:gd name="T23" fmla="*/ 6 h 7"/>
                <a:gd name="T24" fmla="*/ 5 w 13"/>
                <a:gd name="T25" fmla="*/ 6 h 7"/>
                <a:gd name="T26" fmla="*/ 4 w 13"/>
                <a:gd name="T27" fmla="*/ 6 h 7"/>
                <a:gd name="T28" fmla="*/ 1 w 13"/>
                <a:gd name="T29" fmla="*/ 4 h 7"/>
                <a:gd name="T30" fmla="*/ 0 w 13"/>
                <a:gd name="T31" fmla="*/ 2 h 7"/>
                <a:gd name="T32" fmla="*/ 0 w 13"/>
                <a:gd name="T33" fmla="*/ 1 h 7"/>
                <a:gd name="T34" fmla="*/ 1 w 13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7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279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10" y="1062765"/>
            <a:ext cx="3467330" cy="4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Agenda</a:t>
            </a:r>
          </a:p>
        </p:txBody>
      </p:sp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5C7C6F-E04B-4C8C-B825-DFF52B00A889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PT" altLang="pt-PT" sz="1067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439912" y="1440359"/>
            <a:ext cx="8280000" cy="3780000"/>
          </a:xfrm>
        </p:spPr>
        <p:txBody>
          <a:bodyPr>
            <a:noAutofit/>
          </a:bodyPr>
          <a:lstStyle/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Inteligência Artificial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Inteligência Artificial Distribuída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Agente Inteligente</a:t>
            </a:r>
          </a:p>
          <a:p>
            <a:pPr marL="597913" lvl="1" indent="-203225" algn="just" defTabSz="812902">
              <a:lnSpc>
                <a:spcPct val="90000"/>
              </a:lnSpc>
            </a:pPr>
            <a:r>
              <a:rPr lang="pt-PT" altLang="pt-PT" sz="1600" dirty="0"/>
              <a:t>Noção, Definição e Propriedades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Fontes de Inspiração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Tipologia de um Agente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Arquiteturas</a:t>
            </a:r>
          </a:p>
          <a:p>
            <a:pPr marL="597913" lvl="1" indent="-203225" algn="just" defTabSz="812902">
              <a:lnSpc>
                <a:spcPct val="90000"/>
              </a:lnSpc>
            </a:pPr>
            <a:r>
              <a:rPr lang="pt-PT" altLang="pt-PT" sz="1600" dirty="0"/>
              <a:t>Reativas, Deliberativas e Híbridas;</a:t>
            </a:r>
          </a:p>
          <a:p>
            <a:pPr marL="597913" lvl="1" indent="-203225" algn="just" defTabSz="812902">
              <a:lnSpc>
                <a:spcPct val="90000"/>
              </a:lnSpc>
            </a:pPr>
            <a:r>
              <a:rPr lang="pt-PT" altLang="pt-PT" sz="1600" i="1" dirty="0" err="1"/>
              <a:t>Beliefs</a:t>
            </a:r>
            <a:r>
              <a:rPr lang="pt-PT" altLang="pt-PT" sz="1600" i="1" dirty="0"/>
              <a:t>, </a:t>
            </a:r>
            <a:r>
              <a:rPr lang="pt-PT" altLang="pt-PT" sz="1600" i="1" dirty="0" err="1"/>
              <a:t>Desires</a:t>
            </a:r>
            <a:r>
              <a:rPr lang="pt-PT" altLang="pt-PT" sz="1600" i="1" dirty="0"/>
              <a:t> </a:t>
            </a:r>
            <a:r>
              <a:rPr lang="pt-PT" altLang="pt-PT" sz="1600" i="1" dirty="0" err="1"/>
              <a:t>and</a:t>
            </a:r>
            <a:r>
              <a:rPr lang="pt-PT" altLang="pt-PT" sz="1600" i="1" dirty="0"/>
              <a:t> </a:t>
            </a:r>
            <a:r>
              <a:rPr lang="pt-PT" altLang="pt-PT" sz="1600" i="1" dirty="0" err="1"/>
              <a:t>Intentions</a:t>
            </a:r>
            <a:r>
              <a:rPr lang="pt-PT" altLang="pt-PT" sz="1600" dirty="0"/>
              <a:t> (BDI)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Tipos de Agentes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Áreas de Aplicação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Conclusões</a:t>
            </a:r>
          </a:p>
          <a:p>
            <a:pPr marL="223745" indent="-254032" algn="just" defTabSz="812902">
              <a:lnSpc>
                <a:spcPct val="90000"/>
              </a:lnSpc>
            </a:pPr>
            <a:r>
              <a:rPr lang="pt-PT" altLang="pt-PT" sz="1800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8467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r="8272"/>
          <a:stretch/>
        </p:blipFill>
        <p:spPr bwMode="auto">
          <a:xfrm>
            <a:off x="5484470" y="1152328"/>
            <a:ext cx="43803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Arquiteturas Híbridas </a:t>
            </a:r>
          </a:p>
        </p:txBody>
      </p:sp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7E1BB7-8680-4D79-A2AE-E7D3C6C7C091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Agentes híbridos combinam as características </a:t>
            </a:r>
            <a:br>
              <a:rPr lang="pt-BR" dirty="0"/>
            </a:br>
            <a:r>
              <a:rPr lang="pt-BR" dirty="0"/>
              <a:t>deliberativa e reativa.</a:t>
            </a:r>
          </a:p>
          <a:p>
            <a:r>
              <a:rPr lang="pt-BR" dirty="0"/>
              <a:t>A ideia principal passa por categorizar as </a:t>
            </a:r>
            <a:br>
              <a:rPr lang="pt-BR" dirty="0"/>
            </a:br>
            <a:r>
              <a:rPr lang="pt-BR" dirty="0"/>
              <a:t>funcionalidades do agente em camadas dispostas </a:t>
            </a:r>
            <a:br>
              <a:rPr lang="pt-BR" dirty="0"/>
            </a:br>
            <a:r>
              <a:rPr lang="pt-BR" dirty="0"/>
              <a:t>hierarquicamente.</a:t>
            </a:r>
          </a:p>
          <a:p>
            <a:endParaRPr lang="pt-BR" dirty="0"/>
          </a:p>
          <a:p>
            <a:r>
              <a:rPr lang="pt-BR" dirty="0"/>
              <a:t>À camada reativa é atribuída alguma forma de </a:t>
            </a:r>
            <a:br>
              <a:rPr lang="pt-BR" dirty="0"/>
            </a:br>
            <a:r>
              <a:rPr lang="pt-BR" dirty="0"/>
              <a:t>prioridade sobre a deliberativa, de tal modo que </a:t>
            </a:r>
            <a:br>
              <a:rPr lang="pt-BR" dirty="0"/>
            </a:br>
            <a:r>
              <a:rPr lang="pt-BR" dirty="0"/>
              <a:t>se aproveite uma das suas características mais </a:t>
            </a:r>
            <a:br>
              <a:rPr lang="pt-BR" dirty="0"/>
            </a:br>
            <a:r>
              <a:rPr lang="pt-BR" dirty="0"/>
              <a:t>importantes que é a de dar resposta rápida a </a:t>
            </a:r>
            <a:br>
              <a:rPr lang="pt-BR" dirty="0"/>
            </a:br>
            <a:r>
              <a:rPr lang="pt-BR" dirty="0"/>
              <a:t>eventos detetados no ambiente. </a:t>
            </a:r>
          </a:p>
          <a:p>
            <a:endParaRPr lang="pt-PT" dirty="0"/>
          </a:p>
          <a:p>
            <a:pPr lvl="3"/>
            <a:r>
              <a:rPr lang="pt-PT" dirty="0"/>
              <a:t>		Luís Paulo Reis,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DARPA Grand Challenge (2003)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D49EE34-1D2E-45F4-851F-5694CD9C8757}" type="slidenum">
              <a:rPr lang="pt-PT"/>
              <a:pPr/>
              <a:t>61</a:t>
            </a:fld>
            <a:endParaRPr lang="pt-PT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12902">
              <a:buNone/>
            </a:pPr>
            <a:r>
              <a:rPr lang="pt-PT" sz="2134" dirty="0">
                <a:latin typeface="Arial" pitchFamily="34" charset="0"/>
              </a:rPr>
              <a:t>Ve</a:t>
            </a:r>
            <a:r>
              <a:rPr lang="pt-PT" sz="2134" dirty="0"/>
              <a:t>í</a:t>
            </a:r>
            <a:r>
              <a:rPr lang="pt-PT" sz="2134" dirty="0">
                <a:latin typeface="Arial" pitchFamily="34" charset="0"/>
              </a:rPr>
              <a:t>culos aut</a:t>
            </a:r>
            <a:r>
              <a:rPr lang="pt-PT" sz="2134" dirty="0"/>
              <a:t>ó</a:t>
            </a:r>
            <a:r>
              <a:rPr lang="pt-PT" sz="2134" dirty="0">
                <a:latin typeface="Arial" pitchFamily="34" charset="0"/>
              </a:rPr>
              <a:t>nomos ao longo de 212 km do deserto de Nevada: Stanley vencedor contra CMU.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920" y="2314913"/>
            <a:ext cx="5178364" cy="1417683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3246" y="3822596"/>
            <a:ext cx="1600445" cy="1466368"/>
          </a:xfrm>
          <a:prstGeom prst="rect">
            <a:avLst/>
          </a:prstGeom>
          <a:noFill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307675" y="3813883"/>
            <a:ext cx="4544473" cy="13909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76814" tIns="38407" rIns="76814" bIns="38407" anchor="ctr">
            <a:spAutoFit/>
          </a:bodyPr>
          <a:lstStyle/>
          <a:p>
            <a:pPr defTabSz="767740" eaLnBrk="0" hangingPunct="0"/>
            <a:r>
              <a:rPr lang="en-US" sz="1689" dirty="0">
                <a:latin typeface="Arial" pitchFamily="34" charset="0"/>
              </a:rPr>
              <a:t>Sebastian </a:t>
            </a:r>
            <a:r>
              <a:rPr lang="en-US" sz="1689" dirty="0" err="1">
                <a:latin typeface="Arial" pitchFamily="34" charset="0"/>
              </a:rPr>
              <a:t>Thrun</a:t>
            </a:r>
            <a:r>
              <a:rPr lang="en-US" sz="1689" dirty="0">
                <a:latin typeface="Arial" pitchFamily="34" charset="0"/>
              </a:rPr>
              <a:t>, da </a:t>
            </a:r>
            <a:r>
              <a:rPr lang="en-US" sz="1689" dirty="0" err="1">
                <a:latin typeface="Arial" pitchFamily="34" charset="0"/>
              </a:rPr>
              <a:t>Universidade</a:t>
            </a:r>
            <a:r>
              <a:rPr lang="en-US" sz="1689" dirty="0">
                <a:latin typeface="Arial" pitchFamily="34" charset="0"/>
              </a:rPr>
              <a:t> de Stanford, </a:t>
            </a:r>
            <a:r>
              <a:rPr lang="en-US" sz="1689" dirty="0" err="1">
                <a:latin typeface="Arial" pitchFamily="34" charset="0"/>
              </a:rPr>
              <a:t>bateu</a:t>
            </a:r>
            <a:r>
              <a:rPr lang="en-US" sz="1689" dirty="0">
                <a:latin typeface="Arial" pitchFamily="34" charset="0"/>
              </a:rPr>
              <a:t> as 3 </a:t>
            </a:r>
            <a:r>
              <a:rPr lang="en-US" sz="1689" dirty="0" err="1">
                <a:latin typeface="Arial" pitchFamily="34" charset="0"/>
              </a:rPr>
              <a:t>equipas</a:t>
            </a:r>
            <a:r>
              <a:rPr lang="en-US" sz="1689" dirty="0">
                <a:latin typeface="Arial" pitchFamily="34" charset="0"/>
              </a:rPr>
              <a:t> da CMU, que </a:t>
            </a:r>
            <a:r>
              <a:rPr lang="en-US" sz="1689" dirty="0" err="1">
                <a:latin typeface="Arial" pitchFamily="34" charset="0"/>
              </a:rPr>
              <a:t>tinha</a:t>
            </a:r>
            <a:r>
              <a:rPr lang="en-US" sz="1689" dirty="0">
                <a:latin typeface="Arial" pitchFamily="34" charset="0"/>
              </a:rPr>
              <a:t> </a:t>
            </a:r>
            <a:r>
              <a:rPr lang="en-US" sz="1689" dirty="0" err="1">
                <a:latin typeface="Arial" pitchFamily="34" charset="0"/>
              </a:rPr>
              <a:t>por</a:t>
            </a:r>
            <a:r>
              <a:rPr lang="en-US" sz="1689" dirty="0">
                <a:latin typeface="Arial" pitchFamily="34" charset="0"/>
              </a:rPr>
              <a:t> </a:t>
            </a:r>
            <a:r>
              <a:rPr lang="en-US" sz="1689" dirty="0" err="1">
                <a:latin typeface="Arial" pitchFamily="34" charset="0"/>
              </a:rPr>
              <a:t>sua</a:t>
            </a:r>
            <a:r>
              <a:rPr lang="en-US" sz="1689" dirty="0">
                <a:latin typeface="Arial" pitchFamily="34" charset="0"/>
              </a:rPr>
              <a:t> </a:t>
            </a:r>
            <a:r>
              <a:rPr lang="en-US" sz="1689" dirty="0" err="1">
                <a:latin typeface="Arial" pitchFamily="34" charset="0"/>
              </a:rPr>
              <a:t>vez</a:t>
            </a:r>
            <a:r>
              <a:rPr lang="en-US" sz="1689" dirty="0">
                <a:latin typeface="Arial" pitchFamily="34" charset="0"/>
              </a:rPr>
              <a:t> </a:t>
            </a:r>
            <a:r>
              <a:rPr lang="en-US" sz="1689" dirty="0" err="1">
                <a:latin typeface="Arial" pitchFamily="34" charset="0"/>
              </a:rPr>
              <a:t>batido</a:t>
            </a:r>
            <a:r>
              <a:rPr lang="en-US" sz="1689" dirty="0">
                <a:latin typeface="Arial" pitchFamily="34" charset="0"/>
              </a:rPr>
              <a:t> a de Rodney Brooks do MIT no </a:t>
            </a:r>
            <a:r>
              <a:rPr lang="en-US" sz="1689" dirty="0" err="1">
                <a:latin typeface="Arial" pitchFamily="34" charset="0"/>
              </a:rPr>
              <a:t>Concurso</a:t>
            </a:r>
            <a:r>
              <a:rPr lang="en-US" sz="1689" dirty="0">
                <a:latin typeface="Arial" pitchFamily="34" charset="0"/>
              </a:rPr>
              <a:t> da NASA para a </a:t>
            </a:r>
            <a:r>
              <a:rPr lang="en-US" sz="1689" dirty="0" err="1">
                <a:latin typeface="Arial" pitchFamily="34" charset="0"/>
              </a:rPr>
              <a:t>missão</a:t>
            </a:r>
            <a:r>
              <a:rPr lang="en-US" sz="1689" dirty="0">
                <a:latin typeface="Arial" pitchFamily="34" charset="0"/>
              </a:rPr>
              <a:t> </a:t>
            </a:r>
            <a:r>
              <a:rPr lang="en-US" sz="1689" dirty="0" err="1">
                <a:latin typeface="Arial" pitchFamily="34" charset="0"/>
              </a:rPr>
              <a:t>em</a:t>
            </a:r>
            <a:r>
              <a:rPr lang="en-US" sz="1689" dirty="0">
                <a:latin typeface="Arial" pitchFamily="34" charset="0"/>
              </a:rPr>
              <a:t> </a:t>
            </a:r>
            <a:r>
              <a:rPr lang="en-US" sz="1689" dirty="0" err="1">
                <a:latin typeface="Arial" pitchFamily="34" charset="0"/>
              </a:rPr>
              <a:t>Marte</a:t>
            </a:r>
            <a:r>
              <a:rPr lang="en-US" sz="1689" dirty="0">
                <a:latin typeface="Arial" pitchFamily="34" charset="0"/>
              </a:rPr>
              <a:t>, (</a:t>
            </a:r>
            <a:r>
              <a:rPr lang="en-US" sz="1778" dirty="0"/>
              <a:t>STANLEY, 2005).</a:t>
            </a:r>
            <a:endParaRPr lang="en-US" sz="1689" dirty="0">
              <a:latin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252" y="2324989"/>
            <a:ext cx="2238994" cy="16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9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m para ambient intell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7" y="1800399"/>
            <a:ext cx="5566332" cy="35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Áreas de Aplicação </a:t>
            </a:r>
          </a:p>
        </p:txBody>
      </p:sp>
      <p:sp>
        <p:nvSpPr>
          <p:cNvPr id="6861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3B62D4-F721-42DE-A684-AFEEDE6A085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pt-PT" altLang="pt-PT" sz="1067"/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Internet </a:t>
            </a:r>
          </a:p>
          <a:p>
            <a:r>
              <a:rPr lang="pt-PT" altLang="pt-PT" dirty="0"/>
              <a:t>Comércio Eletrónico</a:t>
            </a:r>
          </a:p>
          <a:p>
            <a:r>
              <a:rPr lang="pt-PT" altLang="pt-PT" dirty="0"/>
              <a:t>Redes Colaborativas</a:t>
            </a:r>
          </a:p>
          <a:p>
            <a:r>
              <a:rPr lang="pt-PT" altLang="pt-PT" dirty="0"/>
              <a:t>Simulação Social</a:t>
            </a:r>
          </a:p>
          <a:p>
            <a:r>
              <a:rPr lang="pt-PT" altLang="pt-PT" dirty="0"/>
              <a:t>Aplicações Industrias</a:t>
            </a:r>
          </a:p>
          <a:p>
            <a:r>
              <a:rPr lang="pt-PT" altLang="pt-PT" dirty="0"/>
              <a:t>Ambientes Inteligentes</a:t>
            </a:r>
          </a:p>
          <a:p>
            <a:r>
              <a:rPr lang="pt-PT" altLang="pt-PT" dirty="0"/>
              <a:t>Tomada de Decisão em Grupo </a:t>
            </a:r>
          </a:p>
          <a:p>
            <a:r>
              <a:rPr lang="pt-PT" altLang="pt-PT" dirty="0"/>
              <a:t>Direito</a:t>
            </a:r>
          </a:p>
          <a:p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16145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7" y="3045818"/>
            <a:ext cx="4896297" cy="27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Conclusões</a:t>
            </a:r>
          </a:p>
        </p:txBody>
      </p:sp>
      <p:sp>
        <p:nvSpPr>
          <p:cNvPr id="6861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3B62D4-F721-42DE-A684-AFEEDE6A085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pt-PT" altLang="pt-PT" sz="1067" dirty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PT" dirty="0"/>
              <a:t>Um agente é uma entidade computacional com um comportamento </a:t>
            </a:r>
            <a:r>
              <a:rPr lang="pt-BR" altLang="pt-PT" b="1" dirty="0"/>
              <a:t>autónomo</a:t>
            </a:r>
            <a:r>
              <a:rPr lang="pt-BR" altLang="pt-PT" dirty="0"/>
              <a:t> que lhe permite decidir sobre as suas próprias ações;</a:t>
            </a:r>
          </a:p>
          <a:p>
            <a:r>
              <a:rPr lang="pt-BR" altLang="pt-PT" dirty="0"/>
              <a:t>Os agentes têm uma </a:t>
            </a:r>
            <a:r>
              <a:rPr lang="pt-BR" altLang="pt-PT" b="1" dirty="0"/>
              <a:t>existência própria</a:t>
            </a:r>
            <a:r>
              <a:rPr lang="pt-BR" altLang="pt-PT" dirty="0"/>
              <a:t>, independente da existência de outros agentes; </a:t>
            </a:r>
          </a:p>
          <a:p>
            <a:r>
              <a:rPr lang="pt-BR" altLang="pt-PT" dirty="0"/>
              <a:t>Cada agente possui um conjunto de características comportamentais que definem a sua </a:t>
            </a:r>
            <a:r>
              <a:rPr lang="pt-BR" altLang="pt-PT" b="1" dirty="0"/>
              <a:t>competência</a:t>
            </a:r>
            <a:r>
              <a:rPr lang="pt-BR" altLang="pt-PT" dirty="0"/>
              <a:t>, um conjunto de objetivos, e a </a:t>
            </a:r>
            <a:r>
              <a:rPr lang="pt-BR" altLang="pt-PT" b="1" dirty="0"/>
              <a:t>autonomia</a:t>
            </a:r>
            <a:r>
              <a:rPr lang="pt-BR" altLang="pt-PT" dirty="0"/>
              <a:t> necessária para utilizar as suas capacidades comportamentais a fim de alcançar os seus objetivos;</a:t>
            </a:r>
          </a:p>
          <a:p>
            <a:r>
              <a:rPr lang="pt-BR" altLang="pt-PT" dirty="0"/>
              <a:t>A </a:t>
            </a:r>
            <a:r>
              <a:rPr lang="pt-BR" altLang="pt-PT" b="1" dirty="0"/>
              <a:t>decisão</a:t>
            </a:r>
            <a:r>
              <a:rPr lang="pt-BR" altLang="pt-PT" dirty="0"/>
              <a:t> de qual a ação a levar a cabo é determinada </a:t>
            </a:r>
            <a:br>
              <a:rPr lang="pt-BR" altLang="pt-PT" dirty="0"/>
            </a:br>
            <a:r>
              <a:rPr lang="pt-BR" altLang="pt-PT" dirty="0"/>
              <a:t>pelo agente, tendo em consideração as mudanças que </a:t>
            </a:r>
            <a:br>
              <a:rPr lang="pt-BR" altLang="pt-PT" dirty="0"/>
            </a:br>
            <a:r>
              <a:rPr lang="pt-BR" altLang="pt-PT" dirty="0"/>
              <a:t>ocorrem no ambiente em que atua e o desejo de </a:t>
            </a:r>
            <a:br>
              <a:rPr lang="pt-BR" altLang="pt-PT" dirty="0"/>
            </a:br>
            <a:r>
              <a:rPr lang="pt-BR" altLang="pt-PT" dirty="0"/>
              <a:t>alcançar os seus objetivos.</a:t>
            </a:r>
          </a:p>
          <a:p>
            <a:endParaRPr lang="pt-BR" altLang="pt-PT" dirty="0"/>
          </a:p>
        </p:txBody>
      </p:sp>
    </p:spTree>
    <p:extLst>
      <p:ext uri="{BB962C8B-B14F-4D97-AF65-F5344CB8AC3E}">
        <p14:creationId xmlns:p14="http://schemas.microsoft.com/office/powerpoint/2010/main" val="19574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m para robots servir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2886740"/>
            <a:ext cx="4293595" cy="28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Tendências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raro os agentes existirem isolados;</a:t>
            </a:r>
          </a:p>
          <a:p>
            <a:r>
              <a:rPr lang="pt-BR" dirty="0"/>
              <a:t>É necessário trabalhar em conjunto - Sistemas Multiagentes;</a:t>
            </a:r>
          </a:p>
          <a:p>
            <a:r>
              <a:rPr lang="pt-BR" dirty="0"/>
              <a:t>É necessário coordenar - trabalhar em conjunto de forma harmoniosa;</a:t>
            </a:r>
          </a:p>
          <a:p>
            <a:r>
              <a:rPr lang="pt-BR" dirty="0"/>
              <a:t>Ubiquidade - Integração de microprocessadores nos objetos do dia a dia (computação embebida);</a:t>
            </a:r>
          </a:p>
          <a:p>
            <a:r>
              <a:rPr lang="pt-BR" dirty="0"/>
              <a:t>Conectividade - isolado </a:t>
            </a:r>
            <a:r>
              <a:rPr lang="pt-BR" i="1" dirty="0"/>
              <a:t>versus</a:t>
            </a:r>
            <a:r>
              <a:rPr lang="pt-BR" dirty="0"/>
              <a:t> redes distribuídas;</a:t>
            </a:r>
          </a:p>
          <a:p>
            <a:r>
              <a:rPr lang="pt-BR" dirty="0"/>
              <a:t>Inteligência - tarefas cada vez mais complexas;</a:t>
            </a:r>
          </a:p>
          <a:p>
            <a:r>
              <a:rPr lang="pt-BR" dirty="0"/>
              <a:t>Delegação - delegação de tarefas críticas </a:t>
            </a:r>
            <a:br>
              <a:rPr lang="pt-BR" dirty="0"/>
            </a:br>
            <a:r>
              <a:rPr lang="pt-BR" dirty="0"/>
              <a:t>(p.ex., piloto automático);</a:t>
            </a:r>
          </a:p>
          <a:p>
            <a:r>
              <a:rPr lang="pt-BR" dirty="0"/>
              <a:t>Servir o humano - uso de metáforas “humanas” </a:t>
            </a:r>
            <a:br>
              <a:rPr lang="pt-BR" dirty="0"/>
            </a:br>
            <a:r>
              <a:rPr lang="pt-BR" dirty="0"/>
              <a:t>em vez de interação ao nível da máquina.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21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open 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24402"/>
          <a:stretch/>
        </p:blipFill>
        <p:spPr bwMode="auto">
          <a:xfrm>
            <a:off x="6940031" y="4617511"/>
            <a:ext cx="2779881" cy="8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Referências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[Russell &amp; </a:t>
            </a:r>
            <a:r>
              <a:rPr lang="en-GB" dirty="0" err="1"/>
              <a:t>Norvig</a:t>
            </a:r>
            <a:r>
              <a:rPr lang="en-GB" dirty="0"/>
              <a:t>, 1995] Stuart J. Russell, Peter </a:t>
            </a:r>
            <a:r>
              <a:rPr lang="en-GB" dirty="0" err="1"/>
              <a:t>Norvig</a:t>
            </a:r>
            <a:r>
              <a:rPr lang="en-GB" dirty="0"/>
              <a:t>, “Artificial Intelligence – A Modern Approach”, Prentice Hall International Inc., EUA, 1995.</a:t>
            </a:r>
          </a:p>
          <a:p>
            <a:r>
              <a:rPr lang="en-GB" dirty="0"/>
              <a:t>[</a:t>
            </a:r>
            <a:r>
              <a:rPr lang="en-GB" dirty="0" err="1"/>
              <a:t>Huhns</a:t>
            </a:r>
            <a:r>
              <a:rPr lang="en-GB" dirty="0"/>
              <a:t> &amp; Singh, 1998] Michael N. </a:t>
            </a:r>
            <a:r>
              <a:rPr lang="en-GB" dirty="0" err="1"/>
              <a:t>Huhns</a:t>
            </a:r>
            <a:r>
              <a:rPr lang="en-GB" dirty="0"/>
              <a:t>, </a:t>
            </a:r>
            <a:r>
              <a:rPr lang="en-GB" dirty="0" err="1"/>
              <a:t>Munindar</a:t>
            </a:r>
            <a:r>
              <a:rPr lang="en-GB" dirty="0"/>
              <a:t> P. Singh, “Agents and </a:t>
            </a:r>
            <a:r>
              <a:rPr lang="en-GB" dirty="0" err="1"/>
              <a:t>Multiagent</a:t>
            </a:r>
            <a:r>
              <a:rPr lang="en-GB" dirty="0"/>
              <a:t> Systems: Themes, Approaches and Challenges”, </a:t>
            </a:r>
            <a:r>
              <a:rPr lang="en-GB" dirty="0" err="1"/>
              <a:t>Huhns</a:t>
            </a:r>
            <a:r>
              <a:rPr lang="en-GB" dirty="0"/>
              <a:t>, Singh (editors), Readings in Agents, pp. 1 23, Morgan Kaufmann Publishers, San Francisco, USA,</a:t>
            </a:r>
          </a:p>
          <a:p>
            <a:r>
              <a:rPr lang="en-GB" dirty="0"/>
              <a:t>[</a:t>
            </a:r>
            <a:r>
              <a:rPr lang="en-GB" dirty="0" err="1"/>
              <a:t>Maes</a:t>
            </a:r>
            <a:r>
              <a:rPr lang="en-GB" dirty="0"/>
              <a:t>, 1990] Pattie </a:t>
            </a:r>
            <a:r>
              <a:rPr lang="en-GB" dirty="0" err="1"/>
              <a:t>Maes</a:t>
            </a:r>
            <a:r>
              <a:rPr lang="en-GB" dirty="0"/>
              <a:t>, “Situated Agents Can Have Goals”, Designing Autonomous Agents, </a:t>
            </a:r>
            <a:r>
              <a:rPr lang="en-GB" dirty="0" err="1"/>
              <a:t>Maes</a:t>
            </a:r>
            <a:r>
              <a:rPr lang="en-GB" dirty="0"/>
              <a:t> (editor), MIT Press.</a:t>
            </a:r>
          </a:p>
          <a:p>
            <a:r>
              <a:rPr lang="en-GB" dirty="0"/>
              <a:t>[Wooldridge, 1999] Michael J. Wooldridge, “Intelligent Agents”, in </a:t>
            </a:r>
            <a:r>
              <a:rPr lang="en-GB" dirty="0" err="1"/>
              <a:t>Multiagent</a:t>
            </a:r>
            <a:r>
              <a:rPr lang="en-GB" dirty="0"/>
              <a:t> Systems – A Modern Approach to Distributed Artificial Intelligence, </a:t>
            </a:r>
            <a:r>
              <a:rPr lang="en-GB" dirty="0" err="1"/>
              <a:t>Weiß</a:t>
            </a:r>
            <a:r>
              <a:rPr lang="en-GB" dirty="0"/>
              <a:t> (editor), chapter 1, pp. 27 77, MIT Press, Cambridge, USA.</a:t>
            </a:r>
          </a:p>
          <a:p>
            <a:r>
              <a:rPr lang="en-GB" dirty="0"/>
              <a:t>[Wooldridge &amp; Jennings, 1995] Michael J. Wooldridge, Nicholas R. Jennings, “Intelligent Agents: Theory and Practice”, Knowledge Engineering Review, 10 (2), pp. 115 152, 1995.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Referências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18961" y="1296343"/>
            <a:ext cx="8280000" cy="3780000"/>
          </a:xfrm>
        </p:spPr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Nwana</a:t>
            </a:r>
            <a:r>
              <a:rPr lang="en-GB" dirty="0"/>
              <a:t>, 1996] Hyacinth S. </a:t>
            </a:r>
            <a:r>
              <a:rPr lang="en-GB" dirty="0" err="1"/>
              <a:t>Nwana</a:t>
            </a:r>
            <a:r>
              <a:rPr lang="en-GB" dirty="0"/>
              <a:t>, “Software Agents: An Overview”, Knowledge Engineering Review, 11 (3), pp. 1-40.</a:t>
            </a:r>
          </a:p>
          <a:p>
            <a:r>
              <a:rPr lang="en-GB" dirty="0"/>
              <a:t>[Rao &amp; </a:t>
            </a:r>
            <a:r>
              <a:rPr lang="en-GB" dirty="0" err="1"/>
              <a:t>Georgeff</a:t>
            </a:r>
            <a:r>
              <a:rPr lang="en-GB" dirty="0"/>
              <a:t>, 1995] </a:t>
            </a:r>
            <a:r>
              <a:rPr lang="en-GB" dirty="0" err="1"/>
              <a:t>Anand</a:t>
            </a:r>
            <a:r>
              <a:rPr lang="en-GB" dirty="0"/>
              <a:t> S. Rao, Michael P. </a:t>
            </a:r>
            <a:r>
              <a:rPr lang="en-GB" dirty="0" err="1"/>
              <a:t>Georgeff</a:t>
            </a:r>
            <a:r>
              <a:rPr lang="en-GB" dirty="0"/>
              <a:t>, “BDI Agents: from Theory to Practice”, Proceedings of the First International Conference on Multi Agent Systems – ICMAS’95, São Francisco, EUA.</a:t>
            </a:r>
          </a:p>
          <a:p>
            <a:r>
              <a:rPr lang="en-GB" dirty="0"/>
              <a:t>[Reis, 2003] </a:t>
            </a:r>
            <a:r>
              <a:rPr lang="en-GB" dirty="0" err="1"/>
              <a:t>Luís</a:t>
            </a:r>
            <a:r>
              <a:rPr lang="en-GB" dirty="0"/>
              <a:t> Paulo Reis, “</a:t>
            </a:r>
            <a:r>
              <a:rPr lang="en-GB" dirty="0" err="1"/>
              <a:t>Coordenação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Sistemas</a:t>
            </a:r>
            <a:r>
              <a:rPr lang="en-GB" dirty="0"/>
              <a:t> Multi-</a:t>
            </a:r>
            <a:r>
              <a:rPr lang="en-GB" dirty="0" err="1"/>
              <a:t>Agente</a:t>
            </a:r>
            <a:r>
              <a:rPr lang="en-GB" dirty="0"/>
              <a:t>: </a:t>
            </a:r>
            <a:r>
              <a:rPr lang="en-GB" dirty="0" err="1"/>
              <a:t>Aplicações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Gestão</a:t>
            </a:r>
            <a:r>
              <a:rPr lang="en-GB" dirty="0"/>
              <a:t> </a:t>
            </a:r>
            <a:r>
              <a:rPr lang="en-GB" dirty="0" err="1"/>
              <a:t>Universitária</a:t>
            </a:r>
            <a:r>
              <a:rPr lang="en-GB" dirty="0"/>
              <a:t> e </a:t>
            </a:r>
            <a:r>
              <a:rPr lang="en-GB" dirty="0" err="1"/>
              <a:t>Futebol</a:t>
            </a:r>
            <a:r>
              <a:rPr lang="en-GB" dirty="0"/>
              <a:t> </a:t>
            </a:r>
            <a:r>
              <a:rPr lang="en-GB" dirty="0" err="1"/>
              <a:t>Robótico</a:t>
            </a:r>
            <a:r>
              <a:rPr lang="en-GB" dirty="0"/>
              <a:t>”, </a:t>
            </a:r>
            <a:r>
              <a:rPr lang="en-GB" dirty="0" err="1"/>
              <a:t>Tese</a:t>
            </a:r>
            <a:r>
              <a:rPr lang="en-GB" dirty="0"/>
              <a:t> de </a:t>
            </a:r>
            <a:r>
              <a:rPr lang="en-GB" dirty="0" err="1"/>
              <a:t>Doutoramento</a:t>
            </a:r>
            <a:r>
              <a:rPr lang="en-GB" dirty="0"/>
              <a:t>, </a:t>
            </a:r>
            <a:r>
              <a:rPr lang="en-GB" dirty="0" err="1"/>
              <a:t>Faculdade</a:t>
            </a:r>
            <a:r>
              <a:rPr lang="en-GB" dirty="0"/>
              <a:t> de </a:t>
            </a:r>
            <a:r>
              <a:rPr lang="en-GB" dirty="0" err="1"/>
              <a:t>Engenharia</a:t>
            </a:r>
            <a:r>
              <a:rPr lang="en-GB" dirty="0"/>
              <a:t> da </a:t>
            </a:r>
            <a:r>
              <a:rPr lang="en-GB" dirty="0" err="1"/>
              <a:t>Universidade</a:t>
            </a:r>
            <a:r>
              <a:rPr lang="en-GB" dirty="0"/>
              <a:t> do Porto.</a:t>
            </a:r>
          </a:p>
          <a:p>
            <a:r>
              <a:rPr lang="pt-PT" altLang="pt-PT" dirty="0"/>
              <a:t>[d'Inverno, </a:t>
            </a:r>
            <a:r>
              <a:rPr lang="pt-PT" altLang="pt-PT" dirty="0" err="1"/>
              <a:t>Luck</a:t>
            </a:r>
            <a:r>
              <a:rPr lang="pt-PT" altLang="pt-PT" dirty="0"/>
              <a:t>, 2003] d'Inverno M., </a:t>
            </a:r>
            <a:r>
              <a:rPr lang="pt-PT" altLang="pt-PT" dirty="0" err="1"/>
              <a:t>Luck</a:t>
            </a:r>
            <a:r>
              <a:rPr lang="pt-PT" altLang="pt-PT" dirty="0"/>
              <a:t> M., “</a:t>
            </a:r>
            <a:r>
              <a:rPr lang="pt-PT" altLang="pt-PT" dirty="0" err="1"/>
              <a:t>Understanding</a:t>
            </a:r>
            <a:r>
              <a:rPr lang="pt-PT" altLang="pt-PT" dirty="0"/>
              <a:t> </a:t>
            </a:r>
            <a:r>
              <a:rPr lang="pt-PT" altLang="pt-PT" dirty="0" err="1"/>
              <a:t>Agent</a:t>
            </a:r>
            <a:r>
              <a:rPr lang="pt-PT" altLang="pt-PT" dirty="0"/>
              <a:t> </a:t>
            </a:r>
            <a:r>
              <a:rPr lang="pt-PT" altLang="pt-PT" dirty="0" err="1"/>
              <a:t>Systems</a:t>
            </a:r>
            <a:r>
              <a:rPr lang="pt-PT" altLang="pt-PT" dirty="0"/>
              <a:t>”, Springer, </a:t>
            </a:r>
            <a:br>
              <a:rPr lang="pt-PT" altLang="pt-PT" dirty="0"/>
            </a:br>
            <a:r>
              <a:rPr lang="pt-PT" altLang="pt-PT" dirty="0"/>
              <a:t>ISBN: 978-3540407003.</a:t>
            </a:r>
          </a:p>
          <a:p>
            <a:r>
              <a:rPr lang="en-US" dirty="0"/>
              <a:t>[</a:t>
            </a:r>
            <a:r>
              <a:rPr lang="en-US" dirty="0" err="1"/>
              <a:t>Maes</a:t>
            </a:r>
            <a:r>
              <a:rPr lang="en-US" dirty="0"/>
              <a:t> P., 1990] Designing Autonomous Agents: Theory and Practice from Biology to Engineering and Back, MIT Press</a:t>
            </a:r>
            <a:r>
              <a:rPr lang="en-GB" dirty="0"/>
              <a:t>.</a:t>
            </a:r>
          </a:p>
          <a:p>
            <a:r>
              <a:rPr lang="en-US" dirty="0"/>
              <a:t>[Muller J., 1996] The Design of Intelligent Agents: a Layered Approach, </a:t>
            </a:r>
            <a:r>
              <a:rPr lang="pt-PT" dirty="0"/>
              <a:t>Springer.</a:t>
            </a:r>
            <a:endParaRPr lang="en-GB" dirty="0"/>
          </a:p>
          <a:p>
            <a:endParaRPr lang="pt-PT" altLang="pt-PT" dirty="0"/>
          </a:p>
          <a:p>
            <a:endParaRPr lang="pt-PT" altLang="pt-PT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Resultado de imagem para open 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24402"/>
          <a:stretch/>
        </p:blipFill>
        <p:spPr bwMode="auto">
          <a:xfrm>
            <a:off x="5976416" y="4392687"/>
            <a:ext cx="3433073" cy="10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0000" y="3744615"/>
            <a:ext cx="8100000" cy="1440000"/>
          </a:xfrm>
        </p:spPr>
        <p:txBody>
          <a:bodyPr>
            <a:noAutofit/>
          </a:bodyPr>
          <a:lstStyle/>
          <a:p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Integrado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Bioinformática</a:t>
            </a:r>
            <a:br>
              <a:rPr lang="pt-PT" dirty="0">
                <a:solidFill>
                  <a:srgbClr val="096998"/>
                </a:solidFill>
              </a:rPr>
            </a:br>
            <a:endParaRPr lang="pt-PT" sz="1800" dirty="0">
              <a:solidFill>
                <a:srgbClr val="096998"/>
              </a:solidFill>
            </a:endParaRPr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900000" y="2448471"/>
            <a:ext cx="8100000" cy="1440000"/>
          </a:xfrm>
        </p:spPr>
        <p:txBody>
          <a:bodyPr anchor="ctr">
            <a:normAutofit/>
          </a:bodyPr>
          <a:lstStyle/>
          <a:p>
            <a:pPr algn="r"/>
            <a:r>
              <a:rPr lang="pt-PT" sz="6600" b="0" dirty="0">
                <a:solidFill>
                  <a:srgbClr val="096998"/>
                </a:solidFill>
              </a:rPr>
              <a:t>Agentes</a:t>
            </a:r>
            <a:endParaRPr lang="pt-PT" sz="6600" dirty="0">
              <a:solidFill>
                <a:srgbClr val="096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Inteligência</a:t>
            </a:r>
            <a:r>
              <a:rPr lang="en-GB" dirty="0"/>
              <a:t> Artificial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altLang="pt-PT" dirty="0">
                <a:hlinkClick r:id="rId3"/>
              </a:rPr>
              <a:t>Inteligência</a:t>
            </a:r>
            <a:endParaRPr lang="pt-PT" altLang="pt-PT" dirty="0"/>
          </a:p>
          <a:p>
            <a:pPr lvl="1"/>
            <a:r>
              <a:rPr lang="pt-PT" altLang="pt-PT" dirty="0"/>
              <a:t>“faculdade de compreender, um talento, o raciocínio, a habilidade”;</a:t>
            </a:r>
          </a:p>
          <a:p>
            <a:endParaRPr lang="pt-PT" altLang="pt-PT" dirty="0"/>
          </a:p>
          <a:p>
            <a:r>
              <a:rPr lang="pt-BR" dirty="0">
                <a:hlinkClick r:id="rId3"/>
              </a:rPr>
              <a:t>Inteligência Artificial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[...]</a:t>
            </a:r>
          </a:p>
          <a:p>
            <a:pPr lvl="1"/>
            <a:r>
              <a:rPr lang="pt-BR" dirty="0"/>
              <a:t>Ramo da informática que estuda o desenvolvimento de sistemas computacionais com base no conhecimento sobre a inteligência humana.</a:t>
            </a:r>
          </a:p>
          <a:p>
            <a:pPr lvl="1"/>
            <a:endParaRPr lang="pt-BR" dirty="0"/>
          </a:p>
          <a:p>
            <a:r>
              <a:rPr lang="pt-PT" altLang="pt-PT" dirty="0"/>
              <a:t>Inteligência Artificial:</a:t>
            </a:r>
          </a:p>
          <a:p>
            <a:pPr lvl="1"/>
            <a:r>
              <a:rPr lang="pt-PT" altLang="pt-PT" dirty="0"/>
              <a:t>“Ramo das Ciências da Computação que tem a ver com a automatização de comportamentos inteligentes, próprios dos seres humanos”.</a:t>
            </a:r>
          </a:p>
          <a:p>
            <a:pPr lvl="3" algn="r"/>
            <a:r>
              <a:rPr lang="pt-PT" altLang="pt-PT" dirty="0"/>
              <a:t>[</a:t>
            </a:r>
            <a:r>
              <a:rPr lang="pt-PT" altLang="pt-PT" dirty="0" err="1"/>
              <a:t>Luger&amp;Stubblefield</a:t>
            </a:r>
            <a:r>
              <a:rPr lang="pt-PT" altLang="pt-PT" dirty="0"/>
              <a:t>, 1998]</a:t>
            </a:r>
          </a:p>
          <a:p>
            <a:pPr lvl="1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4" y="2160439"/>
            <a:ext cx="2395568" cy="7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Inteligência Artificial Distribuída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F5DD7D-EF46-4BB8-933E-DBDECA5490C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PT" altLang="pt-PT" sz="1067"/>
          </a:p>
        </p:txBody>
      </p:sp>
      <p:sp>
        <p:nvSpPr>
          <p:cNvPr id="103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PT" altLang="pt-PT" dirty="0"/>
              <a:t>Inteligência Artificial Distribuída (IAD):</a:t>
            </a:r>
          </a:p>
          <a:p>
            <a:pPr lvl="1"/>
            <a:r>
              <a:rPr lang="pt-PT" altLang="pt-PT" dirty="0"/>
              <a:t>“Ramo da Inteligência Artificial que estuda a resolução de problemas através de sistemas computacionais distribuídos”.</a:t>
            </a:r>
          </a:p>
          <a:p>
            <a:pPr lvl="3" algn="r"/>
            <a:r>
              <a:rPr lang="pt-PT" altLang="pt-PT" dirty="0"/>
              <a:t>[</a:t>
            </a:r>
            <a:r>
              <a:rPr lang="pt-PT" altLang="pt-PT" dirty="0" err="1"/>
              <a:t>Bond</a:t>
            </a:r>
            <a:r>
              <a:rPr lang="pt-PT" altLang="pt-PT" dirty="0"/>
              <a:t> &amp; </a:t>
            </a:r>
            <a:r>
              <a:rPr lang="pt-PT" altLang="pt-PT" dirty="0" err="1"/>
              <a:t>Gasser</a:t>
            </a:r>
            <a:r>
              <a:rPr lang="pt-PT" altLang="pt-PT" dirty="0"/>
              <a:t>, 1988]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4679912" y="3150000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IA Distribuída</a:t>
            </a:r>
            <a:endParaRPr lang="en-GB" sz="1400" dirty="0">
              <a:latin typeface="NewsGotT" pitchFamily="2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2191204" y="4619287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Resolução Distribuída de Problemas</a:t>
            </a:r>
            <a:endParaRPr lang="en-GB" sz="1400" dirty="0">
              <a:latin typeface="NewsGotT" pitchFamily="2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4679912" y="4619287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Agentes e </a:t>
            </a:r>
            <a:br>
              <a:rPr lang="pt-PT" sz="1400" dirty="0">
                <a:latin typeface="NewsGotT" pitchFamily="2" charset="0"/>
              </a:rPr>
            </a:br>
            <a:r>
              <a:rPr lang="pt-PT" sz="1400" dirty="0">
                <a:latin typeface="NewsGotT" pitchFamily="2" charset="0"/>
              </a:rPr>
              <a:t>Sistemas Multiagente</a:t>
            </a:r>
            <a:endParaRPr lang="en-GB" sz="1400" dirty="0">
              <a:latin typeface="NewsGotT" pitchFamily="2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7272560" y="4619287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IA Paralela</a:t>
            </a:r>
            <a:endParaRPr lang="en-GB" sz="1400" dirty="0">
              <a:latin typeface="NewsGotT" pitchFamily="2" charset="0"/>
            </a:endParaRPr>
          </a:p>
        </p:txBody>
      </p:sp>
      <p:cxnSp>
        <p:nvCxnSpPr>
          <p:cNvPr id="6" name="Conexão em ângulos retos 5"/>
          <p:cNvCxnSpPr>
            <a:stCxn id="2" idx="2"/>
            <a:endCxn id="7" idx="0"/>
          </p:cNvCxnSpPr>
          <p:nvPr/>
        </p:nvCxnSpPr>
        <p:spPr>
          <a:xfrm rot="5400000">
            <a:off x="3960915" y="3000289"/>
            <a:ext cx="749287" cy="2488708"/>
          </a:xfrm>
          <a:prstGeom prst="bentConnector3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em ângulos retos 14"/>
          <p:cNvCxnSpPr>
            <a:stCxn id="9" idx="0"/>
            <a:endCxn id="8" idx="0"/>
          </p:cNvCxnSpPr>
          <p:nvPr/>
        </p:nvCxnSpPr>
        <p:spPr>
          <a:xfrm rot="16200000" flipV="1">
            <a:off x="6876236" y="3322963"/>
            <a:ext cx="12700" cy="2592648"/>
          </a:xfrm>
          <a:prstGeom prst="bentConnector3">
            <a:avLst>
              <a:gd name="adj1" fmla="val 2978181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Inteligência Artificial Distribuída</a:t>
            </a:r>
            <a:br>
              <a:rPr lang="pt-PT" altLang="pt-PT" dirty="0"/>
            </a:br>
            <a:r>
              <a:rPr lang="pt-PT" altLang="pt-PT" dirty="0"/>
              <a:t>Agentes e Sistemas Multiagente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FA9ABD-67F3-411C-BB3D-3E138B5B7871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PT" altLang="pt-PT" sz="1067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/>
              <a:t>“Estudo, construção e aplicação de sistemas em que diversas entidades computacionais (agentes ou </a:t>
            </a:r>
            <a:br>
              <a:rPr lang="pt-PT" altLang="pt-PT" dirty="0"/>
            </a:br>
            <a:r>
              <a:rPr lang="pt-PT" altLang="pt-PT" dirty="0"/>
              <a:t>Sistemas Multiagente - SMA) interagem e perseguem um conjunto </a:t>
            </a:r>
            <a:br>
              <a:rPr lang="pt-PT" altLang="pt-PT" dirty="0"/>
            </a:br>
            <a:r>
              <a:rPr lang="pt-PT" altLang="pt-PT" dirty="0"/>
              <a:t>de objetivos e/ou realizando um conjunto de tarefas”.</a:t>
            </a:r>
          </a:p>
          <a:p>
            <a:pPr lvl="3"/>
            <a:r>
              <a:rPr lang="pt-PT" altLang="pt-PT" dirty="0"/>
              <a:t>		[</a:t>
            </a:r>
            <a:r>
              <a:rPr lang="pt-PT" altLang="pt-PT" dirty="0" err="1"/>
              <a:t>Weiss</a:t>
            </a:r>
            <a:r>
              <a:rPr lang="pt-PT" altLang="pt-PT" dirty="0"/>
              <a:t>, 1999]</a:t>
            </a:r>
          </a:p>
        </p:txBody>
      </p:sp>
      <p:pic>
        <p:nvPicPr>
          <p:cNvPr id="99330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892" b="7277"/>
          <a:stretch/>
        </p:blipFill>
        <p:spPr bwMode="auto">
          <a:xfrm>
            <a:off x="5976416" y="2016423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18665</TotalTime>
  <Words>5344</Words>
  <Application>Microsoft Macintosh PowerPoint</Application>
  <PresentationFormat>Personalizados</PresentationFormat>
  <Paragraphs>677</Paragraphs>
  <Slides>67</Slides>
  <Notes>32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67</vt:i4>
      </vt:variant>
    </vt:vector>
  </HeadingPairs>
  <TitlesOfParts>
    <vt:vector size="77" baseType="lpstr">
      <vt:lpstr>Arial</vt:lpstr>
      <vt:lpstr>Calibri</vt:lpstr>
      <vt:lpstr>Cambria Math</vt:lpstr>
      <vt:lpstr>Courier New</vt:lpstr>
      <vt:lpstr>NewsGotT</vt:lpstr>
      <vt:lpstr>Roboto</vt:lpstr>
      <vt:lpstr>Times New Roman</vt:lpstr>
      <vt:lpstr>Wingdings</vt:lpstr>
      <vt:lpstr>Office Theme</vt:lpstr>
      <vt:lpstr>PHOTO-PAINT</vt:lpstr>
      <vt:lpstr> Mestrado Integrado em Engenharia Informática Mestrado em Engenharia Informática Mestrado em Bioinformática </vt:lpstr>
      <vt:lpstr>The Invention of AI</vt:lpstr>
      <vt:lpstr>Artificial Intelligence</vt:lpstr>
      <vt:lpstr>AI Timeline</vt:lpstr>
      <vt:lpstr>Apresentação do PowerPoint</vt:lpstr>
      <vt:lpstr>Agenda</vt:lpstr>
      <vt:lpstr>Inteligência Artificial</vt:lpstr>
      <vt:lpstr>Inteligência Artificial Distribuída</vt:lpstr>
      <vt:lpstr>Inteligência Artificial Distribuída Agentes e Sistemas Multiagente</vt:lpstr>
      <vt:lpstr>Contexto</vt:lpstr>
      <vt:lpstr>Agente</vt:lpstr>
      <vt:lpstr>Agente (2)</vt:lpstr>
      <vt:lpstr>Noção de Agente (de software)</vt:lpstr>
      <vt:lpstr>Definição de Agente Inteligente</vt:lpstr>
      <vt:lpstr>Fontes de inspiração</vt:lpstr>
      <vt:lpstr>Noção Fraca de Agente Propriedades</vt:lpstr>
      <vt:lpstr>Noção Forte de Agente Propriedades</vt:lpstr>
      <vt:lpstr>Noção Forte de Agente Propriedades</vt:lpstr>
      <vt:lpstr>Em busca do “Santo Graal”</vt:lpstr>
      <vt:lpstr>Problema da autonomia</vt:lpstr>
      <vt:lpstr>Problema da autonomia</vt:lpstr>
      <vt:lpstr>Problema da autonomia</vt:lpstr>
      <vt:lpstr>Agentes versus Objetos</vt:lpstr>
      <vt:lpstr>Agentes versus Sistemas Periciais</vt:lpstr>
      <vt:lpstr>Tipologia de um Agente</vt:lpstr>
      <vt:lpstr>Tipologia de um Agente</vt:lpstr>
      <vt:lpstr>Tipologia de um Agente</vt:lpstr>
      <vt:lpstr>Arquiteturas de agente abstratas</vt:lpstr>
      <vt:lpstr>Ambiente, Agentes</vt:lpstr>
      <vt:lpstr>Sistema</vt:lpstr>
      <vt:lpstr>Tipos de Agentes</vt:lpstr>
      <vt:lpstr>Agentes Reativos</vt:lpstr>
      <vt:lpstr>Agentes Reflexos Simples </vt:lpstr>
      <vt:lpstr>Exemplo: O Mundo do Aspirador</vt:lpstr>
      <vt:lpstr>Exemplo: Agentes Reflexos Simples </vt:lpstr>
      <vt:lpstr>Agentes com Representação do Mundo (com Estado)</vt:lpstr>
      <vt:lpstr>Agentes com Representação do Mundo</vt:lpstr>
      <vt:lpstr>Agentes Baseado em Objetivos</vt:lpstr>
      <vt:lpstr>Agentes Baseados em Utilidade</vt:lpstr>
      <vt:lpstr>Agentes com Aprendizagem</vt:lpstr>
      <vt:lpstr>Exercício </vt:lpstr>
      <vt:lpstr>Exercício: Tópicos de Resolução</vt:lpstr>
      <vt:lpstr>Abordagens baseadas na utilidade Dificuldades</vt:lpstr>
      <vt:lpstr>Arquiteturas de Agentes Inteligentes</vt:lpstr>
      <vt:lpstr>Arquiteturas Reativas</vt:lpstr>
      <vt:lpstr>Arquiteturas Reativas</vt:lpstr>
      <vt:lpstr>Subsumption Architecture Rodney Brooks </vt:lpstr>
      <vt:lpstr>Arquiteturas Deliberativas</vt:lpstr>
      <vt:lpstr>Arquiteturas Deliberativas</vt:lpstr>
      <vt:lpstr>Arquiteturas Deliberativas</vt:lpstr>
      <vt:lpstr>Practical Reasoning</vt:lpstr>
      <vt:lpstr>Arquiteturas BDI Beliefs, Desires and Intention</vt:lpstr>
      <vt:lpstr>Arquiteturas BDI Beliefs, Desires and Intention</vt:lpstr>
      <vt:lpstr>Arquiteturas BDI Beliefs, Desires and Intention</vt:lpstr>
      <vt:lpstr>Arquiteturas BDI Beliefs, Desires and Intention</vt:lpstr>
      <vt:lpstr>Arquiteturas BDI Beliefs, Desires and Intention</vt:lpstr>
      <vt:lpstr>Algumas limitações das arquiteturas reativas</vt:lpstr>
      <vt:lpstr>Algumas limitações das arquiteturas deliberativas</vt:lpstr>
      <vt:lpstr>Arquiteturas Híbridas </vt:lpstr>
      <vt:lpstr>Arquiteturas Híbridas </vt:lpstr>
      <vt:lpstr>The DARPA Grand Challenge (2003)</vt:lpstr>
      <vt:lpstr>Áreas de Aplicação </vt:lpstr>
      <vt:lpstr>Conclusões</vt:lpstr>
      <vt:lpstr>Tendências</vt:lpstr>
      <vt:lpstr>Referências</vt:lpstr>
      <vt:lpstr>Referências</vt:lpstr>
      <vt:lpstr> Mestrado Integrado em Engenharia Informática Mestrado em Engenharia Informática Mestrado em Bioinformática </vt:lpstr>
    </vt:vector>
  </TitlesOfParts>
  <Company>UMinho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Novais</dc:creator>
  <cp:lastModifiedBy>José Machado</cp:lastModifiedBy>
  <cp:revision>461</cp:revision>
  <dcterms:created xsi:type="dcterms:W3CDTF">2011-01-28T10:33:10Z</dcterms:created>
  <dcterms:modified xsi:type="dcterms:W3CDTF">2023-05-30T16:18:50Z</dcterms:modified>
</cp:coreProperties>
</file>