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35" r:id="rId2"/>
    <p:sldId id="636" r:id="rId3"/>
    <p:sldId id="545" r:id="rId4"/>
    <p:sldId id="638" r:id="rId5"/>
    <p:sldId id="619" r:id="rId6"/>
    <p:sldId id="565" r:id="rId7"/>
    <p:sldId id="566" r:id="rId8"/>
    <p:sldId id="641" r:id="rId9"/>
    <p:sldId id="594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4" r:id="rId18"/>
    <p:sldId id="603" r:id="rId19"/>
    <p:sldId id="602" r:id="rId20"/>
    <p:sldId id="642" r:id="rId21"/>
    <p:sldId id="623" r:id="rId22"/>
    <p:sldId id="624" r:id="rId23"/>
    <p:sldId id="625" r:id="rId24"/>
    <p:sldId id="627" r:id="rId25"/>
    <p:sldId id="628" r:id="rId26"/>
    <p:sldId id="626" r:id="rId27"/>
    <p:sldId id="605" r:id="rId28"/>
    <p:sldId id="539" r:id="rId29"/>
    <p:sldId id="527" r:id="rId30"/>
    <p:sldId id="631" r:id="rId31"/>
    <p:sldId id="610" r:id="rId32"/>
    <p:sldId id="633" r:id="rId33"/>
    <p:sldId id="64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58B"/>
    <a:srgbClr val="545F75"/>
    <a:srgbClr val="B8B8B8"/>
    <a:srgbClr val="663300"/>
    <a:srgbClr val="660066"/>
    <a:srgbClr val="006699"/>
    <a:srgbClr val="669900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84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-396"/>
      </p:cViewPr>
      <p:guideLst>
        <p:guide orient="horz" pos="3885"/>
        <p:guide orient="horz" pos="2733"/>
        <p:guide orient="horz"/>
        <p:guide orient="horz" pos="420"/>
        <p:guide orient="horz" pos="1490"/>
        <p:guide orient="horz" pos="3520"/>
        <p:guide orient="horz" pos="768"/>
        <p:guide orient="horz" pos="3355"/>
        <p:guide pos="5504"/>
        <p:guide pos="4940"/>
        <p:guide pos="568"/>
        <p:guide pos="3696"/>
        <p:guide pos="96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00" d="100"/>
          <a:sy n="300" d="100"/>
        </p:scale>
        <p:origin x="-270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7.xml"/><Relationship Id="rId3" Type="http://schemas.openxmlformats.org/officeDocument/2006/relationships/slide" Target="slides/slide10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13.xml"/><Relationship Id="rId11" Type="http://schemas.openxmlformats.org/officeDocument/2006/relationships/slide" Target="slides/slide18.xml"/><Relationship Id="rId5" Type="http://schemas.openxmlformats.org/officeDocument/2006/relationships/slide" Target="slides/slide12.xml"/><Relationship Id="rId10" Type="http://schemas.openxmlformats.org/officeDocument/2006/relationships/slide" Target="slides/slide17.xml"/><Relationship Id="rId4" Type="http://schemas.openxmlformats.org/officeDocument/2006/relationships/slide" Target="slides/slide11.xml"/><Relationship Id="rId9" Type="http://schemas.openxmlformats.org/officeDocument/2006/relationships/slide" Target="slides/slide16.xml"/><Relationship Id="rId14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CA0C3060-11A3-4178-AF4E-9B8172E68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D67D13A2-BB1D-4CDA-8BE9-789A756C2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38138" indent="-10953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9438" indent="-12065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937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1238C-90C8-44CE-954F-ACA3B1891EB6}" type="slidenum">
              <a:rPr lang="en-US" smtClean="0">
                <a:latin typeface="Times" pitchFamily="18" charset="0"/>
              </a:rPr>
              <a:pPr/>
              <a:t>1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24391" y="685801"/>
            <a:ext cx="2608083" cy="3427012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11104-D14F-4585-9544-4E7C005198D8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8E064-7F8E-4CE2-8021-348990BB8221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8F43F-05F6-476F-894A-4F1680CBA77B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9D770-12F8-41E3-B32B-BC32B7980612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F1D2E-02E0-4173-A69D-FB297EFCF89D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502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0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217C4-18E9-4CAE-8B0D-B6268BA13FF3}" type="slidenum">
              <a:rPr lang="en-US" smtClean="0">
                <a:latin typeface="Times" pitchFamily="18" charset="0"/>
              </a:rPr>
              <a:pPr/>
              <a:t>32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24391" y="685801"/>
            <a:ext cx="2608083" cy="342701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102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A1F75-7FA8-4899-B29F-E017289031DC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 w="12700" cap="flat">
            <a:solidFill>
              <a:schemeClr val="tx1"/>
            </a:solidFill>
          </a:ln>
        </p:spPr>
      </p:sp>
      <p:sp>
        <p:nvSpPr>
          <p:cNvPr id="5120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9C9C7-5C6D-4382-8121-3FB3DD9B212B}" type="slidenum">
              <a:rPr lang="en-US" smtClean="0">
                <a:latin typeface="Times" pitchFamily="18" charset="0"/>
              </a:rPr>
              <a:pPr/>
              <a:t>2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80B8C-AD11-4526-A73A-6323B902B866}" type="slidenum">
              <a:rPr lang="en-US" smtClean="0">
                <a:latin typeface="Times" pitchFamily="18" charset="0"/>
              </a:rPr>
              <a:pPr/>
              <a:t>4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07905-9BF6-4462-83DB-8A096DFBA2FE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More detailed list of features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C39DD-B1C2-4FD4-BDB2-7A4491E05937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F1D2E-02E0-4173-A69D-FB297EFCF89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502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0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7C0B1-7035-4E10-A6EA-7FE7148FE8AD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9ED5F-5742-4218-B685-A40C3D22E710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10846-AF26-4095-BA9E-E5AED317BA2F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0" y="914400"/>
            <a:ext cx="2824163" cy="2820988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 descr="Oracle_Logo_485C.jpg                                           00104BF0Macintosh HD                   BE05FFEF: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 pitchFamily="18" charset="0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8938"/>
            <a:ext cx="1898650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388938"/>
            <a:ext cx="5543550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88938"/>
            <a:ext cx="75819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6300" y="1600200"/>
            <a:ext cx="369252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1225" y="1600200"/>
            <a:ext cx="3692525" cy="4343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692525" cy="43434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0725" y="1600200"/>
            <a:ext cx="369252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3513" y="6553200"/>
            <a:ext cx="88392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Oracle Confidential – 2009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ed B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Small Red Squar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00200"/>
            <a:ext cx="7537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GB" dirty="0">
              <a:cs typeface="+mn-cs"/>
            </a:endParaRPr>
          </a:p>
        </p:txBody>
      </p:sp>
      <p:pic>
        <p:nvPicPr>
          <p:cNvPr id="1031" name="Picture 20" descr="Oracle WHI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qldeveloper.oracle.com/" TargetMode="External"/><Relationship Id="rId2" Type="http://schemas.openxmlformats.org/officeDocument/2006/relationships/hyperlink" Target="http://www.oracle.com/technetwork/developer-tools/datamodel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ums.oracle.com/forums/forum.jspa?forumID=26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dirty="0"/>
          </a:p>
        </p:txBody>
      </p:sp>
      <p:pic>
        <p:nvPicPr>
          <p:cNvPr id="4100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3041650"/>
            <a:ext cx="6280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eaLnBrk="0" hangingPunct="0">
              <a:spcBef>
                <a:spcPct val="20000"/>
              </a:spcBef>
            </a:pPr>
            <a:endParaRPr lang="en-US" sz="1600" dirty="0"/>
          </a:p>
          <a:p>
            <a:pPr marL="119063" indent="-119063" eaLnBrk="0" hangingPunct="0">
              <a:spcBef>
                <a:spcPct val="20000"/>
              </a:spcBef>
            </a:pPr>
            <a:endParaRPr lang="en-US" sz="1600" b="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Relational Modeling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BE" sz="2000" dirty="0" smtClean="0"/>
              <a:t>Model tables, columns and FKs</a:t>
            </a:r>
          </a:p>
          <a:p>
            <a:pPr eaLnBrk="1" hangingPunct="1"/>
            <a:r>
              <a:rPr lang="nl-BE" sz="2000" dirty="0" smtClean="0"/>
              <a:t>Create one logical for one or more relational models</a:t>
            </a:r>
          </a:p>
          <a:p>
            <a:pPr eaLnBrk="1" hangingPunct="1"/>
            <a:r>
              <a:rPr lang="nl-BE" sz="2000" dirty="0" smtClean="0"/>
              <a:t>Support configurable forward and reverse engineering</a:t>
            </a:r>
          </a:p>
          <a:p>
            <a:pPr eaLnBrk="1" hangingPunct="1"/>
            <a:r>
              <a:rPr lang="nl-BE" sz="2000" dirty="0" smtClean="0"/>
              <a:t>Use subviews to work with a subset of tables</a:t>
            </a:r>
          </a:p>
          <a:p>
            <a:pPr eaLnBrk="1" hangingPunct="1"/>
            <a:r>
              <a:rPr lang="nl-BE" sz="2000" dirty="0" smtClean="0"/>
              <a:t>Provide different displays of the same model</a:t>
            </a:r>
          </a:p>
          <a:p>
            <a:pPr eaLnBrk="1" hangingPunct="1"/>
            <a:endParaRPr lang="nl-BE" sz="2000" dirty="0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263" y="1617663"/>
            <a:ext cx="44481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and Reverse Engineering (Transformation)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1800" dirty="0" smtClean="0"/>
              <a:t>Each logical model to maps to </a:t>
            </a:r>
            <a:br>
              <a:rPr lang="en-GB" sz="1800" dirty="0" smtClean="0"/>
            </a:br>
            <a:r>
              <a:rPr lang="en-GB" sz="1800" dirty="0" smtClean="0"/>
              <a:t>one or more relational models</a:t>
            </a:r>
          </a:p>
          <a:p>
            <a:r>
              <a:rPr lang="en-GB" sz="1800" dirty="0" smtClean="0"/>
              <a:t>Each relational model maps to </a:t>
            </a:r>
            <a:br>
              <a:rPr lang="en-GB" sz="1800" dirty="0" smtClean="0"/>
            </a:br>
            <a:r>
              <a:rPr lang="en-GB" sz="1800" dirty="0" smtClean="0"/>
              <a:t>one logical model</a:t>
            </a:r>
          </a:p>
          <a:p>
            <a:r>
              <a:rPr lang="en-GB" sz="1800" dirty="0" smtClean="0"/>
              <a:t>Each relational model maps to</a:t>
            </a:r>
            <a:br>
              <a:rPr lang="en-GB" sz="1800" dirty="0" smtClean="0"/>
            </a:br>
            <a:r>
              <a:rPr lang="en-GB" sz="1800" dirty="0" smtClean="0"/>
              <a:t>one or more physical models</a:t>
            </a:r>
          </a:p>
          <a:p>
            <a:r>
              <a:rPr lang="en-GB" sz="1800" dirty="0" smtClean="0"/>
              <a:t>Each physical model maps to</a:t>
            </a:r>
            <a:br>
              <a:rPr lang="en-GB" sz="1800" dirty="0" smtClean="0"/>
            </a:br>
            <a:r>
              <a:rPr lang="en-GB" sz="1800" dirty="0" smtClean="0"/>
              <a:t>one relational model</a:t>
            </a:r>
          </a:p>
          <a:p>
            <a:r>
              <a:rPr lang="en-GB" sz="1800" dirty="0" smtClean="0"/>
              <a:t>Engineering options</a:t>
            </a:r>
          </a:p>
          <a:p>
            <a:pPr lvl="1"/>
            <a:r>
              <a:rPr lang="en-GB" sz="1600" dirty="0" smtClean="0"/>
              <a:t>General</a:t>
            </a:r>
          </a:p>
          <a:p>
            <a:pPr lvl="1"/>
            <a:r>
              <a:rPr lang="en-GB" sz="1600" dirty="0" smtClean="0"/>
              <a:t>Compare/copy</a:t>
            </a:r>
          </a:p>
          <a:p>
            <a:pPr lvl="1"/>
            <a:r>
              <a:rPr lang="en-GB" sz="1600" dirty="0" smtClean="0"/>
              <a:t>Synchronization</a:t>
            </a:r>
          </a:p>
          <a:p>
            <a:r>
              <a:rPr lang="en-GB" sz="1800" dirty="0" smtClean="0"/>
              <a:t>Include design glossary and </a:t>
            </a:r>
            <a:br>
              <a:rPr lang="en-GB" sz="1800" dirty="0" smtClean="0"/>
            </a:br>
            <a:r>
              <a:rPr lang="en-GB" sz="1800" dirty="0" smtClean="0"/>
              <a:t>naming standards</a:t>
            </a:r>
          </a:p>
          <a:p>
            <a:endParaRPr lang="en-GB" sz="1800" dirty="0" smtClean="0"/>
          </a:p>
        </p:txBody>
      </p:sp>
      <p:sp>
        <p:nvSpPr>
          <p:cNvPr id="17412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 r="2333"/>
          <a:stretch>
            <a:fillRect/>
          </a:stretch>
        </p:blipFill>
        <p:spPr bwMode="auto">
          <a:xfrm>
            <a:off x="4554105" y="1587933"/>
            <a:ext cx="445135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eaLnBrk="0" hangingPunct="0">
              <a:spcBef>
                <a:spcPct val="20000"/>
              </a:spcBef>
            </a:pPr>
            <a:endParaRPr lang="en-US" sz="1600" dirty="0"/>
          </a:p>
          <a:p>
            <a:pPr marL="119063" indent="-119063" eaLnBrk="0" hangingPunct="0">
              <a:spcBef>
                <a:spcPct val="20000"/>
              </a:spcBef>
            </a:pPr>
            <a:endParaRPr lang="en-US" sz="1600" b="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Physical Modeling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1600200"/>
            <a:ext cx="4645025" cy="4343400"/>
          </a:xfrm>
        </p:spPr>
        <p:txBody>
          <a:bodyPr/>
          <a:lstStyle/>
          <a:p>
            <a:pPr eaLnBrk="1" hangingPunct="1"/>
            <a:r>
              <a:rPr lang="nl-BE" sz="1800" smtClean="0"/>
              <a:t>One relational model for many physical models</a:t>
            </a:r>
          </a:p>
          <a:p>
            <a:pPr eaLnBrk="1" hangingPunct="1"/>
            <a:r>
              <a:rPr lang="nl-BE" sz="1800" smtClean="0"/>
              <a:t>Add support for</a:t>
            </a:r>
          </a:p>
          <a:p>
            <a:pPr lvl="1" eaLnBrk="1" hangingPunct="1"/>
            <a:r>
              <a:rPr lang="nl-BE" sz="1600" smtClean="0"/>
              <a:t>Tablespaces</a:t>
            </a:r>
          </a:p>
          <a:p>
            <a:pPr lvl="1" eaLnBrk="1" hangingPunct="1"/>
            <a:r>
              <a:rPr lang="nl-BE" sz="1600" smtClean="0"/>
              <a:t>Users</a:t>
            </a:r>
          </a:p>
          <a:p>
            <a:pPr lvl="1" eaLnBrk="1" hangingPunct="1"/>
            <a:r>
              <a:rPr lang="nl-BE" sz="1600" smtClean="0"/>
              <a:t>Roles</a:t>
            </a:r>
          </a:p>
          <a:p>
            <a:pPr lvl="1" eaLnBrk="1" hangingPunct="1"/>
            <a:r>
              <a:rPr lang="nl-BE" sz="1600" smtClean="0"/>
              <a:t>Stored procedures</a:t>
            </a:r>
          </a:p>
          <a:p>
            <a:pPr eaLnBrk="1" hangingPunct="1"/>
            <a:r>
              <a:rPr lang="nl-BE" sz="1800" smtClean="0"/>
              <a:t>Propate properties</a:t>
            </a:r>
          </a:p>
          <a:p>
            <a:pPr lvl="1" eaLnBrk="1" hangingPunct="1"/>
            <a:r>
              <a:rPr lang="nl-BE" sz="1600" smtClean="0"/>
              <a:t>Apply properties to many elements at once</a:t>
            </a:r>
          </a:p>
          <a:p>
            <a:pPr eaLnBrk="1" hangingPunct="1"/>
            <a:r>
              <a:rPr lang="nl-BE" sz="1800" smtClean="0"/>
              <a:t>Supports</a:t>
            </a:r>
          </a:p>
          <a:p>
            <a:pPr lvl="1" eaLnBrk="1" hangingPunct="1"/>
            <a:r>
              <a:rPr lang="en-US" sz="1600" dirty="0" smtClean="0"/>
              <a:t>Oracle9i, Oracle Database 10g and </a:t>
            </a:r>
            <a:br>
              <a:rPr lang="en-US" sz="1600" dirty="0" smtClean="0"/>
            </a:br>
            <a:r>
              <a:rPr lang="en-US" sz="1600" dirty="0" smtClean="0"/>
              <a:t>Oracle Database 11g</a:t>
            </a:r>
            <a:endParaRPr lang="nl-BE" sz="1600" smtClean="0"/>
          </a:p>
          <a:p>
            <a:pPr lvl="1" eaLnBrk="1" hangingPunct="1"/>
            <a:r>
              <a:rPr lang="en-US" sz="1600" dirty="0" smtClean="0"/>
              <a:t>Microsoft SQL Server 2000 and 2005</a:t>
            </a:r>
          </a:p>
          <a:p>
            <a:pPr lvl="1" eaLnBrk="1" hangingPunct="1"/>
            <a:r>
              <a:rPr lang="nl-BE" sz="1600" smtClean="0"/>
              <a:t>IBM</a:t>
            </a:r>
            <a:r>
              <a:rPr lang="en-US" sz="1600" dirty="0" smtClean="0"/>
              <a:t> DB2/390 and DB2 LUW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 l="16888" t="31734" r="9202"/>
          <a:stretch>
            <a:fillRect/>
          </a:stretch>
        </p:blipFill>
        <p:spPr bwMode="auto">
          <a:xfrm>
            <a:off x="6078682" y="1672936"/>
            <a:ext cx="2597728" cy="423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eaLnBrk="0" hangingPunct="0">
              <a:spcBef>
                <a:spcPct val="20000"/>
              </a:spcBef>
            </a:pPr>
            <a:endParaRPr lang="en-US" sz="1600" dirty="0"/>
          </a:p>
          <a:p>
            <a:pPr marL="119063" indent="-119063" eaLnBrk="0" hangingPunct="0">
              <a:spcBef>
                <a:spcPct val="20000"/>
              </a:spcBef>
            </a:pPr>
            <a:endParaRPr lang="en-US" sz="1600" b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Modeling DataTypes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BE" sz="2000" smtClean="0"/>
              <a:t>Support for SQL99 (Object Relational Modeling)</a:t>
            </a:r>
          </a:p>
          <a:p>
            <a:pPr lvl="1" eaLnBrk="1" hangingPunct="1"/>
            <a:r>
              <a:rPr lang="nl-BE" sz="1800" smtClean="0"/>
              <a:t>Distinct Types</a:t>
            </a:r>
          </a:p>
          <a:p>
            <a:pPr lvl="1" eaLnBrk="1" hangingPunct="1"/>
            <a:r>
              <a:rPr lang="nl-BE" sz="1800" smtClean="0"/>
              <a:t>(Predefined) Structured Types</a:t>
            </a:r>
          </a:p>
          <a:p>
            <a:pPr lvl="1" eaLnBrk="1" hangingPunct="1"/>
            <a:r>
              <a:rPr lang="nl-BE" sz="1800" smtClean="0"/>
              <a:t>(Predefined) Collection Types</a:t>
            </a:r>
          </a:p>
          <a:p>
            <a:pPr eaLnBrk="1" hangingPunct="1"/>
            <a:r>
              <a:rPr lang="nl-BE" sz="2000" smtClean="0"/>
              <a:t>Used in logical models</a:t>
            </a:r>
          </a:p>
          <a:p>
            <a:pPr eaLnBrk="1" hangingPunct="1"/>
            <a:r>
              <a:rPr lang="nl-BE" sz="2000" smtClean="0"/>
              <a:t>Used in relational models</a:t>
            </a:r>
          </a:p>
          <a:p>
            <a:pPr eaLnBrk="1" hangingPunct="1"/>
            <a:r>
              <a:rPr lang="nl-BE" sz="2000" smtClean="0"/>
              <a:t>Included on import</a:t>
            </a:r>
          </a:p>
          <a:p>
            <a:pPr eaLnBrk="1" hangingPunct="1"/>
            <a:r>
              <a:rPr lang="nl-BE" sz="2000" smtClean="0"/>
              <a:t>Generated in DDL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l="7362" t="21204" r="4288"/>
          <a:stretch>
            <a:fillRect/>
          </a:stretch>
        </p:blipFill>
        <p:spPr bwMode="auto">
          <a:xfrm>
            <a:off x="4616450" y="1260475"/>
            <a:ext cx="40894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eaLnBrk="0" hangingPunct="0">
              <a:spcBef>
                <a:spcPct val="20000"/>
              </a:spcBef>
            </a:pPr>
            <a:endParaRPr lang="en-US" sz="1600" dirty="0"/>
          </a:p>
          <a:p>
            <a:pPr marL="119063" indent="-119063" eaLnBrk="0" hangingPunct="0">
              <a:spcBef>
                <a:spcPct val="20000"/>
              </a:spcBef>
            </a:pPr>
            <a:endParaRPr lang="en-US" sz="1600" b="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Multi-Dimensional Modeling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BE" sz="2000" smtClean="0"/>
              <a:t>Modeling of Cubes, Dimensions, Levels and Hierarchies, Measures and slices</a:t>
            </a:r>
          </a:p>
          <a:p>
            <a:pPr eaLnBrk="1" hangingPunct="1"/>
            <a:r>
              <a:rPr lang="nl-BE" sz="2000" smtClean="0"/>
              <a:t>Start from ROLAP, XMLA or from scratch</a:t>
            </a:r>
          </a:p>
          <a:p>
            <a:pPr eaLnBrk="1" hangingPunct="1"/>
            <a:r>
              <a:rPr lang="nl-BE" sz="2000" smtClean="0"/>
              <a:t>Generate Oracle Analytical Workspaces</a:t>
            </a:r>
          </a:p>
          <a:p>
            <a:pPr lvl="1" eaLnBrk="1" hangingPunct="1"/>
            <a:endParaRPr lang="nl-BE" sz="1800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788" y="1585913"/>
            <a:ext cx="460375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Working with Data Flow Diagrams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BE" sz="2000" smtClean="0"/>
              <a:t>Data Flow</a:t>
            </a:r>
          </a:p>
          <a:p>
            <a:pPr lvl="1" eaLnBrk="1" hangingPunct="1"/>
            <a:r>
              <a:rPr lang="nl-BE" sz="1800" smtClean="0"/>
              <a:t>External Agents</a:t>
            </a:r>
          </a:p>
          <a:p>
            <a:pPr lvl="1" eaLnBrk="1" hangingPunct="1"/>
            <a:r>
              <a:rPr lang="nl-BE" sz="1800" smtClean="0"/>
              <a:t>Processes</a:t>
            </a:r>
          </a:p>
          <a:p>
            <a:pPr lvl="2" eaLnBrk="1" hangingPunct="1"/>
            <a:r>
              <a:rPr lang="nl-BE" sz="1900" smtClean="0"/>
              <a:t>Primitive</a:t>
            </a:r>
          </a:p>
          <a:p>
            <a:pPr lvl="2" eaLnBrk="1" hangingPunct="1"/>
            <a:r>
              <a:rPr lang="nl-BE" sz="1900" smtClean="0"/>
              <a:t>Composite</a:t>
            </a:r>
          </a:p>
          <a:p>
            <a:pPr lvl="2" eaLnBrk="1" hangingPunct="1"/>
            <a:r>
              <a:rPr lang="nl-BE" sz="1900" smtClean="0"/>
              <a:t>Transformation</a:t>
            </a:r>
          </a:p>
          <a:p>
            <a:pPr lvl="1" eaLnBrk="1" hangingPunct="1"/>
            <a:r>
              <a:rPr lang="nl-BE" sz="1800" smtClean="0"/>
              <a:t>Information Flow</a:t>
            </a:r>
          </a:p>
          <a:p>
            <a:pPr lvl="2" eaLnBrk="1" hangingPunct="1"/>
            <a:r>
              <a:rPr lang="nl-BE" sz="1900" smtClean="0"/>
              <a:t>Information Store</a:t>
            </a:r>
            <a:endParaRPr lang="en-US" sz="1900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l="4436" t="27089"/>
          <a:stretch>
            <a:fillRect/>
          </a:stretch>
        </p:blipFill>
        <p:spPr bwMode="auto">
          <a:xfrm>
            <a:off x="4067175" y="1612900"/>
            <a:ext cx="484663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Formatting and General Appearance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Granular and general control</a:t>
            </a:r>
          </a:p>
          <a:p>
            <a:pPr eaLnBrk="1" hangingPunct="1"/>
            <a:r>
              <a:rPr lang="en-GB" sz="2000" dirty="0" smtClean="0"/>
              <a:t>Set per item type</a:t>
            </a:r>
          </a:p>
          <a:p>
            <a:pPr eaLnBrk="1" hangingPunct="1"/>
            <a:r>
              <a:rPr lang="en-GB" sz="2000" dirty="0" smtClean="0"/>
              <a:t>Synchronize tree</a:t>
            </a:r>
            <a:br>
              <a:rPr lang="en-GB" sz="2000" dirty="0" smtClean="0"/>
            </a:br>
            <a:r>
              <a:rPr lang="en-GB" sz="2000" dirty="0" smtClean="0"/>
              <a:t>with diagram</a:t>
            </a:r>
          </a:p>
          <a:p>
            <a:pPr eaLnBrk="1" hangingPunct="1"/>
            <a:r>
              <a:rPr lang="en-GB" sz="2000" dirty="0" smtClean="0"/>
              <a:t>Set notation</a:t>
            </a:r>
          </a:p>
          <a:p>
            <a:pPr eaLnBrk="1" hangingPunct="1"/>
            <a:endParaRPr lang="en-GB" sz="2000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r="9147" b="8545"/>
          <a:stretch>
            <a:fillRect/>
          </a:stretch>
        </p:blipFill>
        <p:spPr bwMode="auto">
          <a:xfrm>
            <a:off x="3181350" y="1962149"/>
            <a:ext cx="5579380" cy="401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eaLnBrk="0" hangingPunct="0">
              <a:spcBef>
                <a:spcPct val="20000"/>
              </a:spcBef>
            </a:pPr>
            <a:endParaRPr lang="en-US" sz="1600" dirty="0"/>
          </a:p>
          <a:p>
            <a:pPr marL="119063" indent="-119063" eaLnBrk="0" hangingPunct="0">
              <a:spcBef>
                <a:spcPct val="20000"/>
              </a:spcBef>
            </a:pPr>
            <a:endParaRPr lang="en-US" sz="1600" b="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Importing Metadata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1600200"/>
            <a:ext cx="4464627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sz="2400" dirty="0" smtClean="0"/>
              <a:t>Import using direct connections </a:t>
            </a:r>
          </a:p>
          <a:p>
            <a:pPr lvl="1" eaLnBrk="1" hangingPunct="1">
              <a:lnSpc>
                <a:spcPct val="90000"/>
              </a:lnSpc>
            </a:pPr>
            <a:r>
              <a:rPr lang="nl-BE" sz="2000" dirty="0" smtClean="0"/>
              <a:t>Oracle Database </a:t>
            </a:r>
          </a:p>
          <a:p>
            <a:pPr lvl="1" eaLnBrk="1" hangingPunct="1">
              <a:lnSpc>
                <a:spcPct val="90000"/>
              </a:lnSpc>
            </a:pPr>
            <a:r>
              <a:rPr lang="nl-BE" sz="2000" dirty="0" smtClean="0"/>
              <a:t>Microsoft SQL Server</a:t>
            </a:r>
          </a:p>
          <a:p>
            <a:pPr lvl="1" eaLnBrk="1" hangingPunct="1">
              <a:lnSpc>
                <a:spcPct val="90000"/>
              </a:lnSpc>
            </a:pPr>
            <a:r>
              <a:rPr lang="nl-BE" sz="2000" dirty="0" smtClean="0"/>
              <a:t>IBM DB2 and UDB</a:t>
            </a:r>
          </a:p>
          <a:p>
            <a:pPr lvl="1" eaLnBrk="1" hangingPunct="1">
              <a:lnSpc>
                <a:spcPct val="90000"/>
              </a:lnSpc>
            </a:pPr>
            <a:r>
              <a:rPr lang="nl-BE" sz="2000" dirty="0" smtClean="0"/>
              <a:t>Generic JDBC based dictionary</a:t>
            </a:r>
          </a:p>
          <a:p>
            <a:pPr lvl="2" eaLnBrk="1" hangingPunct="1">
              <a:lnSpc>
                <a:spcPct val="90000"/>
              </a:lnSpc>
            </a:pPr>
            <a:r>
              <a:rPr lang="nl-BE" sz="1800" dirty="0" smtClean="0"/>
              <a:t>Examples: MySQL, Teradata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Oracle Designer repository</a:t>
            </a:r>
          </a:p>
          <a:p>
            <a:pPr eaLnBrk="1" hangingPunct="1">
              <a:lnSpc>
                <a:spcPct val="90000"/>
              </a:lnSpc>
            </a:pPr>
            <a:r>
              <a:rPr lang="nl-BE" sz="2400" dirty="0" smtClean="0"/>
              <a:t>File import</a:t>
            </a:r>
          </a:p>
          <a:p>
            <a:pPr lvl="1" eaLnBrk="1" hangingPunct="1">
              <a:lnSpc>
                <a:spcPct val="90000"/>
              </a:lnSpc>
            </a:pPr>
            <a:r>
              <a:rPr lang="nl-BE" sz="2000" dirty="0" smtClean="0"/>
              <a:t>Other Modeling tools</a:t>
            </a:r>
          </a:p>
          <a:p>
            <a:pPr lvl="2" eaLnBrk="1" hangingPunct="1">
              <a:lnSpc>
                <a:spcPct val="90000"/>
              </a:lnSpc>
            </a:pPr>
            <a:r>
              <a:rPr lang="nl-BE" sz="1800" dirty="0" smtClean="0"/>
              <a:t>CA ERwin</a:t>
            </a:r>
          </a:p>
          <a:p>
            <a:pPr lvl="2" eaLnBrk="1" hangingPunct="1">
              <a:lnSpc>
                <a:spcPct val="90000"/>
              </a:lnSpc>
            </a:pPr>
            <a:r>
              <a:rPr lang="nl-BE" sz="1800" dirty="0" smtClean="0"/>
              <a:t>Bachman</a:t>
            </a:r>
            <a:r>
              <a:rPr lang="en-US" sz="1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Multi-Dimensional</a:t>
            </a:r>
            <a:endParaRPr lang="nl-BE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nl-BE" sz="1800" dirty="0" smtClean="0"/>
              <a:t>Cube views</a:t>
            </a:r>
          </a:p>
          <a:p>
            <a:pPr lvl="2" eaLnBrk="1" hangingPunct="1">
              <a:lnSpc>
                <a:spcPct val="90000"/>
              </a:lnSpc>
            </a:pPr>
            <a:r>
              <a:rPr lang="nl-BE" sz="1800" dirty="0" smtClean="0"/>
              <a:t>XMLA</a:t>
            </a:r>
          </a:p>
          <a:p>
            <a:pPr eaLnBrk="1" hangingPunct="1">
              <a:lnSpc>
                <a:spcPct val="90000"/>
              </a:lnSpc>
            </a:pPr>
            <a:endParaRPr lang="nl-BE" sz="2400" dirty="0" smtClean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 r="24221"/>
          <a:stretch>
            <a:fillRect/>
          </a:stretch>
        </p:blipFill>
        <p:spPr bwMode="auto">
          <a:xfrm>
            <a:off x="5359112" y="1585047"/>
            <a:ext cx="3504334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eaLnBrk="0" hangingPunct="0">
              <a:spcBef>
                <a:spcPct val="20000"/>
              </a:spcBef>
            </a:pPr>
            <a:endParaRPr lang="en-US" sz="1600" dirty="0"/>
          </a:p>
          <a:p>
            <a:pPr marL="119063" indent="-119063" eaLnBrk="0" hangingPunct="0">
              <a:spcBef>
                <a:spcPct val="20000"/>
              </a:spcBef>
            </a:pPr>
            <a:endParaRPr lang="en-US" sz="1600" b="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Exporting and Code Generation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BE" sz="2000" smtClean="0"/>
              <a:t>DDL file editor supports</a:t>
            </a:r>
          </a:p>
          <a:p>
            <a:pPr lvl="1" eaLnBrk="1" hangingPunct="1"/>
            <a:r>
              <a:rPr lang="nl-BE" sz="1800" smtClean="0"/>
              <a:t>Design Rules</a:t>
            </a:r>
          </a:p>
          <a:p>
            <a:pPr lvl="1" eaLnBrk="1" hangingPunct="1"/>
            <a:r>
              <a:rPr lang="nl-BE" sz="1800" smtClean="0"/>
              <a:t>Object selection</a:t>
            </a:r>
          </a:p>
          <a:p>
            <a:pPr lvl="1" eaLnBrk="1" hangingPunct="1"/>
            <a:r>
              <a:rPr lang="nl-BE" sz="1800" smtClean="0"/>
              <a:t>Drop objects</a:t>
            </a:r>
          </a:p>
          <a:p>
            <a:pPr lvl="1" eaLnBrk="1" hangingPunct="1"/>
            <a:r>
              <a:rPr lang="nl-BE" sz="1800" smtClean="0"/>
              <a:t>Table scripts</a:t>
            </a:r>
          </a:p>
          <a:p>
            <a:pPr eaLnBrk="1" hangingPunct="1"/>
            <a:r>
              <a:rPr lang="nl-BE" sz="2000" smtClean="0"/>
              <a:t>Standard database DDL scripts</a:t>
            </a:r>
          </a:p>
          <a:p>
            <a:pPr lvl="1" eaLnBrk="1" hangingPunct="1"/>
            <a:r>
              <a:rPr lang="nl-BE" sz="1800" smtClean="0"/>
              <a:t>Oracle</a:t>
            </a:r>
          </a:p>
          <a:p>
            <a:pPr lvl="1" eaLnBrk="1" hangingPunct="1"/>
            <a:r>
              <a:rPr lang="nl-BE" sz="1800" smtClean="0"/>
              <a:t>IBM DB2 and UDB</a:t>
            </a:r>
          </a:p>
          <a:p>
            <a:pPr lvl="1" eaLnBrk="1" hangingPunct="1"/>
            <a:r>
              <a:rPr lang="nl-BE" sz="1800" smtClean="0"/>
              <a:t>Microsoft SQL Server</a:t>
            </a:r>
          </a:p>
          <a:p>
            <a:pPr eaLnBrk="1" hangingPunct="1"/>
            <a:r>
              <a:rPr lang="en-US" sz="2000" dirty="0" smtClean="0"/>
              <a:t>Multi-Dimensional</a:t>
            </a:r>
            <a:r>
              <a:rPr lang="nl-BE" sz="2000" smtClean="0"/>
              <a:t> Oracle AW, Cube Views and XMLA</a:t>
            </a:r>
          </a:p>
          <a:p>
            <a:pPr eaLnBrk="1" hangingPunct="1"/>
            <a:r>
              <a:rPr lang="nl-BE" sz="2000" smtClean="0"/>
              <a:t>CSV export</a:t>
            </a:r>
            <a:endParaRPr lang="en-US" sz="2000" dirty="0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000" dirty="0" smtClean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 r="24366" b="6478"/>
          <a:stretch>
            <a:fillRect/>
          </a:stretch>
        </p:blipFill>
        <p:spPr bwMode="auto">
          <a:xfrm>
            <a:off x="4496843" y="1620117"/>
            <a:ext cx="4416648" cy="413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eaLnBrk="0" hangingPunct="0">
              <a:spcBef>
                <a:spcPct val="20000"/>
              </a:spcBef>
            </a:pPr>
            <a:endParaRPr lang="en-US" sz="1600" dirty="0"/>
          </a:p>
          <a:p>
            <a:pPr marL="119063" indent="-119063" eaLnBrk="0" hangingPunct="0">
              <a:spcBef>
                <a:spcPct val="20000"/>
              </a:spcBef>
            </a:pPr>
            <a:endParaRPr lang="en-US" sz="1600" b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Controlling the Design Environment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BE" sz="2000" dirty="0" smtClean="0"/>
              <a:t>Selection of tools available</a:t>
            </a:r>
          </a:p>
          <a:p>
            <a:pPr lvl="1" eaLnBrk="1" hangingPunct="1"/>
            <a:r>
              <a:rPr lang="nl-BE" sz="1800" dirty="0" smtClean="0"/>
              <a:t>Domain definition (data types)</a:t>
            </a:r>
          </a:p>
          <a:p>
            <a:pPr lvl="1" eaLnBrk="1" hangingPunct="1"/>
            <a:r>
              <a:rPr lang="nl-BE" sz="1800" dirty="0" smtClean="0"/>
              <a:t>Name abbreviation in the relational model (Customer to CUST)</a:t>
            </a:r>
          </a:p>
          <a:p>
            <a:pPr lvl="1" eaLnBrk="1" hangingPunct="1"/>
            <a:r>
              <a:rPr lang="nl-BE" sz="1800" dirty="0" smtClean="0"/>
              <a:t>Compare and merge facilities</a:t>
            </a:r>
          </a:p>
          <a:p>
            <a:pPr lvl="1" eaLnBrk="1" hangingPunct="1"/>
            <a:r>
              <a:rPr lang="nl-BE" sz="1800" dirty="0" smtClean="0"/>
              <a:t>Design Rules</a:t>
            </a:r>
          </a:p>
          <a:p>
            <a:pPr eaLnBrk="1" hangingPunct="1"/>
            <a:r>
              <a:rPr lang="nl-BE" sz="2000" dirty="0" smtClean="0"/>
              <a:t>Tools Options</a:t>
            </a:r>
          </a:p>
          <a:p>
            <a:pPr lvl="1" eaLnBrk="1" hangingPunct="1"/>
            <a:r>
              <a:rPr lang="nl-BE" sz="1800" dirty="0" smtClean="0"/>
              <a:t>Naming standards</a:t>
            </a:r>
          </a:p>
          <a:p>
            <a:pPr lvl="1" eaLnBrk="1" hangingPunct="1"/>
            <a:r>
              <a:rPr lang="nl-BE" sz="1800" dirty="0" smtClean="0"/>
              <a:t>Specify default database</a:t>
            </a:r>
          </a:p>
          <a:p>
            <a:pPr lvl="1" eaLnBrk="1" hangingPunct="1"/>
            <a:r>
              <a:rPr lang="nl-BE" sz="1800" dirty="0" smtClean="0"/>
              <a:t>Controlling constraints</a:t>
            </a:r>
          </a:p>
          <a:p>
            <a:pPr lvl="1" eaLnBrk="1" hangingPunct="1"/>
            <a:r>
              <a:rPr lang="nl-BE" sz="1800" dirty="0" smtClean="0"/>
              <a:t>Physical properties</a:t>
            </a:r>
          </a:p>
          <a:p>
            <a:pPr lvl="1" eaLnBrk="1" hangingPunct="1"/>
            <a:r>
              <a:rPr lang="nl-BE" sz="1800" dirty="0" smtClean="0"/>
              <a:t>Notations (Barker, Bachman, Information Engineering)</a:t>
            </a:r>
            <a:endParaRPr lang="en-US" sz="1800" dirty="0" smtClean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485" y="1654321"/>
            <a:ext cx="4499091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4800600"/>
            <a:ext cx="7772400" cy="860425"/>
          </a:xfrm>
        </p:spPr>
        <p:txBody>
          <a:bodyPr/>
          <a:lstStyle/>
          <a:p>
            <a:pPr eaLnBrk="1" hangingPunct="1"/>
            <a:r>
              <a:rPr lang="en-GB" dirty="0" smtClean="0"/>
              <a:t>Oracle SQL Developer Data Modeler 3.0: Technical Overview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388" y="5715000"/>
            <a:ext cx="6400800" cy="762000"/>
          </a:xfrm>
          <a:noFill/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dirty="0" smtClean="0"/>
              <a:t>March </a:t>
            </a:r>
            <a:r>
              <a:rPr lang="en-US" dirty="0" smtClean="0"/>
              <a:t>2011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44725" y="207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en-US" dirty="0"/>
          </a:p>
        </p:txBody>
      </p:sp>
      <p:pic>
        <p:nvPicPr>
          <p:cNvPr id="5125" name="Picture 2" descr="DB_PPT_template.jpg                                            006D9DAFMacintosh HD                   C45B530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2813"/>
            <a:ext cx="91455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7010400" y="685800"/>
            <a:ext cx="2133600" cy="2133600"/>
          </a:xfrm>
          <a:prstGeom prst="rect">
            <a:avLst/>
          </a:prstGeom>
          <a:solidFill>
            <a:srgbClr val="B8B8B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dirty="0">
                <a:solidFill>
                  <a:srgbClr val="000000"/>
                </a:solidFill>
              </a:rPr>
              <a:t>&lt;Insert Picture Here&gt;</a:t>
            </a:r>
          </a:p>
        </p:txBody>
      </p:sp>
      <p:pic>
        <p:nvPicPr>
          <p:cNvPr id="649219" name="Picture 3" descr="Right 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</p:spPr>
      </p:pic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49339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</a:rPr>
              <a:t>New Features </a:t>
            </a:r>
            <a:r>
              <a:rPr lang="en-US" sz="3200" dirty="0" smtClean="0"/>
              <a:t>Review</a:t>
            </a:r>
            <a:endParaRPr lang="en-US" sz="3200" dirty="0"/>
          </a:p>
        </p:txBody>
      </p:sp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9344025" y="428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dirty="0"/>
          </a:p>
        </p:txBody>
      </p:sp>
      <p:pic>
        <p:nvPicPr>
          <p:cNvPr id="9" name="Picture 8" descr="ph_fac_hq_rs_010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9611" y="-5217"/>
            <a:ext cx="2152482" cy="28709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Developer Data Modeler 3.0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Integrated version control (Subversion) for collaborative development </a:t>
            </a:r>
          </a:p>
          <a:p>
            <a:r>
              <a:rPr lang="en-GB" dirty="0" smtClean="0"/>
              <a:t>Integrated reports</a:t>
            </a:r>
            <a:endParaRPr lang="en-US" dirty="0" smtClean="0"/>
          </a:p>
          <a:p>
            <a:r>
              <a:rPr lang="en-GB" dirty="0" smtClean="0"/>
              <a:t>Incremental Oracle Database 11g features</a:t>
            </a:r>
          </a:p>
          <a:p>
            <a:r>
              <a:rPr lang="en-US" dirty="0" smtClean="0"/>
              <a:t>Support for multiple open designs</a:t>
            </a:r>
            <a:endParaRPr lang="en-GB" dirty="0" smtClean="0"/>
          </a:p>
          <a:p>
            <a:r>
              <a:rPr lang="en-US" dirty="0" smtClean="0"/>
              <a:t>Import and export packages, and functions</a:t>
            </a:r>
          </a:p>
          <a:p>
            <a:r>
              <a:rPr lang="en-US" dirty="0" smtClean="0"/>
              <a:t>Addition of custom Design Rules and transformations</a:t>
            </a:r>
            <a:endParaRPr lang="en-GB" dirty="0" smtClean="0"/>
          </a:p>
          <a:p>
            <a:r>
              <a:rPr lang="en-GB" dirty="0" smtClean="0"/>
              <a:t>Import from CA ERwin Data Modeler Release 7</a:t>
            </a:r>
          </a:p>
          <a:p>
            <a:r>
              <a:rPr lang="en-GB" dirty="0" smtClean="0"/>
              <a:t>Various additional enhancement requests and feature updates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IDE: Fusion Client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Same core technology for </a:t>
            </a:r>
            <a:br>
              <a:rPr lang="en-GB" sz="2000" dirty="0" smtClean="0"/>
            </a:br>
            <a:r>
              <a:rPr lang="en-GB" sz="2000" dirty="0" smtClean="0"/>
              <a:t>SQL Developer, JDeveloper</a:t>
            </a:r>
            <a:br>
              <a:rPr lang="en-GB" sz="2000" dirty="0" smtClean="0"/>
            </a:br>
            <a:r>
              <a:rPr lang="en-GB" sz="2000" dirty="0" smtClean="0"/>
              <a:t>and Data Modeler</a:t>
            </a:r>
          </a:p>
          <a:p>
            <a:r>
              <a:rPr lang="en-GB" sz="2000" dirty="0" smtClean="0"/>
              <a:t>Some features shared	</a:t>
            </a:r>
          </a:p>
          <a:p>
            <a:pPr lvl="1"/>
            <a:r>
              <a:rPr lang="en-GB" sz="1800" dirty="0" smtClean="0"/>
              <a:t>Version control</a:t>
            </a:r>
          </a:p>
          <a:p>
            <a:r>
              <a:rPr lang="en-GB" sz="2000" dirty="0" smtClean="0"/>
              <a:t>Common look and feel</a:t>
            </a:r>
          </a:p>
          <a:p>
            <a:r>
              <a:rPr lang="en-GB" sz="2000" dirty="0" smtClean="0"/>
              <a:t>Preference dialog</a:t>
            </a:r>
          </a:p>
          <a:p>
            <a:pPr lvl="1"/>
            <a:r>
              <a:rPr lang="en-GB" sz="1800" dirty="0" smtClean="0"/>
              <a:t>Shortcut keys</a:t>
            </a:r>
          </a:p>
          <a:p>
            <a:pPr lvl="1"/>
            <a:r>
              <a:rPr lang="en-GB" sz="1800" dirty="0" smtClean="0"/>
              <a:t>Managing extensions</a:t>
            </a:r>
          </a:p>
          <a:p>
            <a:pPr lvl="1"/>
            <a:r>
              <a:rPr lang="en-GB" sz="1800" dirty="0" smtClean="0"/>
              <a:t>Set central location for</a:t>
            </a:r>
            <a:br>
              <a:rPr lang="en-GB" sz="1800" dirty="0" smtClean="0"/>
            </a:br>
            <a:r>
              <a:rPr lang="en-GB" sz="1800" dirty="0" smtClean="0"/>
              <a:t>saving and opening files </a:t>
            </a:r>
          </a:p>
          <a:p>
            <a:endParaRPr lang="en-GB" sz="2000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333" y="2893200"/>
            <a:ext cx="4029592" cy="28789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229" y="1637929"/>
            <a:ext cx="3686008" cy="23037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Open Designs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Open multiple designs in single Data Modeler browser</a:t>
            </a:r>
          </a:p>
          <a:p>
            <a:r>
              <a:rPr lang="en-GB" sz="2000" dirty="0" smtClean="0"/>
              <a:t>Easy to switch between designs</a:t>
            </a:r>
          </a:p>
          <a:p>
            <a:r>
              <a:rPr lang="en-GB" sz="2000" dirty="0" smtClean="0"/>
              <a:t>Use dialogs to track the current design</a:t>
            </a:r>
            <a:endParaRPr lang="en-GB" sz="2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172" y="2721007"/>
            <a:ext cx="5453464" cy="328029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428" y="2029129"/>
            <a:ext cx="2166152" cy="223157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Design Rules and Transformations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scripting engine of choice</a:t>
            </a:r>
          </a:p>
          <a:p>
            <a:r>
              <a:rPr lang="en-GB" dirty="0" smtClean="0"/>
              <a:t>Create user defined transformation scripts</a:t>
            </a:r>
          </a:p>
          <a:p>
            <a:r>
              <a:rPr lang="en-GB" dirty="0" smtClean="0"/>
              <a:t>Apply multiple </a:t>
            </a:r>
            <a:br>
              <a:rPr lang="en-GB" dirty="0" smtClean="0"/>
            </a:br>
            <a:r>
              <a:rPr lang="en-GB" dirty="0" smtClean="0"/>
              <a:t>scripts or rules</a:t>
            </a:r>
          </a:p>
          <a:p>
            <a:r>
              <a:rPr lang="en-GB" dirty="0" smtClean="0"/>
              <a:t>Build up Rule Sets</a:t>
            </a:r>
          </a:p>
          <a:p>
            <a:r>
              <a:rPr lang="en-GB" dirty="0" smtClean="0"/>
              <a:t>Create Libraries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 r="14341"/>
          <a:stretch>
            <a:fillRect/>
          </a:stretch>
        </p:blipFill>
        <p:spPr bwMode="auto">
          <a:xfrm>
            <a:off x="3750562" y="2499061"/>
            <a:ext cx="5056088" cy="347560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Use Versioning Navigator to </a:t>
            </a:r>
            <a:br>
              <a:rPr lang="en-GB" sz="2000" dirty="0" smtClean="0"/>
            </a:br>
            <a:r>
              <a:rPr lang="en-GB" sz="2000" dirty="0" smtClean="0"/>
              <a:t>connect to Subversion repository</a:t>
            </a:r>
          </a:p>
          <a:p>
            <a:r>
              <a:rPr lang="en-GB" sz="2000" dirty="0" smtClean="0"/>
              <a:t>Start by checking in Design using</a:t>
            </a:r>
          </a:p>
          <a:p>
            <a:pPr lvl="1"/>
            <a:r>
              <a:rPr lang="en-GB" sz="1800" dirty="0" smtClean="0"/>
              <a:t>Data Modeler</a:t>
            </a:r>
          </a:p>
          <a:p>
            <a:pPr lvl="1"/>
            <a:r>
              <a:rPr lang="en-GB" sz="1800" dirty="0" smtClean="0"/>
              <a:t>External client</a:t>
            </a:r>
          </a:p>
          <a:p>
            <a:r>
              <a:rPr lang="en-GB" sz="2000" dirty="0" smtClean="0"/>
              <a:t>Multiple users check out designs</a:t>
            </a:r>
          </a:p>
          <a:p>
            <a:r>
              <a:rPr lang="en-GB" sz="2000" dirty="0" smtClean="0"/>
              <a:t>Pending Changes dialog </a:t>
            </a:r>
            <a:br>
              <a:rPr lang="en-GB" sz="2000" dirty="0" smtClean="0"/>
            </a:br>
            <a:r>
              <a:rPr lang="en-GB" sz="2000" dirty="0" smtClean="0"/>
              <a:t>provides feedback to all users</a:t>
            </a:r>
          </a:p>
          <a:p>
            <a:r>
              <a:rPr lang="en-GB" sz="2000" dirty="0" smtClean="0"/>
              <a:t>Commit changes to repository</a:t>
            </a:r>
          </a:p>
          <a:p>
            <a:r>
              <a:rPr lang="en-GB" sz="2000" dirty="0" smtClean="0"/>
              <a:t>Manage conflicts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r="10026"/>
          <a:stretch>
            <a:fillRect/>
          </a:stretch>
        </p:blipFill>
        <p:spPr bwMode="auto">
          <a:xfrm>
            <a:off x="4919502" y="1645223"/>
            <a:ext cx="3878268" cy="418740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Integrated reporting supported </a:t>
            </a:r>
            <a:br>
              <a:rPr lang="en-GB" sz="2000" dirty="0" smtClean="0"/>
            </a:br>
            <a:r>
              <a:rPr lang="en-GB" sz="2000" dirty="0" smtClean="0"/>
              <a:t>in addition to repository reports</a:t>
            </a:r>
          </a:p>
          <a:p>
            <a:r>
              <a:rPr lang="en-GB" sz="2000" dirty="0" smtClean="0"/>
              <a:t>Generated as XML</a:t>
            </a:r>
          </a:p>
          <a:p>
            <a:r>
              <a:rPr lang="en-GB" sz="2000" dirty="0" smtClean="0"/>
              <a:t>Open in MS Word</a:t>
            </a:r>
            <a:endParaRPr lang="en-GB" sz="2000" dirty="0"/>
          </a:p>
        </p:txBody>
      </p:sp>
      <p:pic>
        <p:nvPicPr>
          <p:cNvPr id="69638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058" y="2681038"/>
            <a:ext cx="4041775" cy="3294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b="14504"/>
          <a:stretch>
            <a:fillRect/>
          </a:stretch>
        </p:blipFill>
        <p:spPr bwMode="auto">
          <a:xfrm>
            <a:off x="5461655" y="1644680"/>
            <a:ext cx="2783810" cy="162230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Reporting Repository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Create repository user</a:t>
            </a:r>
          </a:p>
          <a:p>
            <a:pPr eaLnBrk="1" hangingPunct="1"/>
            <a:r>
              <a:rPr lang="en-GB" sz="2000" dirty="0" smtClean="0"/>
              <a:t>Export design to repository</a:t>
            </a:r>
          </a:p>
          <a:p>
            <a:pPr lvl="1" eaLnBrk="1" hangingPunct="1"/>
            <a:r>
              <a:rPr lang="en-GB" sz="1800" dirty="0" smtClean="0"/>
              <a:t>Initial export creates repository</a:t>
            </a:r>
          </a:p>
          <a:p>
            <a:pPr lvl="1" eaLnBrk="1" hangingPunct="1"/>
            <a:r>
              <a:rPr lang="en-GB" sz="1800" dirty="0" smtClean="0"/>
              <a:t>Exports initial version to repository</a:t>
            </a:r>
          </a:p>
          <a:p>
            <a:pPr eaLnBrk="1" hangingPunct="1"/>
            <a:r>
              <a:rPr lang="en-GB" sz="2000" dirty="0" smtClean="0"/>
              <a:t>SQL Developer support</a:t>
            </a:r>
          </a:p>
          <a:p>
            <a:pPr lvl="1" eaLnBrk="1" hangingPunct="1"/>
            <a:r>
              <a:rPr lang="en-GB" sz="1800" dirty="0" smtClean="0"/>
              <a:t>Browse repository</a:t>
            </a:r>
          </a:p>
          <a:p>
            <a:pPr lvl="1" eaLnBrk="1" hangingPunct="1"/>
            <a:r>
              <a:rPr lang="en-GB" sz="1800" dirty="0" smtClean="0"/>
              <a:t>Import reports</a:t>
            </a:r>
          </a:p>
          <a:p>
            <a:pPr lvl="1" eaLnBrk="1" hangingPunct="1"/>
            <a:r>
              <a:rPr lang="en-GB" sz="1800" dirty="0" smtClean="0"/>
              <a:t>Run shipped reports</a:t>
            </a:r>
          </a:p>
          <a:p>
            <a:pPr lvl="1" eaLnBrk="1" hangingPunct="1"/>
            <a:r>
              <a:rPr lang="en-GB" sz="1800" dirty="0" smtClean="0"/>
              <a:t>Create your own reports</a:t>
            </a:r>
            <a:endParaRPr lang="en-US" sz="1800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336" y="1580861"/>
            <a:ext cx="37274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 r="15935" b="13707"/>
          <a:stretch>
            <a:fillRect/>
          </a:stretch>
        </p:blipFill>
        <p:spPr bwMode="auto">
          <a:xfrm>
            <a:off x="4131541" y="4540828"/>
            <a:ext cx="4379913" cy="142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Packaging Choices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7537450" cy="2865438"/>
          </a:xfrm>
        </p:spPr>
        <p:txBody>
          <a:bodyPr/>
          <a:lstStyle/>
          <a:p>
            <a:pPr eaLnBrk="1" hangingPunct="1"/>
            <a:r>
              <a:rPr lang="nl-BE" dirty="0" smtClean="0"/>
              <a:t>SQL Developer Data Modeler</a:t>
            </a:r>
          </a:p>
          <a:p>
            <a:pPr lvl="1" eaLnBrk="1" hangingPunct="1"/>
            <a:r>
              <a:rPr lang="nl-BE" dirty="0" smtClean="0"/>
              <a:t>Free, licensed with the Oracle Database, independent standalone product</a:t>
            </a:r>
          </a:p>
          <a:p>
            <a:pPr eaLnBrk="1" hangingPunct="1"/>
            <a:r>
              <a:rPr lang="nl-BE" dirty="0" smtClean="0"/>
              <a:t>SQL Developer Data Modeler extension</a:t>
            </a:r>
          </a:p>
          <a:p>
            <a:pPr lvl="1" eaLnBrk="1" hangingPunct="1"/>
            <a:r>
              <a:rPr lang="nl-BE" dirty="0" smtClean="0"/>
              <a:t>Integrated into Oracle SQL Developer 3.0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 smtClean="0"/>
              <a:t>Summary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299" y="1600200"/>
            <a:ext cx="7779327" cy="4343400"/>
          </a:xfrm>
        </p:spPr>
        <p:txBody>
          <a:bodyPr/>
          <a:lstStyle/>
          <a:p>
            <a:pPr eaLnBrk="1" hangingPunct="1"/>
            <a:r>
              <a:rPr lang="nl-BE" sz="2000" dirty="0" smtClean="0"/>
              <a:t>Oracle SQL Developer Data Modeler provides</a:t>
            </a:r>
          </a:p>
          <a:p>
            <a:pPr lvl="1" eaLnBrk="1" hangingPunct="1"/>
            <a:r>
              <a:rPr lang="nl-BE" sz="1800" dirty="0" smtClean="0"/>
              <a:t>Logical modeling </a:t>
            </a:r>
          </a:p>
          <a:p>
            <a:pPr lvl="1" eaLnBrk="1" hangingPunct="1"/>
            <a:r>
              <a:rPr lang="nl-BE" sz="1800" dirty="0" smtClean="0"/>
              <a:t>Relational modeling</a:t>
            </a:r>
          </a:p>
          <a:p>
            <a:pPr lvl="1" eaLnBrk="1" hangingPunct="1"/>
            <a:r>
              <a:rPr lang="nl-BE" sz="1800" dirty="0" smtClean="0"/>
              <a:t>Physical modeling</a:t>
            </a:r>
          </a:p>
          <a:p>
            <a:pPr lvl="1" eaLnBrk="1" hangingPunct="1"/>
            <a:r>
              <a:rPr lang="nl-BE" sz="1800" dirty="0" smtClean="0"/>
              <a:t>Forward and reverse engineering</a:t>
            </a:r>
          </a:p>
          <a:p>
            <a:pPr lvl="1" eaLnBrk="1" hangingPunct="1"/>
            <a:r>
              <a:rPr lang="nl-BE" sz="1800" dirty="0" smtClean="0"/>
              <a:t>Data types modeling</a:t>
            </a:r>
          </a:p>
          <a:p>
            <a:pPr lvl="1" eaLnBrk="1" hangingPunct="1"/>
            <a:r>
              <a:rPr lang="nl-BE" sz="1800" dirty="0" smtClean="0"/>
              <a:t>Multi-dimensional modeling</a:t>
            </a:r>
          </a:p>
          <a:p>
            <a:pPr lvl="1" eaLnBrk="1" hangingPunct="1"/>
            <a:r>
              <a:rPr lang="nl-BE" sz="1800" dirty="0" smtClean="0"/>
              <a:t>Data flow diagrams </a:t>
            </a:r>
          </a:p>
          <a:p>
            <a:pPr lvl="1" eaLnBrk="1" hangingPunct="1"/>
            <a:r>
              <a:rPr lang="nl-BE" sz="1800" dirty="0" smtClean="0"/>
              <a:t>Importing and exporting</a:t>
            </a:r>
          </a:p>
          <a:p>
            <a:pPr lvl="1" eaLnBrk="1" hangingPunct="1"/>
            <a:r>
              <a:rPr lang="nl-BE" sz="1800" dirty="0" smtClean="0"/>
              <a:t>Design environment control features</a:t>
            </a:r>
          </a:p>
          <a:p>
            <a:pPr lvl="1" eaLnBrk="1" hangingPunct="1"/>
            <a:r>
              <a:rPr lang="nl-BE" sz="1800" dirty="0" smtClean="0"/>
              <a:t>Integrated and repository based reporting</a:t>
            </a:r>
          </a:p>
          <a:p>
            <a:pPr lvl="1"/>
            <a:r>
              <a:rPr lang="en-GB" sz="1800" dirty="0" smtClean="0"/>
              <a:t>Integrated version control (Subversion) for collaborative development </a:t>
            </a:r>
          </a:p>
          <a:p>
            <a:pPr lvl="1"/>
            <a:r>
              <a:rPr lang="en-US" sz="1800" dirty="0" smtClean="0"/>
              <a:t>Custom Design Rules and transformations</a:t>
            </a:r>
            <a:endParaRPr lang="en-GB" sz="1800" dirty="0" smtClean="0"/>
          </a:p>
          <a:p>
            <a:pPr lvl="1" eaLnBrk="1" hangingPunct="1"/>
            <a:endParaRPr lang="nl-BE" sz="1800" dirty="0" smtClean="0"/>
          </a:p>
          <a:p>
            <a:pPr lvl="1" eaLnBrk="1" hangingPunct="1"/>
            <a:endParaRPr lang="en-US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  <a:endParaRPr lang="en-GB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Data Modeling</a:t>
            </a:r>
          </a:p>
          <a:p>
            <a:pPr lvl="1"/>
            <a:r>
              <a:rPr lang="en-GB" sz="1800" dirty="0" smtClean="0"/>
              <a:t>Why model?</a:t>
            </a:r>
          </a:p>
          <a:p>
            <a:pPr lvl="1"/>
            <a:r>
              <a:rPr lang="en-GB" sz="1800" dirty="0" smtClean="0"/>
              <a:t>SQL Developer Data Modeler Overview</a:t>
            </a:r>
          </a:p>
          <a:p>
            <a:pPr lvl="1"/>
            <a:r>
              <a:rPr lang="en-GB" sz="1800" dirty="0" smtClean="0"/>
              <a:t>Technology and architecture</a:t>
            </a:r>
          </a:p>
          <a:p>
            <a:r>
              <a:rPr lang="en-GB" sz="2000" dirty="0" smtClean="0"/>
              <a:t>Features</a:t>
            </a:r>
          </a:p>
          <a:p>
            <a:pPr lvl="1"/>
            <a:r>
              <a:rPr lang="nl-BE" sz="1800" dirty="0" smtClean="0"/>
              <a:t>Logical, relational, and physical modeling</a:t>
            </a:r>
          </a:p>
          <a:p>
            <a:pPr lvl="1"/>
            <a:r>
              <a:rPr lang="nl-BE" sz="1800" dirty="0" smtClean="0"/>
              <a:t>Data types and multi-dimensional modeling</a:t>
            </a:r>
          </a:p>
          <a:p>
            <a:pPr lvl="1"/>
            <a:r>
              <a:rPr lang="nl-BE" sz="1800" dirty="0" smtClean="0"/>
              <a:t>Forward and reverse engineering</a:t>
            </a:r>
          </a:p>
          <a:p>
            <a:pPr lvl="1"/>
            <a:r>
              <a:rPr lang="nl-BE" sz="1800" dirty="0" smtClean="0"/>
              <a:t>Importing and exporting</a:t>
            </a:r>
          </a:p>
          <a:p>
            <a:pPr lvl="1"/>
            <a:r>
              <a:rPr lang="nl-BE" sz="1800" dirty="0" smtClean="0"/>
              <a:t>Integrated and repository based reporting</a:t>
            </a:r>
          </a:p>
          <a:p>
            <a:pPr lvl="1"/>
            <a:r>
              <a:rPr lang="en-GB" sz="1800" dirty="0" smtClean="0"/>
              <a:t>Integrated version control for collaborative development </a:t>
            </a:r>
          </a:p>
          <a:p>
            <a:pPr lvl="1"/>
            <a:r>
              <a:rPr lang="en-US" sz="1800" dirty="0" smtClean="0"/>
              <a:t>Custom Design Rules and transformations</a:t>
            </a:r>
            <a:endParaRPr lang="en-GB" sz="1800" dirty="0" smtClean="0"/>
          </a:p>
          <a:p>
            <a:r>
              <a:rPr lang="en-GB" sz="2000" dirty="0" smtClean="0"/>
              <a:t>Finding out more…</a:t>
            </a:r>
          </a:p>
          <a:p>
            <a:endParaRPr lang="en-GB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Finding More Detail</a:t>
            </a:r>
            <a:br>
              <a:rPr lang="en-GB" dirty="0" smtClean="0"/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www.oracle.com/technetwork/developer-tools/datamodeler/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SQL Developer Data Modeler on OTN</a:t>
            </a:r>
          </a:p>
          <a:p>
            <a:pPr lvl="1"/>
            <a:r>
              <a:rPr lang="en-GB" dirty="0" smtClean="0"/>
              <a:t>White papers, Oracle by Example (OBE), online demos, models and scripts</a:t>
            </a:r>
          </a:p>
          <a:p>
            <a:pPr lvl="1"/>
            <a:r>
              <a:rPr lang="en-US" dirty="0" smtClean="0">
                <a:hlinkClick r:id="rId2"/>
              </a:rPr>
              <a:t>www.oracle.com/technetwork/developer-tools/datamodeler/</a:t>
            </a:r>
            <a:endParaRPr lang="en-US" dirty="0" smtClean="0"/>
          </a:p>
          <a:p>
            <a:r>
              <a:rPr lang="en-US" dirty="0" smtClean="0"/>
              <a:t>SQL Developer Exchange</a:t>
            </a:r>
          </a:p>
          <a:p>
            <a:pPr lvl="1"/>
            <a:r>
              <a:rPr lang="en-US" dirty="0" smtClean="0"/>
              <a:t>Add feature requests: </a:t>
            </a:r>
            <a:r>
              <a:rPr lang="en-US" dirty="0" smtClean="0">
                <a:hlinkClick r:id="rId3"/>
              </a:rPr>
              <a:t>sqldeveloper.oracle.com</a:t>
            </a:r>
            <a:endParaRPr lang="en-US" dirty="0" smtClean="0"/>
          </a:p>
          <a:p>
            <a:r>
              <a:rPr lang="en-GB" dirty="0" smtClean="0"/>
              <a:t>Forums</a:t>
            </a:r>
          </a:p>
          <a:p>
            <a:pPr lvl="1"/>
            <a:r>
              <a:rPr lang="en-GB" dirty="0" smtClean="0"/>
              <a:t>SQL Developer </a:t>
            </a:r>
            <a:r>
              <a:rPr lang="en-GB" dirty="0" smtClean="0">
                <a:hlinkClick r:id="rId4"/>
              </a:rPr>
              <a:t>forums.oracle.com/forums/forum.jspa?forumID= 1317</a:t>
            </a:r>
            <a:endParaRPr lang="en-GB" dirty="0" smtClean="0"/>
          </a:p>
          <a:p>
            <a:r>
              <a:rPr lang="en-GB" dirty="0" smtClean="0"/>
              <a:t>Book</a:t>
            </a:r>
          </a:p>
          <a:p>
            <a:pPr lvl="1"/>
            <a:r>
              <a:rPr lang="en-GB" dirty="0" smtClean="0"/>
              <a:t>Oracle SQL Developer 2.1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175" y="1181100"/>
            <a:ext cx="38004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More Detail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32771" name="Rectangle 1027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2772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3041650"/>
            <a:ext cx="6280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511004" name="Picture 28" descr="HSET_clr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2408238"/>
            <a:ext cx="5591175" cy="1601787"/>
          </a:xfrm>
          <a:prstGeom prst="rect">
            <a:avLst/>
          </a:prstGeom>
          <a:noFill/>
        </p:spPr>
      </p:pic>
      <p:sp>
        <p:nvSpPr>
          <p:cNvPr id="511006" name="Rectangle 30"/>
          <p:cNvSpPr>
            <a:spLocks noChangeArrowheads="1"/>
          </p:cNvSpPr>
          <p:nvPr/>
        </p:nvSpPr>
        <p:spPr bwMode="auto">
          <a:xfrm>
            <a:off x="0" y="0"/>
            <a:ext cx="1346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Need to Model Today?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 diagram is a powerful communication tool</a:t>
            </a:r>
          </a:p>
          <a:p>
            <a:r>
              <a:rPr lang="nl-BE" dirty="0" smtClean="0"/>
              <a:t>Different models provide different solutions</a:t>
            </a:r>
          </a:p>
          <a:p>
            <a:pPr lvl="1"/>
            <a:r>
              <a:rPr lang="nl-BE" dirty="0" smtClean="0"/>
              <a:t>Logical Model (Conceptual model) for architects and users</a:t>
            </a:r>
          </a:p>
          <a:p>
            <a:pPr lvl="1"/>
            <a:r>
              <a:rPr lang="nl-BE" dirty="0" smtClean="0"/>
              <a:t>Relational Model (Schema or Data Design) for developers</a:t>
            </a:r>
          </a:p>
          <a:p>
            <a:pPr lvl="1"/>
            <a:r>
              <a:rPr lang="nl-BE" dirty="0" smtClean="0"/>
              <a:t>Physical model for database administrators</a:t>
            </a:r>
          </a:p>
          <a:p>
            <a:pPr lvl="1"/>
            <a:r>
              <a:rPr lang="nl-BE" dirty="0" smtClean="0"/>
              <a:t>Viewer for all users</a:t>
            </a:r>
          </a:p>
          <a:p>
            <a:r>
              <a:rPr lang="nl-BE" dirty="0" smtClean="0"/>
              <a:t>Data models improve application development</a:t>
            </a:r>
          </a:p>
          <a:p>
            <a:r>
              <a:rPr lang="nl-BE" dirty="0" smtClean="0"/>
              <a:t>Maintenance is easier</a:t>
            </a:r>
          </a:p>
          <a:p>
            <a:r>
              <a:rPr lang="nl-BE" dirty="0" smtClean="0"/>
              <a:t>Quality is improved</a:t>
            </a:r>
          </a:p>
          <a:p>
            <a:r>
              <a:rPr lang="nl-BE" dirty="0" smtClean="0"/>
              <a:t>Good models drive standards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Oracle SQL Developer Data Modeler - Overview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 </a:t>
            </a:r>
            <a:r>
              <a:rPr lang="nl-BE" b="1" smtClean="0">
                <a:solidFill>
                  <a:srgbClr val="FF0000"/>
                </a:solidFill>
              </a:rPr>
              <a:t>no cost</a:t>
            </a:r>
            <a:r>
              <a:rPr lang="nl-BE" smtClean="0"/>
              <a:t> diagramming and data modeling tool</a:t>
            </a:r>
          </a:p>
          <a:p>
            <a:pPr eaLnBrk="1" hangingPunct="1"/>
            <a:r>
              <a:rPr lang="nl-BE" smtClean="0"/>
              <a:t>A single tool for different users and functionality</a:t>
            </a:r>
          </a:p>
          <a:p>
            <a:pPr lvl="1" eaLnBrk="1" hangingPunct="1"/>
            <a:r>
              <a:rPr lang="nl-BE" smtClean="0"/>
              <a:t>Data Architect builds logical data models</a:t>
            </a:r>
          </a:p>
          <a:p>
            <a:pPr lvl="1" eaLnBrk="1" hangingPunct="1"/>
            <a:r>
              <a:rPr lang="nl-BE" smtClean="0"/>
              <a:t>Database Developer models </a:t>
            </a:r>
            <a:br>
              <a:rPr lang="nl-BE" smtClean="0"/>
            </a:br>
            <a:r>
              <a:rPr lang="nl-BE" smtClean="0"/>
              <a:t>relational models (tables and columns)</a:t>
            </a:r>
          </a:p>
          <a:p>
            <a:pPr lvl="1" eaLnBrk="1" hangingPunct="1"/>
            <a:r>
              <a:rPr lang="nl-BE" smtClean="0"/>
              <a:t>DBA adds tablespaces, partitions</a:t>
            </a:r>
          </a:p>
          <a:p>
            <a:pPr eaLnBrk="1" hangingPunct="1"/>
            <a:r>
              <a:rPr lang="nl-BE" smtClean="0"/>
              <a:t>Use data models to</a:t>
            </a:r>
          </a:p>
          <a:p>
            <a:pPr lvl="1" eaLnBrk="1" hangingPunct="1"/>
            <a:r>
              <a:rPr lang="en-US" dirty="0" smtClean="0"/>
              <a:t>Verify accuracy and completeness </a:t>
            </a:r>
            <a:br>
              <a:rPr lang="en-US" dirty="0" smtClean="0"/>
            </a:br>
            <a:r>
              <a:rPr lang="en-US" dirty="0" smtClean="0"/>
              <a:t>of data requirements and </a:t>
            </a:r>
            <a:br>
              <a:rPr lang="en-US" dirty="0" smtClean="0"/>
            </a:br>
            <a:r>
              <a:rPr lang="en-US" dirty="0" smtClean="0"/>
              <a:t>business rules with customers</a:t>
            </a:r>
          </a:p>
          <a:p>
            <a:pPr lvl="1" eaLnBrk="1" hangingPunct="1"/>
            <a:r>
              <a:rPr lang="en-US" dirty="0" smtClean="0"/>
              <a:t>Build standards-driven DDL scripts</a:t>
            </a:r>
          </a:p>
          <a:p>
            <a:pPr eaLnBrk="1" hangingPunct="1"/>
            <a:r>
              <a:rPr lang="en-US" dirty="0" smtClean="0"/>
              <a:t>Metadata is stored in XML files</a:t>
            </a:r>
            <a:endParaRPr lang="nl-BE" smtClean="0"/>
          </a:p>
          <a:p>
            <a:pPr lvl="1" eaLnBrk="1" hangingPunct="1"/>
            <a:endParaRPr lang="nl-BE" smtClean="0"/>
          </a:p>
          <a:p>
            <a:pPr eaLnBrk="1" hangingPunct="1"/>
            <a:endParaRPr lang="en-US" dirty="0" smtClean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630863" y="3048000"/>
            <a:ext cx="976312" cy="976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GB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738" y="3502025"/>
            <a:ext cx="3421062" cy="25019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Oracle SQL Developer Data Modeler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Multi-level Data Modeling across platforms within one integrated system</a:t>
            </a:r>
          </a:p>
          <a:p>
            <a:pPr lvl="1"/>
            <a:r>
              <a:rPr lang="en-GB" sz="1600" dirty="0" smtClean="0"/>
              <a:t>Designing logical Entity Relation Diagrams (ERD)</a:t>
            </a:r>
          </a:p>
          <a:p>
            <a:pPr lvl="1"/>
            <a:r>
              <a:rPr lang="en-GB" sz="1600" dirty="0" smtClean="0"/>
              <a:t>Multi-dimensional modeling</a:t>
            </a:r>
          </a:p>
          <a:p>
            <a:pPr lvl="1"/>
            <a:r>
              <a:rPr lang="en-GB" sz="1600" dirty="0" smtClean="0"/>
              <a:t>User Defined Data Types</a:t>
            </a:r>
          </a:p>
          <a:p>
            <a:pPr lvl="1"/>
            <a:r>
              <a:rPr lang="en-GB" sz="1600" dirty="0" smtClean="0"/>
              <a:t>Building relational schema designs</a:t>
            </a:r>
          </a:p>
          <a:p>
            <a:pPr lvl="1"/>
            <a:r>
              <a:rPr lang="en-GB" sz="1600" dirty="0" smtClean="0"/>
              <a:t>Generating and executing DDL scripts</a:t>
            </a:r>
          </a:p>
          <a:p>
            <a:pPr lvl="1"/>
            <a:r>
              <a:rPr lang="en-GB" sz="1600" dirty="0" smtClean="0"/>
              <a:t>Reverse engineering of existing data structures </a:t>
            </a:r>
          </a:p>
          <a:p>
            <a:pPr lvl="1"/>
            <a:r>
              <a:rPr lang="en-GB" sz="1600" dirty="0" smtClean="0"/>
              <a:t>Import of data models from CA ERwin and Oracle Designer</a:t>
            </a:r>
          </a:p>
          <a:p>
            <a:pPr lvl="1"/>
            <a:r>
              <a:rPr lang="en-GB" sz="1600" dirty="0" smtClean="0"/>
              <a:t>Multi-level relational and physical design environment</a:t>
            </a:r>
          </a:p>
          <a:p>
            <a:r>
              <a:rPr lang="en-US" sz="1800" dirty="0" smtClean="0"/>
              <a:t>Multiple platform support</a:t>
            </a:r>
          </a:p>
          <a:p>
            <a:r>
              <a:rPr lang="en-US" sz="1800" dirty="0" smtClean="0"/>
              <a:t>Multiple database support</a:t>
            </a:r>
          </a:p>
          <a:p>
            <a:r>
              <a:rPr lang="en-GB" sz="1800" dirty="0" smtClean="0"/>
              <a:t>Increases migration productivity</a:t>
            </a:r>
          </a:p>
          <a:p>
            <a:r>
              <a:rPr lang="en-US" sz="1800" dirty="0" smtClean="0"/>
              <a:t>Read only visualization of database data models</a:t>
            </a:r>
          </a:p>
          <a:p>
            <a:endParaRPr lang="en-GB" sz="18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19" y="3375313"/>
            <a:ext cx="2358736" cy="1723916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4771" y="1885807"/>
            <a:ext cx="2410691" cy="175715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and Architecture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2598738"/>
            <a:ext cx="44196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100638" cy="4343400"/>
          </a:xfrm>
        </p:spPr>
        <p:txBody>
          <a:bodyPr/>
          <a:lstStyle/>
          <a:p>
            <a:r>
              <a:rPr lang="en-US" sz="2000" dirty="0" smtClean="0"/>
              <a:t>Technology and Architecture</a:t>
            </a:r>
          </a:p>
          <a:p>
            <a:pPr lvl="1"/>
            <a:r>
              <a:rPr lang="en-GB" sz="1800" dirty="0" smtClean="0"/>
              <a:t>Java based </a:t>
            </a:r>
          </a:p>
          <a:p>
            <a:pPr lvl="1"/>
            <a:r>
              <a:rPr lang="en-GB" sz="1800" dirty="0" smtClean="0"/>
              <a:t>Implemented as independent, standalone product</a:t>
            </a:r>
            <a:endParaRPr lang="en-US" sz="1800" dirty="0" smtClean="0"/>
          </a:p>
          <a:p>
            <a:r>
              <a:rPr lang="en-US" sz="2000" dirty="0" smtClean="0"/>
              <a:t>Database support</a:t>
            </a:r>
          </a:p>
          <a:p>
            <a:pPr lvl="1"/>
            <a:r>
              <a:rPr lang="en-US" sz="1800" dirty="0" smtClean="0"/>
              <a:t>Oracle 9i, 10g, and Oracle 11g</a:t>
            </a:r>
          </a:p>
          <a:p>
            <a:pPr lvl="1"/>
            <a:r>
              <a:rPr lang="en-US" sz="1800" dirty="0" smtClean="0"/>
              <a:t>Third-party databases</a:t>
            </a:r>
          </a:p>
          <a:p>
            <a:pPr lvl="2"/>
            <a:r>
              <a:rPr lang="en-US" sz="1900" dirty="0" smtClean="0"/>
              <a:t>Microsoft SQL Server</a:t>
            </a:r>
          </a:p>
          <a:p>
            <a:pPr lvl="2"/>
            <a:r>
              <a:rPr lang="en-US" sz="1900" dirty="0" smtClean="0"/>
              <a:t>DB2, UDB</a:t>
            </a:r>
          </a:p>
          <a:p>
            <a:r>
              <a:rPr lang="en-US" sz="2000" dirty="0" smtClean="0"/>
              <a:t>Platform support</a:t>
            </a:r>
          </a:p>
          <a:p>
            <a:pPr lvl="1"/>
            <a:r>
              <a:rPr lang="en-US" sz="1800" dirty="0" smtClean="0"/>
              <a:t>Windows</a:t>
            </a:r>
          </a:p>
          <a:p>
            <a:pPr lvl="1"/>
            <a:r>
              <a:rPr lang="en-US" sz="1800" dirty="0" smtClean="0"/>
              <a:t>Linux</a:t>
            </a:r>
          </a:p>
          <a:p>
            <a:pPr lvl="1"/>
            <a:r>
              <a:rPr lang="en-US" sz="1800" dirty="0" smtClean="0"/>
              <a:t>Mac OSX</a:t>
            </a:r>
            <a:endParaRPr lang="en-GB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7010400" y="685800"/>
            <a:ext cx="2133600" cy="2133600"/>
          </a:xfrm>
          <a:prstGeom prst="rect">
            <a:avLst/>
          </a:prstGeom>
          <a:solidFill>
            <a:srgbClr val="B8B8B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dirty="0">
                <a:solidFill>
                  <a:srgbClr val="000000"/>
                </a:solidFill>
              </a:rPr>
              <a:t>&lt;Insert Picture Here&gt;</a:t>
            </a:r>
          </a:p>
        </p:txBody>
      </p:sp>
      <p:pic>
        <p:nvPicPr>
          <p:cNvPr id="649219" name="Picture 3" descr="Right 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</p:spPr>
      </p:pic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49339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r>
              <a:rPr lang="en-US" sz="3200" dirty="0" smtClean="0">
                <a:solidFill>
                  <a:schemeClr val="tx2"/>
                </a:solidFill>
              </a:rPr>
              <a:t>Features</a:t>
            </a:r>
            <a:endParaRPr lang="en-US" sz="3200" dirty="0"/>
          </a:p>
        </p:txBody>
      </p:sp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9344025" y="428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dirty="0"/>
          </a:p>
        </p:txBody>
      </p:sp>
      <p:pic>
        <p:nvPicPr>
          <p:cNvPr id="8" name="Picture 7" descr="ph_fac_hq_rs_004_cropped.jpg"/>
          <p:cNvPicPr>
            <a:picLocks noChangeAspect="1"/>
          </p:cNvPicPr>
          <p:nvPr/>
        </p:nvPicPr>
        <p:blipFill>
          <a:blip r:embed="rId4" cstate="print"/>
          <a:srcRect l="25131"/>
          <a:stretch>
            <a:fillRect/>
          </a:stretch>
        </p:blipFill>
        <p:spPr>
          <a:xfrm>
            <a:off x="7007703" y="683776"/>
            <a:ext cx="2135624" cy="21241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Logical Modeling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BE" sz="2000" dirty="0" smtClean="0"/>
              <a:t>Model entities, attributes and relations</a:t>
            </a:r>
          </a:p>
          <a:p>
            <a:pPr eaLnBrk="1" hangingPunct="1"/>
            <a:r>
              <a:rPr lang="nl-BE" sz="2000" dirty="0" smtClean="0"/>
              <a:t>Support for</a:t>
            </a:r>
          </a:p>
          <a:p>
            <a:pPr lvl="1" eaLnBrk="1" hangingPunct="1"/>
            <a:r>
              <a:rPr lang="nl-BE" sz="1800" dirty="0" smtClean="0"/>
              <a:t>Super type</a:t>
            </a:r>
          </a:p>
          <a:p>
            <a:pPr lvl="1" eaLnBrk="1" hangingPunct="1"/>
            <a:r>
              <a:rPr lang="nl-BE" sz="1800" dirty="0" smtClean="0"/>
              <a:t>Sub types</a:t>
            </a:r>
          </a:p>
          <a:p>
            <a:pPr eaLnBrk="1" hangingPunct="1"/>
            <a:r>
              <a:rPr lang="nl-BE" sz="2000" dirty="0" smtClean="0"/>
              <a:t>Transform one logical to many relational and multi-dimensional models</a:t>
            </a:r>
          </a:p>
          <a:p>
            <a:pPr eaLnBrk="1" hangingPunct="1"/>
            <a:r>
              <a:rPr lang="nl-BE" sz="2000" dirty="0" smtClean="0"/>
              <a:t>Support for configurable forward and reverse engineering</a:t>
            </a:r>
          </a:p>
          <a:p>
            <a:pPr eaLnBrk="1" hangingPunct="1"/>
            <a:r>
              <a:rPr lang="nl-BE" sz="2000" dirty="0" smtClean="0"/>
              <a:t>Support for different modeling notations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2149475"/>
            <a:ext cx="4529137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</TotalTime>
  <Words>926</Words>
  <Application>Microsoft Office PowerPoint</Application>
  <PresentationFormat>On-screen Show (4:3)</PresentationFormat>
  <Paragraphs>269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Slide 1</vt:lpstr>
      <vt:lpstr>Oracle SQL Developer Data Modeler 3.0: Technical Overview</vt:lpstr>
      <vt:lpstr>Contents</vt:lpstr>
      <vt:lpstr>Why Do You Need to Model Today?</vt:lpstr>
      <vt:lpstr>Oracle SQL Developer Data Modeler - Overview</vt:lpstr>
      <vt:lpstr>Oracle SQL Developer Data Modeler</vt:lpstr>
      <vt:lpstr>Technology and Architecture</vt:lpstr>
      <vt:lpstr>Slide 8</vt:lpstr>
      <vt:lpstr>Logical Modeling</vt:lpstr>
      <vt:lpstr>Relational Modeling</vt:lpstr>
      <vt:lpstr>Forward and Reverse Engineering (Transformation)</vt:lpstr>
      <vt:lpstr>Physical Modeling</vt:lpstr>
      <vt:lpstr>Modeling DataTypes</vt:lpstr>
      <vt:lpstr>Multi-Dimensional Modeling</vt:lpstr>
      <vt:lpstr>Working with Data Flow Diagrams</vt:lpstr>
      <vt:lpstr>Formatting and General Appearance</vt:lpstr>
      <vt:lpstr>Importing Metadata</vt:lpstr>
      <vt:lpstr>Exporting and Code Generation</vt:lpstr>
      <vt:lpstr>Controlling the Design Environment</vt:lpstr>
      <vt:lpstr>Slide 20</vt:lpstr>
      <vt:lpstr>SQL Developer Data Modeler 3.0</vt:lpstr>
      <vt:lpstr>Common IDE: Fusion Client Platform</vt:lpstr>
      <vt:lpstr>Multiple Open Designs</vt:lpstr>
      <vt:lpstr>Custom Design Rules and Transformations</vt:lpstr>
      <vt:lpstr>Collaborative Development</vt:lpstr>
      <vt:lpstr>Integrated Reports</vt:lpstr>
      <vt:lpstr>Reporting Repository</vt:lpstr>
      <vt:lpstr>Packaging Choices</vt:lpstr>
      <vt:lpstr>Summary</vt:lpstr>
      <vt:lpstr>Finding More Detail www.oracle.com/technetwork/developer-tools/datamodeler/ </vt:lpstr>
      <vt:lpstr>Finding More Detail</vt:lpstr>
      <vt:lpstr>Slide 32</vt:lpstr>
      <vt:lpstr>Slide 33</vt:lpstr>
    </vt:vector>
  </TitlesOfParts>
  <Company>Oracle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Developer Data Modeler</dc:title>
  <dc:subject>SQL Developer Data Modeler</dc:subject>
  <dc:creator>Sue Harper</dc:creator>
  <cp:keywords>SQL Developer Data Modeler</cp:keywords>
  <dc:description>This presentation contains information proprietary to Oracle Corporation</dc:description>
  <cp:lastModifiedBy>SUE HARPER</cp:lastModifiedBy>
  <cp:revision>1458</cp:revision>
  <cp:lastPrinted>2007-06-01T21:45:30Z</cp:lastPrinted>
  <dcterms:created xsi:type="dcterms:W3CDTF">2004-09-08T23:34:22Z</dcterms:created>
  <dcterms:modified xsi:type="dcterms:W3CDTF">2011-03-15T15:31:02Z</dcterms:modified>
  <cp:category>Oracle Database</cp:category>
  <cp:contentStatus>Published</cp:contentStatus>
</cp:coreProperties>
</file>